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613" r:id="rId2"/>
    <p:sldId id="547" r:id="rId3"/>
    <p:sldId id="466" r:id="rId4"/>
    <p:sldId id="585" r:id="rId5"/>
    <p:sldId id="606" r:id="rId6"/>
    <p:sldId id="622" r:id="rId7"/>
    <p:sldId id="522" r:id="rId8"/>
    <p:sldId id="531" r:id="rId9"/>
    <p:sldId id="619" r:id="rId10"/>
    <p:sldId id="623" r:id="rId11"/>
    <p:sldId id="624" r:id="rId12"/>
    <p:sldId id="625" r:id="rId13"/>
    <p:sldId id="626" r:id="rId14"/>
    <p:sldId id="627" r:id="rId15"/>
    <p:sldId id="628" r:id="rId16"/>
    <p:sldId id="612" r:id="rId17"/>
    <p:sldId id="567" r:id="rId1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50000"/>
      </a:spcBef>
      <a:spcAft>
        <a:spcPct val="0"/>
      </a:spcAft>
      <a:buFont typeface="Wingdings" pitchFamily="2" charset="2"/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50000"/>
      </a:spcBef>
      <a:spcAft>
        <a:spcPct val="0"/>
      </a:spcAft>
      <a:buFont typeface="Wingdings" pitchFamily="2" charset="2"/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50000"/>
      </a:spcBef>
      <a:spcAft>
        <a:spcPct val="0"/>
      </a:spcAft>
      <a:buFont typeface="Wingdings" pitchFamily="2" charset="2"/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50000"/>
      </a:spcBef>
      <a:spcAft>
        <a:spcPct val="0"/>
      </a:spcAft>
      <a:buFont typeface="Wingdings" pitchFamily="2" charset="2"/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50000"/>
      </a:spcBef>
      <a:spcAft>
        <a:spcPct val="0"/>
      </a:spcAft>
      <a:buFont typeface="Wingdings" pitchFamily="2" charset="2"/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53ED"/>
    <a:srgbClr val="00FF00"/>
    <a:srgbClr val="F7B235"/>
    <a:srgbClr val="D00000"/>
    <a:srgbClr val="FFFF00"/>
    <a:srgbClr val="F7FBFF"/>
    <a:srgbClr val="FFFFFF"/>
    <a:srgbClr val="FF9900"/>
    <a:srgbClr val="F4F91B"/>
    <a:srgbClr val="F4F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4685" autoAdjust="0"/>
  </p:normalViewPr>
  <p:slideViewPr>
    <p:cSldViewPr snapToGrid="0">
      <p:cViewPr varScale="1">
        <p:scale>
          <a:sx n="75" d="100"/>
          <a:sy n="75" d="100"/>
        </p:scale>
        <p:origin x="-1020" y="-96"/>
      </p:cViewPr>
      <p:guideLst>
        <p:guide orient="horz" pos="1711"/>
        <p:guide pos="56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70" y="498"/>
      </p:cViewPr>
      <p:guideLst>
        <p:guide orient="horz" pos="2928"/>
        <p:guide pos="2208"/>
      </p:guideLst>
    </p:cSldViewPr>
  </p:notesViewPr>
  <p:gridSpacing cx="75895" cy="75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4043715846994534"/>
          <c:y val="0.37234042553191488"/>
          <c:w val="0.45628415300546449"/>
          <c:h val="0.4441489361702127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numer</c:v>
                </c:pt>
              </c:strCache>
            </c:strRef>
          </c:tx>
          <c:spPr>
            <a:ln w="1947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FFFF99"/>
              </a:solidFill>
              <a:ln w="1947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FF00"/>
              </a:solidFill>
              <a:ln w="1947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B0F0"/>
              </a:solidFill>
              <a:ln w="1947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947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6699"/>
              </a:solidFill>
              <a:ln w="1947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4332028403787096E-2"/>
                  <c:y val="0.13220436321606588"/>
                </c:manualLayout>
              </c:layout>
              <c:tx>
                <c:rich>
                  <a:bodyPr/>
                  <a:lstStyle/>
                  <a:p>
                    <a:pPr>
                      <a:defRPr sz="1550" b="1" i="0" u="none" strike="noStrike" baseline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550" baseline="0">
                        <a:solidFill>
                          <a:schemeClr val="bg1"/>
                        </a:solidFill>
                      </a:rPr>
                      <a:t>Asia/
Pacific
42%</a:t>
                    </a:r>
                    <a:endParaRPr lang="en-US"/>
                  </a:p>
                </c:rich>
              </c:tx>
              <c:spPr>
                <a:noFill/>
                <a:ln w="38944">
                  <a:noFill/>
                </a:ln>
              </c:spPr>
              <c:showLegendKey val="1"/>
              <c:showVal val="1"/>
              <c:showCatName val="1"/>
              <c:showSerName val="1"/>
              <c:showPercent val="1"/>
              <c:showBubbleSize val="1"/>
              <c:separator>, </c:separator>
            </c:dLbl>
            <c:dLbl>
              <c:idx val="1"/>
              <c:layout>
                <c:manualLayout>
                  <c:x val="-4.9040432406115303E-2"/>
                  <c:y val="1.632883045582605E-2"/>
                </c:manualLayout>
              </c:layout>
              <c:tx>
                <c:rich>
                  <a:bodyPr/>
                  <a:lstStyle/>
                  <a:p>
                    <a:r>
                      <a:rPr lang="en-US" sz="1550" baseline="0" smtClean="0">
                        <a:solidFill>
                          <a:schemeClr val="bg1"/>
                        </a:solidFill>
                      </a:rPr>
                      <a:t>Africa</a:t>
                    </a:r>
                    <a:r>
                      <a:rPr lang="en-US" sz="1550" baseline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sz="1550" baseline="0" smtClean="0">
                        <a:solidFill>
                          <a:schemeClr val="bg1"/>
                        </a:solidFill>
                      </a:rPr>
                      <a:t>31</a:t>
                    </a:r>
                    <a:r>
                      <a:rPr lang="en-US" sz="155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separator>, </c:separator>
            </c:dLbl>
            <c:dLbl>
              <c:idx val="2"/>
              <c:layout>
                <c:manualLayout>
                  <c:x val="-2.7260095113462819E-3"/>
                  <c:y val="-7.4932095644007796E-2"/>
                </c:manualLayout>
              </c:layout>
              <c:tx>
                <c:rich>
                  <a:bodyPr/>
                  <a:lstStyle/>
                  <a:p>
                    <a:r>
                      <a:rPr lang="it-IT" sz="1550" baseline="0" dirty="0" smtClean="0">
                        <a:solidFill>
                          <a:schemeClr val="bg1"/>
                        </a:solidFill>
                      </a:rPr>
                      <a:t>Latin </a:t>
                    </a:r>
                    <a:r>
                      <a:rPr lang="it-IT" sz="1550" baseline="0" dirty="0">
                        <a:solidFill>
                          <a:schemeClr val="bg1"/>
                        </a:solidFill>
                      </a:rPr>
                      <a:t>America, </a:t>
                    </a:r>
                    <a:r>
                      <a:rPr lang="it-IT" sz="1550" baseline="0" dirty="0" smtClean="0">
                        <a:solidFill>
                          <a:schemeClr val="bg1"/>
                        </a:solidFill>
                      </a:rPr>
                      <a:t>24</a:t>
                    </a:r>
                    <a:r>
                      <a:rPr lang="it-IT" sz="155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it-IT" sz="1800" dirty="0"/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separator>, </c:separator>
            </c:dLbl>
            <c:dLbl>
              <c:idx val="3"/>
              <c:layout>
                <c:manualLayout>
                  <c:x val="-2.5394266659467566E-2"/>
                  <c:y val="-8.8281803077367618E-2"/>
                </c:manualLayout>
              </c:layout>
              <c:tx>
                <c:rich>
                  <a:bodyPr/>
                  <a:lstStyle/>
                  <a:p>
                    <a:pPr>
                      <a:defRPr sz="1550" b="1" i="0" u="none" strike="noStrike" baseline="0">
                        <a:solidFill>
                          <a:schemeClr val="bg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sz="1550" baseline="0" dirty="0" smtClean="0">
                        <a:solidFill>
                          <a:schemeClr val="bg1"/>
                        </a:solidFill>
                      </a:rPr>
                      <a:t>Consumer    </a:t>
                    </a:r>
                    <a:r>
                      <a:rPr lang="en-US" sz="1550" baseline="0" dirty="0">
                        <a:solidFill>
                          <a:schemeClr val="bg1"/>
                        </a:solidFill>
                      </a:rPr>
                      <a:t>
3%</a:t>
                    </a:r>
                    <a:endParaRPr lang="en-US" sz="1800" dirty="0"/>
                  </a:p>
                </c:rich>
              </c:tx>
              <c:spPr>
                <a:noFill/>
                <a:ln w="3894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  <c:separator>, </c:separator>
            </c:dLbl>
            <c:numFmt formatCode="0%" sourceLinked="0"/>
            <c:spPr>
              <a:noFill/>
              <a:ln w="38944">
                <a:noFill/>
              </a:ln>
            </c:spPr>
            <c:txPr>
              <a:bodyPr/>
              <a:lstStyle/>
              <a:p>
                <a:pPr>
                  <a:defRPr sz="155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eparator>, </c:separator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Sheet1!$B$1:$E$1</c:f>
              <c:strCache>
                <c:ptCount val="4"/>
                <c:pt idx="0">
                  <c:v>Asia/Pacific</c:v>
                </c:pt>
                <c:pt idx="1">
                  <c:v>Africa</c:v>
                </c:pt>
                <c:pt idx="2">
                  <c:v>Latin America</c:v>
                </c:pt>
                <c:pt idx="3">
                  <c:v>Developed Consumer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42</c:v>
                </c:pt>
                <c:pt idx="1">
                  <c:v>31</c:v>
                </c:pt>
                <c:pt idx="2">
                  <c:v>24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38944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610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35238095238095241"/>
          <c:y val="0.24678111587982832"/>
          <c:w val="0.41632653061224489"/>
          <c:h val="0.656652360515021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Number</c:v>
                </c:pt>
              </c:strCache>
            </c:strRef>
          </c:tx>
          <c:spPr>
            <a:ln w="10453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339966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FF00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70C0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CCFFCC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FFFF"/>
              </a:solidFill>
              <a:ln w="1045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9878165282963082E-2"/>
                  <c:y val="3.9840360607779979E-3"/>
                </c:manualLayout>
              </c:layout>
              <c:tx>
                <c:rich>
                  <a:bodyPr/>
                  <a:lstStyle/>
                  <a:p>
                    <a:r>
                      <a:rPr lang="en-US" sz="1800" baseline="0" smtClean="0">
                        <a:solidFill>
                          <a:schemeClr val="bg1"/>
                        </a:solidFill>
                      </a:rPr>
                      <a:t>RFM</a:t>
                    </a:r>
                    <a:r>
                      <a:rPr lang="en-US" sz="1800" baseline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sz="1800" baseline="0" smtClean="0">
                        <a:solidFill>
                          <a:schemeClr val="bg1"/>
                        </a:solidFill>
                      </a:rPr>
                      <a:t>71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3.8260263925658497E-2"/>
                  <c:y val="-0.12949156164639725"/>
                </c:manualLayout>
              </c:layout>
              <c:tx>
                <c:rich>
                  <a:bodyPr/>
                  <a:lstStyle/>
                  <a:p>
                    <a:r>
                      <a:rPr lang="en-US" sz="1800" baseline="0" smtClean="0">
                        <a:solidFill>
                          <a:schemeClr val="bg1"/>
                        </a:solidFill>
                      </a:rPr>
                      <a:t>FI</a:t>
                    </a:r>
                    <a:r>
                      <a:rPr lang="en-US" sz="1800" baseline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sz="1800" baseline="0" smtClean="0">
                        <a:solidFill>
                          <a:schemeClr val="bg1"/>
                        </a:solidFill>
                      </a:rPr>
                      <a:t>21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6.5812738627308465E-2"/>
                  <c:y val="-0.11226409675889751"/>
                </c:manualLayout>
              </c:layout>
              <c:tx>
                <c:rich>
                  <a:bodyPr/>
                  <a:lstStyle/>
                  <a:p>
                    <a:r>
                      <a:rPr lang="en-US" baseline="0">
                        <a:solidFill>
                          <a:schemeClr val="bg1"/>
                        </a:solidFill>
                      </a:rPr>
                      <a:t>ESM, 8%</a:t>
                    </a:r>
                    <a:endParaRPr lang="en-US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</c:dLbl>
            <c:numFmt formatCode="0%" sourceLinked="0"/>
            <c:spPr>
              <a:noFill/>
              <a:ln w="20905">
                <a:noFill/>
              </a:ln>
            </c:spPr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Sheet1!$B$1:$D$1</c:f>
              <c:strCache>
                <c:ptCount val="3"/>
                <c:pt idx="0">
                  <c:v>RFM</c:v>
                </c:pt>
                <c:pt idx="1">
                  <c:v>FI</c:v>
                </c:pt>
                <c:pt idx="2">
                  <c:v>ESM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71</c:v>
                </c:pt>
                <c:pt idx="1">
                  <c:v>21</c:v>
                </c:pt>
                <c:pt idx="2">
                  <c:v>8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  <c:spPr>
        <a:noFill/>
        <a:ln w="20905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rgbClr val="FFFF00"/>
          </a:solidFill>
          <a:latin typeface="Helvetica"/>
          <a:ea typeface="Helvetica"/>
          <a:cs typeface="Helvetica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35294117647058826"/>
          <c:y val="0.25159914712153519"/>
          <c:w val="0.41577540106951871"/>
          <c:h val="0.66311300639658843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Number</c:v>
                </c:pt>
              </c:strCache>
            </c:strRef>
          </c:tx>
          <c:spPr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92D050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00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B0F0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CC99FF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FFFF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1076183296956427E-2"/>
                  <c:y val="-6.7232930815095515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Short Training Course/
Internship
30%</a:t>
                    </a:r>
                    <a:endParaRPr lang="en-US" sz="1800" dirty="0"/>
                  </a:p>
                </c:rich>
              </c:tx>
              <c:spPr>
                <a:noFill/>
                <a:ln w="2486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6.1308520778917033E-2"/>
                  <c:y val="-8.1380098291612968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Conference 
18%</a:t>
                    </a:r>
                    <a:endParaRPr lang="en-US" sz="1800" dirty="0"/>
                  </a:p>
                </c:rich>
              </c:tx>
              <c:spPr>
                <a:noFill/>
                <a:ln w="2486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-0.28209016717030699"/>
                  <c:y val="-3.107352133308907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sz="1800" baseline="0">
                        <a:solidFill>
                          <a:schemeClr val="bg1"/>
                        </a:solidFill>
                      </a:rPr>
                      <a:t>Study Tour
9%</a:t>
                    </a:r>
                    <a:endParaRPr lang="en-US" sz="1800"/>
                  </a:p>
                </c:rich>
              </c:tx>
              <c:spPr>
                <a:noFill/>
                <a:ln w="2486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6.4359015567435566E-3"/>
                  <c:y val="-0.15038242681483621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sz="1800" baseline="0" dirty="0" smtClean="0">
                        <a:solidFill>
                          <a:schemeClr val="bg1"/>
                        </a:solidFill>
                      </a:rPr>
                      <a:t>Post 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Graduate Study, </a:t>
                    </a:r>
                    <a:r>
                      <a:rPr lang="en-US" sz="1800" baseline="0" dirty="0" smtClean="0">
                        <a:solidFill>
                          <a:schemeClr val="bg1"/>
                        </a:solidFill>
                      </a:rPr>
                      <a:t>29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sz="1800" dirty="0"/>
                  </a:p>
                </c:rich>
              </c:tx>
              <c:numFmt formatCode="0%" sourceLinked="0"/>
              <c:spPr>
                <a:noFill/>
                <a:ln w="2486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-2.2890919400799604E-2"/>
                  <c:y val="-1.6078328145028391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sz="1800" baseline="0" dirty="0" smtClean="0">
                        <a:solidFill>
                          <a:schemeClr val="bg1"/>
                        </a:solidFill>
                      </a:rPr>
                      <a:t>Technical 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Document, </a:t>
                    </a:r>
                    <a:r>
                      <a:rPr lang="en-US" sz="1800" baseline="0" dirty="0" smtClean="0">
                        <a:solidFill>
                          <a:schemeClr val="bg1"/>
                        </a:solidFill>
                      </a:rPr>
                      <a:t>14</a:t>
                    </a:r>
                    <a:r>
                      <a:rPr lang="en-US" sz="1800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sz="1800" dirty="0"/>
                  </a:p>
                </c:rich>
              </c:tx>
              <c:numFmt formatCode="0%" sourceLinked="0"/>
              <c:spPr>
                <a:noFill/>
                <a:ln w="24864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58" b="1" i="0" u="none" strike="noStrike" baseline="0">
                    <a:solidFill>
                      <a:schemeClr val="bg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Sheet1!$B$2:$F$2</c:f>
              <c:numCache>
                <c:formatCode>0%</c:formatCode>
                <c:ptCount val="5"/>
                <c:pt idx="0">
                  <c:v>0.3</c:v>
                </c:pt>
                <c:pt idx="1">
                  <c:v>0.18</c:v>
                </c:pt>
                <c:pt idx="2">
                  <c:v>0.09</c:v>
                </c:pt>
                <c:pt idx="3">
                  <c:v>0.28999999999999998</c:v>
                </c:pt>
                <c:pt idx="4">
                  <c:v>0.14000000000000001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</c:dPt>
          <c:dPt>
            <c:idx val="3"/>
            <c:bubble3D val="0"/>
            <c:spPr>
              <a:solidFill>
                <a:schemeClr val="fol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chemeClr val="folHlink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</c:dPt>
          <c:dPt>
            <c:idx val="4"/>
            <c:bubble3D val="0"/>
            <c:spPr>
              <a:solidFill>
                <a:schemeClr val="bg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chemeClr val="bg2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spPr>
            <a:solidFill>
              <a:schemeClr val="tx2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spPr>
            <a:solidFill>
              <a:srgbClr val="0066CC"/>
            </a:solidFill>
            <a:ln w="12432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2432">
                <a:solidFill>
                  <a:schemeClr val="tx1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4864">
                <a:noFill/>
              </a:ln>
            </c:spPr>
            <c:txPr>
              <a:bodyPr/>
              <a:lstStyle/>
              <a:p>
                <a:pPr>
                  <a:defRPr sz="1933" b="1" i="0" u="none" strike="noStrike" baseline="0">
                    <a:solidFill>
                      <a:schemeClr val="tx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432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Short Training Course/Internship</c:v>
                </c:pt>
                <c:pt idx="1">
                  <c:v>Conference </c:v>
                </c:pt>
                <c:pt idx="2">
                  <c:v>Study Tour</c:v>
                </c:pt>
                <c:pt idx="3">
                  <c:v>Post Graduate Study</c:v>
                </c:pt>
                <c:pt idx="4">
                  <c:v>Technical Document</c:v>
                </c:pt>
              </c:strCache>
            </c:strRef>
          </c:cat>
          <c:val>
            <c:numRef>
              <c:f>Sheet1!$B$8:$F$8</c:f>
              <c:numCache>
                <c:formatCode>General</c:formatCode>
                <c:ptCount val="5"/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  <c:spPr>
        <a:noFill/>
        <a:ln w="24864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1982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9608938547486036"/>
          <c:y val="0.22803738317757008"/>
          <c:w val="0.40921787709497209"/>
          <c:h val="0.5476635514018691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Percentage</c:v>
                </c:pt>
              </c:strCache>
            </c:strRef>
          </c:tx>
          <c:spPr>
            <a:solidFill>
              <a:schemeClr val="accent1"/>
            </a:solidFill>
            <a:ln w="13671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00B0F0"/>
              </a:solidFill>
              <a:ln w="13671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FF00"/>
              </a:solidFill>
              <a:ln w="13671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3671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938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>
                        <a:solidFill>
                          <a:schemeClr val="bg1"/>
                        </a:solidFill>
                      </a:rPr>
                      <a:t>Completed, 82%</a:t>
                    </a:r>
                    <a:endParaRPr lang="en-US"/>
                  </a:p>
                </c:rich>
              </c:tx>
              <c:spPr>
                <a:noFill/>
                <a:ln w="27342">
                  <a:noFill/>
                </a:ln>
              </c:spPr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9.3666209984517537E-2"/>
                  <c:y val="6.9584612622409739E-2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>
                        <a:solidFill>
                          <a:schemeClr val="bg1"/>
                        </a:solidFill>
                      </a:rPr>
                      <a:t>Operational, 12%</a:t>
                    </a:r>
                    <a:endParaRPr lang="en-US"/>
                  </a:p>
                </c:rich>
              </c:tx>
              <c:spPr>
                <a:noFill/>
                <a:ln w="27342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8498005826353615E-2"/>
                  <c:y val="-3.0620041264312361E-2"/>
                </c:manualLayout>
              </c:layout>
              <c:tx>
                <c:rich>
                  <a:bodyPr/>
                  <a:lstStyle/>
                  <a:p>
                    <a:pPr>
                      <a:defRPr sz="1830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Terminated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pPr>
                <a:noFill/>
                <a:ln w="27342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spPr>
              <a:noFill/>
              <a:ln w="27342">
                <a:noFill/>
              </a:ln>
            </c:spPr>
            <c:txPr>
              <a:bodyPr/>
              <a:lstStyle/>
              <a:p>
                <a:pPr>
                  <a:defRPr sz="2207" b="1" i="0" u="none" strike="noStrike" baseline="0">
                    <a:solidFill>
                      <a:schemeClr val="bg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Sheet1!$B$1:$D$1</c:f>
              <c:strCache>
                <c:ptCount val="3"/>
                <c:pt idx="0">
                  <c:v>Completed</c:v>
                </c:pt>
                <c:pt idx="1">
                  <c:v>Operational</c:v>
                </c:pt>
                <c:pt idx="2">
                  <c:v>Terminated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0.82</c:v>
                </c:pt>
                <c:pt idx="1">
                  <c:v>0.12</c:v>
                </c:pt>
                <c:pt idx="2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7342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2207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4119241192411925"/>
          <c:y val="0.31263383297644537"/>
          <c:w val="0.42818428184281843"/>
          <c:h val="0.67665952890792291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12663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FFFF00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B0F0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00FF00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9553ED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FF00FF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FFFF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8.5838316339028289E-2"/>
                  <c:y val="3.5886656985119246E-2"/>
                </c:manualLayout>
              </c:layout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Japan,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74%</a:t>
                    </a:r>
                    <a:endParaRPr lang="en-US" dirty="0"/>
                  </a:p>
                </c:rich>
              </c:tx>
              <c:numFmt formatCode="0%" sourceLinked="0"/>
              <c:spPr>
                <a:noFill/>
                <a:ln w="25326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2.6711458525378855E-2"/>
                  <c:y val="0.10491578787861781"/>
                </c:manualLayout>
              </c:layout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U.S.A.,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15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numFmt formatCode="0%" sourceLinked="0"/>
              <c:spPr>
                <a:noFill/>
                <a:ln w="25326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-0.12398109065338868"/>
                  <c:y val="3.7079374344065864E-2"/>
                </c:manualLayout>
              </c:layout>
              <c:tx>
                <c:rich>
                  <a:bodyPr/>
                  <a:lstStyle/>
                  <a:p>
                    <a:pPr>
                      <a:defRPr sz="1695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>
                        <a:solidFill>
                          <a:schemeClr val="bg1"/>
                        </a:solidFill>
                      </a:rPr>
                      <a:t>Netherlands    
7%</a:t>
                    </a:r>
                    <a:endParaRPr lang="en-US"/>
                  </a:p>
                </c:rich>
              </c:tx>
              <c:spPr>
                <a:noFill/>
                <a:ln w="25326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0.10039467541634994"/>
                  <c:y val="-9.5852868712152248E-2"/>
                </c:manualLayout>
              </c:layout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bg1"/>
                        </a:solidFill>
                        <a:latin typeface="Helvetica"/>
                        <a:ea typeface="Helvetica"/>
                        <a:cs typeface="Helvetica"/>
                      </a:defRPr>
                    </a:pP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Australia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,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3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numFmt formatCode="0%" sourceLinked="0"/>
              <c:spPr>
                <a:noFill/>
                <a:ln w="25326">
                  <a:noFill/>
                </a:ln>
              </c:spPr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0.19881790164403582"/>
                  <c:y val="-2.7084818246614403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Sweden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, U.K. BPF, Private Sector,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1"/>
            </c:dLbl>
            <c:numFmt formatCode="0%" sourceLinked="0"/>
            <c:spPr>
              <a:noFill/>
              <a:ln w="25326">
                <a:noFill/>
              </a:ln>
            </c:spPr>
            <c:txPr>
              <a:bodyPr/>
              <a:lstStyle/>
              <a:p>
                <a:pPr>
                  <a:defRPr sz="1795" b="1" i="0" u="none" strike="noStrike" baseline="0">
                    <a:solidFill>
                      <a:schemeClr val="bg1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en-US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leaderLines>
              <c:spPr>
                <a:ln w="12663">
                  <a:solidFill>
                    <a:schemeClr val="bg1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Japan</c:v>
                </c:pt>
                <c:pt idx="1">
                  <c:v>U.S.A.</c:v>
                </c:pt>
                <c:pt idx="2">
                  <c:v>Netherlands</c:v>
                </c:pt>
                <c:pt idx="3">
                  <c:v>Australia</c:v>
                </c:pt>
                <c:pt idx="4">
                  <c:v>Sweden, U.K. BPF, Private Sector</c:v>
                </c:pt>
              </c:strCache>
            </c:strRef>
          </c:cat>
          <c:val>
            <c:numRef>
              <c:f>Sheet1!$B$2:$F$2</c:f>
              <c:numCache>
                <c:formatCode>0%</c:formatCode>
                <c:ptCount val="5"/>
                <c:pt idx="0">
                  <c:v>0.74</c:v>
                </c:pt>
                <c:pt idx="1">
                  <c:v>0.15</c:v>
                </c:pt>
                <c:pt idx="2">
                  <c:v>7.0000000000000007E-2</c:v>
                </c:pt>
                <c:pt idx="3">
                  <c:v>0.03</c:v>
                </c:pt>
                <c:pt idx="4">
                  <c:v>0.01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  <c:showLeaderLines val="1"/>
        </c:dLbls>
        <c:firstSliceAng val="0"/>
      </c:pieChart>
      <c:spPr>
        <a:noFill/>
        <a:ln w="25326">
          <a:noFill/>
        </a:ln>
      </c:spPr>
    </c:plotArea>
    <c:plotVisOnly val="1"/>
    <c:dispBlanksAs val="zero"/>
    <c:showDLblsOverMax val="1"/>
  </c:chart>
  <c:spPr>
    <a:noFill/>
    <a:ln>
      <a:noFill/>
    </a:ln>
  </c:spPr>
  <c:txPr>
    <a:bodyPr/>
    <a:lstStyle/>
    <a:p>
      <a:pPr>
        <a:defRPr sz="2019" b="1" i="0" u="none" strike="noStrike" baseline="0">
          <a:solidFill>
            <a:schemeClr val="tx1"/>
          </a:solidFill>
          <a:latin typeface="Helvetica"/>
          <a:ea typeface="Helvetica"/>
          <a:cs typeface="Helvetica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604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t" anchorCtr="0" compatLnSpc="1">
            <a:prstTxWarp prst="textNoShape">
              <a:avLst/>
            </a:prstTxWarp>
          </a:bodyPr>
          <a:lstStyle>
            <a:lvl1pPr defTabSz="911225" eaLnBrk="1" hangingPunct="1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796" y="0"/>
            <a:ext cx="3038604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t" anchorCtr="0" compatLnSpc="1">
            <a:prstTxWarp prst="textNoShape">
              <a:avLst/>
            </a:prstTxWarp>
          </a:bodyPr>
          <a:lstStyle>
            <a:lvl1pPr algn="r" defTabSz="911225" eaLnBrk="1" hangingPunct="1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546"/>
            <a:ext cx="3038604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b" anchorCtr="0" compatLnSpc="1">
            <a:prstTxWarp prst="textNoShape">
              <a:avLst/>
            </a:prstTxWarp>
          </a:bodyPr>
          <a:lstStyle>
            <a:lvl1pPr defTabSz="911225" eaLnBrk="1" hangingPunct="1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796" y="8832546"/>
            <a:ext cx="3038604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b" anchorCtr="0" compatLnSpc="1">
            <a:prstTxWarp prst="textNoShape">
              <a:avLst/>
            </a:prstTxWarp>
          </a:bodyPr>
          <a:lstStyle>
            <a:lvl1pPr algn="r" defTabSz="911225" eaLnBrk="1" hangingPunct="1">
              <a:spcBef>
                <a:spcPct val="0"/>
              </a:spcBef>
              <a:buFontTx/>
              <a:buNone/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524DC2E-726F-4240-8ECF-A67EDC165A9F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16305455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1525" cy="50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t" anchorCtr="0" compatLnSpc="1">
            <a:prstTxWarp prst="textNoShape">
              <a:avLst/>
            </a:prstTxWarp>
          </a:bodyPr>
          <a:lstStyle>
            <a:lvl1pPr defTabSz="911225" eaLnBrk="1" hangingPunct="1">
              <a:buFontTx/>
              <a:buNone/>
              <a:defRPr sz="1200" b="0">
                <a:solidFill>
                  <a:srgbClr val="FFCC00"/>
                </a:solidFill>
              </a:defRPr>
            </a:lvl1pPr>
          </a:lstStyle>
          <a:p>
            <a:pPr>
              <a:defRPr/>
            </a:pPr>
            <a:endParaRPr lang="en-AU" altLang="en-A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1266" y="0"/>
            <a:ext cx="2982940" cy="50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t" anchorCtr="0" compatLnSpc="1">
            <a:prstTxWarp prst="textNoShape">
              <a:avLst/>
            </a:prstTxWarp>
          </a:bodyPr>
          <a:lstStyle>
            <a:lvl1pPr algn="r" defTabSz="911225" eaLnBrk="1" hangingPunct="1">
              <a:buFontTx/>
              <a:buNone/>
              <a:defRPr sz="1200" b="0">
                <a:solidFill>
                  <a:srgbClr val="FFCC00"/>
                </a:solidFill>
              </a:defRPr>
            </a:lvl1pPr>
          </a:lstStyle>
          <a:p>
            <a:pPr>
              <a:defRPr/>
            </a:pPr>
            <a:endParaRPr lang="en-AU" altLang="en-A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0463" y="714375"/>
            <a:ext cx="4664075" cy="3498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1379" y="4428911"/>
            <a:ext cx="5103086" cy="414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AU" noProof="0" smtClean="0"/>
              <a:t>Click to edit Master text styles</a:t>
            </a:r>
          </a:p>
          <a:p>
            <a:pPr lvl="1"/>
            <a:r>
              <a:rPr lang="en-AU" altLang="en-AU" noProof="0" smtClean="0"/>
              <a:t>Second level</a:t>
            </a:r>
          </a:p>
          <a:p>
            <a:pPr lvl="2"/>
            <a:r>
              <a:rPr lang="en-AU" altLang="en-AU" noProof="0" smtClean="0"/>
              <a:t>Third level</a:t>
            </a:r>
          </a:p>
          <a:p>
            <a:pPr lvl="3"/>
            <a:r>
              <a:rPr lang="en-AU" altLang="en-AU" noProof="0" smtClean="0"/>
              <a:t>Fourth level</a:t>
            </a:r>
          </a:p>
          <a:p>
            <a:pPr lvl="4"/>
            <a:r>
              <a:rPr lang="en-AU" altLang="en-AU" noProof="0" smtClean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4846"/>
            <a:ext cx="3061525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b" anchorCtr="0" compatLnSpc="1">
            <a:prstTxWarp prst="textNoShape">
              <a:avLst/>
            </a:prstTxWarp>
          </a:bodyPr>
          <a:lstStyle>
            <a:lvl1pPr defTabSz="911225" eaLnBrk="1" hangingPunct="1">
              <a:buFontTx/>
              <a:buNone/>
              <a:defRPr sz="1200" b="0">
                <a:solidFill>
                  <a:srgbClr val="FFCC00"/>
                </a:solidFill>
              </a:defRPr>
            </a:lvl1pPr>
          </a:lstStyle>
          <a:p>
            <a:pPr>
              <a:defRPr/>
            </a:pPr>
            <a:endParaRPr lang="en-AU" altLang="en-AU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0" tIns="45656" rIns="91310" bIns="45656" numCol="1" anchor="b" anchorCtr="0" compatLnSpc="1">
            <a:prstTxWarp prst="textNoShape">
              <a:avLst/>
            </a:prstTxWarp>
          </a:bodyPr>
          <a:lstStyle>
            <a:lvl1pPr algn="r" defTabSz="911225" eaLnBrk="1" hangingPunct="1">
              <a:buFontTx/>
              <a:buNone/>
              <a:defRPr sz="1200" b="0">
                <a:solidFill>
                  <a:srgbClr val="FFCC00"/>
                </a:solidFill>
              </a:defRPr>
            </a:lvl1pPr>
          </a:lstStyle>
          <a:p>
            <a:pPr>
              <a:defRPr/>
            </a:pPr>
            <a:fld id="{FF672739-6385-4C76-803B-AAE71511F252}" type="slidenum">
              <a:rPr lang="en-AU" altLang="en-AU"/>
              <a:pPr>
                <a:defRPr/>
              </a:pPr>
              <a:t>‹#›</a:t>
            </a:fld>
            <a:endParaRPr lang="en-AU" altLang="en-AU"/>
          </a:p>
        </p:txBody>
      </p:sp>
    </p:spTree>
    <p:extLst>
      <p:ext uri="{BB962C8B-B14F-4D97-AF65-F5344CB8AC3E}">
        <p14:creationId xmlns:p14="http://schemas.microsoft.com/office/powerpoint/2010/main" val="15791769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43A96915-6DE9-4860-B5ED-7246E738ACC8}" type="slidenum">
              <a:rPr lang="en-AU" altLang="en-AU" sz="1200" b="0" smtClean="0">
                <a:solidFill>
                  <a:srgbClr val="FFCC00"/>
                </a:solidFill>
              </a:rPr>
              <a:pPr/>
              <a:t>1</a:t>
            </a:fld>
            <a:endParaRPr lang="en-AU" altLang="en-AU" sz="1200" b="0" smtClean="0">
              <a:solidFill>
                <a:srgbClr val="FFCC00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AU" altLang="ja-JP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F4D17B68-3106-413A-9ACD-D7674EEA5D5F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11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01266" y="8856334"/>
            <a:ext cx="2982940" cy="42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3" tIns="43241" rIns="86483" bIns="43241" anchor="b"/>
          <a:lstStyle>
            <a:lvl1pPr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2B7138F4-E112-4788-8728-13B23C8EED89}" type="slidenum">
              <a:rPr lang="en-AU" altLang="en-AU" sz="11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12</a:t>
            </a:fld>
            <a:endParaRPr lang="en-AU" altLang="en-AU" sz="1100" b="0">
              <a:solidFill>
                <a:srgbClr val="FFCC00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714375"/>
            <a:ext cx="4664075" cy="3497263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79" y="4430397"/>
            <a:ext cx="5103086" cy="4139001"/>
          </a:xfrm>
          <a:noFill/>
        </p:spPr>
        <p:txBody>
          <a:bodyPr lIns="86483" tIns="43241" rIns="86483" bIns="43241"/>
          <a:lstStyle/>
          <a:p>
            <a:r>
              <a:rPr lang="en-US" altLang="ja-JP" b="1" smtClean="0">
                <a:solidFill>
                  <a:srgbClr val="002F5D"/>
                </a:solidFill>
              </a:rPr>
              <a:t>They cover:  	80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Forests </a:t>
            </a:r>
          </a:p>
          <a:p>
            <a:pPr lvl="4"/>
            <a:r>
              <a:rPr lang="en-US" altLang="ja-JP" b="1" smtClean="0">
                <a:solidFill>
                  <a:srgbClr val="002F5D"/>
                </a:solidFill>
              </a:rPr>
              <a:t>   	90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Timber Trades</a:t>
            </a:r>
            <a:endParaRPr lang="ja-JP" altLang="en-US" b="1" smtClean="0">
              <a:solidFill>
                <a:srgbClr val="002F5D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4001266" y="8856334"/>
            <a:ext cx="2982940" cy="42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3" tIns="43241" rIns="86483" bIns="43241" anchor="b"/>
          <a:lstStyle>
            <a:lvl1pPr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C8D4D633-DC90-42CB-A111-3A83ABAAEC1B}" type="slidenum">
              <a:rPr lang="en-AU" altLang="en-AU" sz="11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13</a:t>
            </a:fld>
            <a:endParaRPr lang="en-AU" altLang="en-AU" sz="1100" b="0">
              <a:solidFill>
                <a:srgbClr val="FFCC00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714375"/>
            <a:ext cx="4664075" cy="34972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79" y="4430397"/>
            <a:ext cx="5103086" cy="4139001"/>
          </a:xfrm>
          <a:noFill/>
        </p:spPr>
        <p:txBody>
          <a:bodyPr lIns="86483" tIns="43241" rIns="86483" bIns="43241"/>
          <a:lstStyle/>
          <a:p>
            <a:r>
              <a:rPr lang="en-US" altLang="ja-JP" b="1" smtClean="0">
                <a:solidFill>
                  <a:srgbClr val="002F5D"/>
                </a:solidFill>
              </a:rPr>
              <a:t>They cover:  	80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Forests </a:t>
            </a:r>
          </a:p>
          <a:p>
            <a:pPr lvl="4"/>
            <a:r>
              <a:rPr lang="en-US" altLang="ja-JP" b="1" smtClean="0">
                <a:solidFill>
                  <a:srgbClr val="002F5D"/>
                </a:solidFill>
              </a:rPr>
              <a:t>   	90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Timber Trades</a:t>
            </a:r>
            <a:endParaRPr lang="ja-JP" altLang="en-US" b="1" smtClean="0">
              <a:solidFill>
                <a:srgbClr val="002F5D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4001266" y="8856334"/>
            <a:ext cx="2982940" cy="42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3" tIns="43241" rIns="86483" bIns="43241" anchor="b"/>
          <a:lstStyle>
            <a:lvl1pPr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C8D4D633-DC90-42CB-A111-3A83ABAAEC1B}" type="slidenum">
              <a:rPr lang="en-AU" altLang="en-AU" sz="11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14</a:t>
            </a:fld>
            <a:endParaRPr lang="en-AU" altLang="en-AU" sz="1100" b="0">
              <a:solidFill>
                <a:srgbClr val="FFCC00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714375"/>
            <a:ext cx="4664075" cy="34972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79" y="4430397"/>
            <a:ext cx="5103086" cy="4139001"/>
          </a:xfrm>
          <a:noFill/>
        </p:spPr>
        <p:txBody>
          <a:bodyPr lIns="86483" tIns="43241" rIns="86483" bIns="43241"/>
          <a:lstStyle/>
          <a:p>
            <a:r>
              <a:rPr lang="en-US" altLang="ja-JP" b="1" smtClean="0">
                <a:solidFill>
                  <a:srgbClr val="002F5D"/>
                </a:solidFill>
              </a:rPr>
              <a:t>They cover:  	80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Forests </a:t>
            </a:r>
          </a:p>
          <a:p>
            <a:pPr lvl="4"/>
            <a:r>
              <a:rPr lang="en-US" altLang="ja-JP" b="1" smtClean="0">
                <a:solidFill>
                  <a:srgbClr val="002F5D"/>
                </a:solidFill>
              </a:rPr>
              <a:t>   	90</a:t>
            </a:r>
            <a:r>
              <a:rPr lang="ja-JP" altLang="en-US" b="1" smtClean="0">
                <a:solidFill>
                  <a:srgbClr val="002F5D"/>
                </a:solidFill>
              </a:rPr>
              <a:t>％ </a:t>
            </a:r>
            <a:r>
              <a:rPr lang="en-US" altLang="ja-JP" b="1" smtClean="0">
                <a:solidFill>
                  <a:srgbClr val="002F5D"/>
                </a:solidFill>
              </a:rPr>
              <a:t>of Tropical Timber Trades</a:t>
            </a:r>
            <a:endParaRPr lang="ja-JP" altLang="en-US" b="1" smtClean="0">
              <a:solidFill>
                <a:srgbClr val="002F5D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1AAFB4F2-DDEE-4D36-8A1D-122A6E49B82B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16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3926A6B8-CA37-4CA9-A116-F82830EF86C6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17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473FC83C-8856-4410-9667-9054C56E6717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2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12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12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D5373F-8E9B-4973-9A63-0F335A9B2717}" type="slidenum">
              <a:rPr lang="en-AU" altLang="en-AU" sz="1200" b="0" smtClean="0">
                <a:solidFill>
                  <a:srgbClr val="FFCC00"/>
                </a:solidFill>
              </a:rPr>
              <a:pPr/>
              <a:t>3</a:t>
            </a:fld>
            <a:endParaRPr lang="en-AU" altLang="en-AU" sz="1200" b="0" smtClean="0">
              <a:solidFill>
                <a:srgbClr val="FFCC00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4F41C6B9-CA78-4DD3-B552-FB2999C8EAE0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4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8081C05B-A71D-4F15-B829-5406955453BB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5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8347CD15-057C-4445-A93C-D91BFBF5852D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6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ja-JP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01266" y="8854846"/>
            <a:ext cx="2982940" cy="42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10" tIns="45656" rIns="91310" bIns="45656" anchor="b"/>
          <a:lstStyle>
            <a:lvl1pPr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80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80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8E576889-1A83-4945-95DC-CCFB42A3502B}" type="slidenum">
              <a:rPr lang="en-AU" altLang="en-AU" sz="12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8</a:t>
            </a:fld>
            <a:endParaRPr lang="en-AU" altLang="en-AU" sz="1200" b="0">
              <a:solidFill>
                <a:srgbClr val="FFCC00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4001266" y="8856334"/>
            <a:ext cx="2982940" cy="42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83" tIns="43241" rIns="86483" bIns="43241" anchor="b"/>
          <a:lstStyle>
            <a:lvl1pPr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60425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60425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FontTx/>
              <a:buNone/>
            </a:pPr>
            <a:fld id="{7A1ED588-60BE-4416-84B3-F908E01FDCD1}" type="slidenum">
              <a:rPr lang="en-AU" altLang="en-AU" sz="1100" b="0">
                <a:solidFill>
                  <a:srgbClr val="FFCC00"/>
                </a:solidFill>
              </a:rPr>
              <a:pPr algn="r" eaLnBrk="1" hangingPunct="1">
                <a:buFontTx/>
                <a:buNone/>
              </a:pPr>
              <a:t>9</a:t>
            </a:fld>
            <a:endParaRPr lang="en-AU" altLang="en-AU" sz="1100" b="0">
              <a:solidFill>
                <a:srgbClr val="FFCC00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714375"/>
            <a:ext cx="4664075" cy="3497263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79" y="4430397"/>
            <a:ext cx="5103086" cy="4139001"/>
          </a:xfrm>
          <a:noFill/>
        </p:spPr>
        <p:txBody>
          <a:bodyPr lIns="86483" tIns="43241" rIns="86483" bIns="43241"/>
          <a:lstStyle/>
          <a:p>
            <a:r>
              <a:rPr lang="en-US" altLang="ja-JP" smtClean="0"/>
              <a:t>ITTO</a:t>
            </a:r>
            <a:r>
              <a:rPr lang="en-US" altLang="ja-JP" smtClean="0">
                <a:latin typeface="Arial" charset="0"/>
              </a:rPr>
              <a:t>’</a:t>
            </a:r>
            <a:r>
              <a:rPr lang="en-US" altLang="ja-JP" smtClean="0"/>
              <a:t>s Year 20000 Objective:  All international traded tropical timber should originate from sustainable managed forests by the year 2000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E26E0-BCE0-4CA3-BE2D-6C538ACD75F0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669355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78825-7548-47E0-8B44-5686960FBD56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234809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D93B5-4D84-4479-B0DF-488DAA46589B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2536732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タイトルと、図表または組織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21285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SmartArt プレースホルダ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ja-JP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C6EDD-D629-4FF0-A5B8-1677627611F1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259743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21285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F9A76-E840-4C57-922B-BBDA243538AD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364881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0B200-9EDB-4A15-B3A3-566FF3DEE71D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956510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6BC0A-344C-4686-9B0A-26D849689270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2573875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F9307-5068-447D-ABA6-6755C58C8277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70688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D8B7B-18EE-41E1-B756-41A4D7FE4EF8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92040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195F5-C4AC-434D-A7AF-0E30E392CBC2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399152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B63AF-99A1-433C-88F8-917FD9655A5C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3411853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A3EFC-C6D0-45C5-BBEB-AAED675A00AE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1098521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5E90D-E19A-41B5-A57B-1591B6F24340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  <p:extLst>
      <p:ext uri="{BB962C8B-B14F-4D97-AF65-F5344CB8AC3E}">
        <p14:creationId xmlns:p14="http://schemas.microsoft.com/office/powerpoint/2010/main" val="2188605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AU" smtClean="0"/>
              <a:t>Click to edit Master text styles</a:t>
            </a:r>
          </a:p>
          <a:p>
            <a:pPr lvl="1"/>
            <a:r>
              <a:rPr lang="en-US" altLang="en-AU" smtClean="0"/>
              <a:t>Second level</a:t>
            </a:r>
          </a:p>
          <a:p>
            <a:pPr lvl="2"/>
            <a:r>
              <a:rPr lang="en-US" altLang="en-AU" smtClean="0"/>
              <a:t>Third level</a:t>
            </a:r>
          </a:p>
          <a:p>
            <a:pPr lvl="3"/>
            <a:r>
              <a:rPr lang="en-US" altLang="en-AU" smtClean="0"/>
              <a:t>Fourth level</a:t>
            </a:r>
          </a:p>
          <a:p>
            <a:pPr lvl="4"/>
            <a:r>
              <a:rPr lang="en-US" altLang="en-A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4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FontTx/>
              <a:buNone/>
              <a:defRPr sz="14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400" b="0">
                <a:latin typeface="Times New Roman" pitchFamily="18" charset="0"/>
              </a:defRPr>
            </a:lvl1pPr>
          </a:lstStyle>
          <a:p>
            <a:pPr>
              <a:defRPr/>
            </a:pPr>
            <a:fld id="{027EBDD3-FFE9-49E8-ADC3-769BCB5CD564}" type="slidenum">
              <a:rPr lang="en-US" altLang="en-AU"/>
              <a:pPr>
                <a:defRPr/>
              </a:pPr>
              <a:t>‹#›</a:t>
            </a:fld>
            <a:endParaRPr lang="en-US" alt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30.jpeg"/><Relationship Id="rId1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12" Type="http://schemas.openxmlformats.org/officeDocument/2006/relationships/image" Target="../media/image29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4.jpeg"/><Relationship Id="rId5" Type="http://schemas.openxmlformats.org/officeDocument/2006/relationships/image" Target="../media/image13.jpeg"/><Relationship Id="rId15" Type="http://schemas.openxmlformats.org/officeDocument/2006/relationships/image" Target="../media/image11.jpeg"/><Relationship Id="rId10" Type="http://schemas.openxmlformats.org/officeDocument/2006/relationships/image" Target="../media/image12.jpeg"/><Relationship Id="rId19" Type="http://schemas.openxmlformats.org/officeDocument/2006/relationships/image" Target="../media/image33.png"/><Relationship Id="rId4" Type="http://schemas.openxmlformats.org/officeDocument/2006/relationships/image" Target="../media/image26.jpeg"/><Relationship Id="rId9" Type="http://schemas.openxmlformats.org/officeDocument/2006/relationships/image" Target="../media/image3.jpeg"/><Relationship Id="rId1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5.emf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6" descr="D03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59"/>
          <p:cNvSpPr>
            <a:spLocks noChangeArrowheads="1"/>
          </p:cNvSpPr>
          <p:nvPr/>
        </p:nvSpPr>
        <p:spPr bwMode="auto">
          <a:xfrm>
            <a:off x="6781800" y="3429000"/>
            <a:ext cx="304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ja-JP" altLang="en-US" sz="24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52" name="Rectangle 60"/>
          <p:cNvSpPr>
            <a:spLocks noChangeArrowheads="1"/>
          </p:cNvSpPr>
          <p:nvPr/>
        </p:nvSpPr>
        <p:spPr bwMode="auto">
          <a:xfrm>
            <a:off x="6705600" y="3657600"/>
            <a:ext cx="381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ja-JP" altLang="en-US" sz="24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53" name="Rectangle 16"/>
          <p:cNvSpPr>
            <a:spLocks noChangeArrowheads="1"/>
          </p:cNvSpPr>
          <p:nvPr/>
        </p:nvSpPr>
        <p:spPr bwMode="auto">
          <a:xfrm>
            <a:off x="2303463" y="3184525"/>
            <a:ext cx="65627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AU" altLang="ja-JP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Progress Report of  </a:t>
            </a:r>
          </a:p>
          <a:p>
            <a:pPr algn="ctr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AU" altLang="ja-JP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ITTO Fellowship Programme</a:t>
            </a:r>
          </a:p>
        </p:txBody>
      </p:sp>
      <p:sp>
        <p:nvSpPr>
          <p:cNvPr id="2054" name="Rectangle 53"/>
          <p:cNvSpPr>
            <a:spLocks noChangeArrowheads="1"/>
          </p:cNvSpPr>
          <p:nvPr/>
        </p:nvSpPr>
        <p:spPr bwMode="auto">
          <a:xfrm>
            <a:off x="4795838" y="5989638"/>
            <a:ext cx="40703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AU" sz="2000">
                <a:solidFill>
                  <a:srgbClr val="CCFFCC"/>
                </a:solidFill>
                <a:latin typeface="ＭＳ Ｐゴシック" pitchFamily="50" charset="-128"/>
                <a:ea typeface="ＭＳ Ｐゴシック" pitchFamily="50" charset="-128"/>
              </a:rPr>
              <a:t>	</a:t>
            </a:r>
            <a:endParaRPr lang="en-AU" altLang="ja-JP" sz="2000">
              <a:solidFill>
                <a:srgbClr val="CCFFCC"/>
              </a:solidFill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2222500" y="4733925"/>
            <a:ext cx="6551613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Chisato Aoki, Ph.D.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ITTO Secretariat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AU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56" name="Text Box 23"/>
          <p:cNvSpPr txBox="1">
            <a:spLocks noChangeArrowheads="1"/>
          </p:cNvSpPr>
          <p:nvPr/>
        </p:nvSpPr>
        <p:spPr bwMode="auto">
          <a:xfrm>
            <a:off x="3878263" y="182563"/>
            <a:ext cx="5265737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r"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1400" dirty="0">
                <a:solidFill>
                  <a:srgbClr val="C00000"/>
                </a:solidFill>
                <a:latin typeface="Arial" charset="0"/>
                <a:ea typeface="ＭＳ Ｐゴシック" pitchFamily="50" charset="-128"/>
              </a:rPr>
              <a:t>The 49</a:t>
            </a:r>
            <a:r>
              <a:rPr lang="en-US" altLang="ja-JP" sz="1400" baseline="30000" dirty="0">
                <a:solidFill>
                  <a:srgbClr val="C00000"/>
                </a:solidFill>
                <a:latin typeface="Arial" charset="0"/>
                <a:ea typeface="ＭＳ Ｐゴシック" pitchFamily="50" charset="-128"/>
              </a:rPr>
              <a:t>th</a:t>
            </a:r>
            <a:r>
              <a:rPr lang="en-US" altLang="ja-JP" sz="1400" dirty="0">
                <a:solidFill>
                  <a:srgbClr val="C00000"/>
                </a:solidFill>
                <a:latin typeface="Arial" charset="0"/>
                <a:ea typeface="ＭＳ Ｐゴシック" pitchFamily="50" charset="-128"/>
              </a:rPr>
              <a:t> Session of International Tropical Timber Council</a:t>
            </a:r>
          </a:p>
          <a:p>
            <a:pPr algn="r"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1400" dirty="0">
                <a:solidFill>
                  <a:srgbClr val="C00000"/>
                </a:solidFill>
                <a:latin typeface="Arial" charset="0"/>
                <a:ea typeface="ＭＳ Ｐゴシック" pitchFamily="50" charset="-128"/>
              </a:rPr>
              <a:t>Libreville, Gabon 25-30 November 2013</a:t>
            </a:r>
          </a:p>
        </p:txBody>
      </p:sp>
      <p:pic>
        <p:nvPicPr>
          <p:cNvPr id="2057" name="Picture 4" descr="itto_logo_web_light_l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82563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5" descr="Diameter measurement in non invaded area of Kumroz Buffer Zone CF of Chitwan National Par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3" t="7968" r="43054" b="25560"/>
          <a:stretch>
            <a:fillRect/>
          </a:stretch>
        </p:blipFill>
        <p:spPr bwMode="auto">
          <a:xfrm>
            <a:off x="211138" y="1177926"/>
            <a:ext cx="1630362" cy="1778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7" descr="DSC_17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6" t="18340" r="47549" b="57808"/>
          <a:stretch>
            <a:fillRect/>
          </a:stretch>
        </p:blipFill>
        <p:spPr bwMode="auto">
          <a:xfrm>
            <a:off x="211138" y="4846638"/>
            <a:ext cx="1593850" cy="15367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8" t="24353" r="44905" b="29701"/>
          <a:stretch>
            <a:fillRect/>
          </a:stretch>
        </p:blipFill>
        <p:spPr bwMode="auto">
          <a:xfrm>
            <a:off x="211138" y="3113576"/>
            <a:ext cx="1593850" cy="1610824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ja-JP" sz="3200" dirty="0" smtClean="0">
                <a:solidFill>
                  <a:schemeClr val="bg1"/>
                </a:solidFill>
                <a:ea typeface="ＭＳ Ｐゴシック" pitchFamily="50" charset="-128"/>
              </a:rPr>
              <a:t>Action-oriented Fellowship Alumni Network </a:t>
            </a:r>
            <a:br>
              <a:rPr lang="en-US" altLang="ja-JP" sz="3200" dirty="0" smtClean="0">
                <a:solidFill>
                  <a:schemeClr val="bg1"/>
                </a:solidFill>
                <a:ea typeface="ＭＳ Ｐゴシック" pitchFamily="50" charset="-128"/>
              </a:rPr>
            </a:br>
            <a:r>
              <a:rPr lang="en-US" altLang="ja-JP" sz="3200" dirty="0" smtClean="0">
                <a:solidFill>
                  <a:schemeClr val="bg1"/>
                </a:solidFill>
                <a:ea typeface="ＭＳ Ｐゴシック" pitchFamily="50" charset="-128"/>
              </a:rPr>
              <a:t>for collaborative work </a:t>
            </a:r>
          </a:p>
        </p:txBody>
      </p:sp>
      <p:graphicFrame>
        <p:nvGraphicFramePr>
          <p:cNvPr id="6147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0" y="1600200"/>
          <a:ext cx="91440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Photo Editor Photo" r:id="rId3" imgW="22333333" imgH="9907383" progId="MSPhotoEd.3">
                  <p:embed/>
                </p:oleObj>
              </mc:Choice>
              <mc:Fallback>
                <p:oleObj name="Photo Editor Photo" r:id="rId3" imgW="22333333" imgH="990738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00200"/>
                        <a:ext cx="91440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Line 5"/>
          <p:cNvSpPr>
            <a:spLocks noChangeShapeType="1"/>
          </p:cNvSpPr>
          <p:nvPr/>
        </p:nvSpPr>
        <p:spPr bwMode="auto">
          <a:xfrm>
            <a:off x="661988" y="228600"/>
            <a:ext cx="7742237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711200" y="1316038"/>
            <a:ext cx="7726363" cy="9525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5105400" y="3048000"/>
            <a:ext cx="1524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19" name="Line 7"/>
          <p:cNvSpPr>
            <a:spLocks noChangeShapeType="1"/>
          </p:cNvSpPr>
          <p:nvPr/>
        </p:nvSpPr>
        <p:spPr bwMode="auto">
          <a:xfrm>
            <a:off x="5181600" y="3048000"/>
            <a:ext cx="1905000" cy="152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0" name="Line 8"/>
          <p:cNvSpPr>
            <a:spLocks noChangeShapeType="1"/>
          </p:cNvSpPr>
          <p:nvPr/>
        </p:nvSpPr>
        <p:spPr bwMode="auto">
          <a:xfrm flipV="1">
            <a:off x="5105400" y="2286000"/>
            <a:ext cx="0" cy="685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1" name="Line 9"/>
          <p:cNvSpPr>
            <a:spLocks noChangeShapeType="1"/>
          </p:cNvSpPr>
          <p:nvPr/>
        </p:nvSpPr>
        <p:spPr bwMode="auto">
          <a:xfrm flipH="1" flipV="1">
            <a:off x="2362200" y="2438400"/>
            <a:ext cx="2438400" cy="1447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2" name="Line 10"/>
          <p:cNvSpPr>
            <a:spLocks noChangeShapeType="1"/>
          </p:cNvSpPr>
          <p:nvPr/>
        </p:nvSpPr>
        <p:spPr bwMode="auto">
          <a:xfrm flipH="1">
            <a:off x="4419600" y="2971800"/>
            <a:ext cx="685800" cy="76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3" name="Line 11"/>
          <p:cNvSpPr>
            <a:spLocks noChangeShapeType="1"/>
          </p:cNvSpPr>
          <p:nvPr/>
        </p:nvSpPr>
        <p:spPr bwMode="auto">
          <a:xfrm flipH="1">
            <a:off x="4267200" y="3048000"/>
            <a:ext cx="838200" cy="914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4" name="Line 12"/>
          <p:cNvSpPr>
            <a:spLocks noChangeShapeType="1"/>
          </p:cNvSpPr>
          <p:nvPr/>
        </p:nvSpPr>
        <p:spPr bwMode="auto">
          <a:xfrm>
            <a:off x="5181600" y="2971800"/>
            <a:ext cx="2743200" cy="152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5" name="Line 13"/>
          <p:cNvSpPr>
            <a:spLocks noChangeShapeType="1"/>
          </p:cNvSpPr>
          <p:nvPr/>
        </p:nvSpPr>
        <p:spPr bwMode="auto">
          <a:xfrm flipH="1">
            <a:off x="5029200" y="3124200"/>
            <a:ext cx="76200" cy="990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6" name="Line 14"/>
          <p:cNvSpPr>
            <a:spLocks noChangeShapeType="1"/>
          </p:cNvSpPr>
          <p:nvPr/>
        </p:nvSpPr>
        <p:spPr bwMode="auto">
          <a:xfrm>
            <a:off x="5029200" y="41148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7" name="Line 15"/>
          <p:cNvSpPr>
            <a:spLocks noChangeShapeType="1"/>
          </p:cNvSpPr>
          <p:nvPr/>
        </p:nvSpPr>
        <p:spPr bwMode="auto">
          <a:xfrm flipH="1">
            <a:off x="4876800" y="4191000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8" name="Line 16"/>
          <p:cNvSpPr>
            <a:spLocks noChangeShapeType="1"/>
          </p:cNvSpPr>
          <p:nvPr/>
        </p:nvSpPr>
        <p:spPr bwMode="auto">
          <a:xfrm flipV="1">
            <a:off x="5105400" y="3810000"/>
            <a:ext cx="19812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29" name="Line 17"/>
          <p:cNvSpPr>
            <a:spLocks noChangeShapeType="1"/>
          </p:cNvSpPr>
          <p:nvPr/>
        </p:nvSpPr>
        <p:spPr bwMode="auto">
          <a:xfrm flipH="1">
            <a:off x="3200400" y="4114800"/>
            <a:ext cx="18288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0" name="Line 18"/>
          <p:cNvSpPr>
            <a:spLocks noChangeShapeType="1"/>
          </p:cNvSpPr>
          <p:nvPr/>
        </p:nvSpPr>
        <p:spPr bwMode="auto">
          <a:xfrm flipH="1" flipV="1">
            <a:off x="2590800" y="4343400"/>
            <a:ext cx="457200" cy="76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1" name="Line 19"/>
          <p:cNvSpPr>
            <a:spLocks noChangeShapeType="1"/>
          </p:cNvSpPr>
          <p:nvPr/>
        </p:nvSpPr>
        <p:spPr bwMode="auto">
          <a:xfrm flipH="1">
            <a:off x="2895600" y="4572000"/>
            <a:ext cx="2286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2" name="Line 20"/>
          <p:cNvSpPr>
            <a:spLocks noChangeShapeType="1"/>
          </p:cNvSpPr>
          <p:nvPr/>
        </p:nvSpPr>
        <p:spPr bwMode="auto">
          <a:xfrm flipH="1" flipV="1">
            <a:off x="3048000" y="4038600"/>
            <a:ext cx="152400" cy="457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3" name="Line 21"/>
          <p:cNvSpPr>
            <a:spLocks noChangeShapeType="1"/>
          </p:cNvSpPr>
          <p:nvPr/>
        </p:nvSpPr>
        <p:spPr bwMode="auto">
          <a:xfrm flipH="1" flipV="1">
            <a:off x="2133600" y="2971800"/>
            <a:ext cx="1066800" cy="1524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4" name="Line 22"/>
          <p:cNvSpPr>
            <a:spLocks noChangeShapeType="1"/>
          </p:cNvSpPr>
          <p:nvPr/>
        </p:nvSpPr>
        <p:spPr bwMode="auto">
          <a:xfrm flipV="1">
            <a:off x="3200400" y="4495800"/>
            <a:ext cx="4419600" cy="76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5" name="Line 23"/>
          <p:cNvSpPr>
            <a:spLocks noChangeShapeType="1"/>
          </p:cNvSpPr>
          <p:nvPr/>
        </p:nvSpPr>
        <p:spPr bwMode="auto">
          <a:xfrm flipV="1">
            <a:off x="7620000" y="4038600"/>
            <a:ext cx="1524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6" name="Line 24"/>
          <p:cNvSpPr>
            <a:spLocks noChangeShapeType="1"/>
          </p:cNvSpPr>
          <p:nvPr/>
        </p:nvSpPr>
        <p:spPr bwMode="auto">
          <a:xfrm>
            <a:off x="7620000" y="4495800"/>
            <a:ext cx="685800" cy="76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7" name="Line 25"/>
          <p:cNvSpPr>
            <a:spLocks noChangeShapeType="1"/>
          </p:cNvSpPr>
          <p:nvPr/>
        </p:nvSpPr>
        <p:spPr bwMode="auto">
          <a:xfrm>
            <a:off x="8305800" y="4572000"/>
            <a:ext cx="533400" cy="228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8" name="Line 26"/>
          <p:cNvSpPr>
            <a:spLocks noChangeShapeType="1"/>
          </p:cNvSpPr>
          <p:nvPr/>
        </p:nvSpPr>
        <p:spPr bwMode="auto">
          <a:xfrm flipH="1" flipV="1">
            <a:off x="7696200" y="3200400"/>
            <a:ext cx="609600" cy="1295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39" name="Line 27"/>
          <p:cNvSpPr>
            <a:spLocks noChangeShapeType="1"/>
          </p:cNvSpPr>
          <p:nvPr/>
        </p:nvSpPr>
        <p:spPr bwMode="auto">
          <a:xfrm flipH="1">
            <a:off x="7924800" y="4648200"/>
            <a:ext cx="304800" cy="457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0" name="Line 28"/>
          <p:cNvSpPr>
            <a:spLocks noChangeShapeType="1"/>
          </p:cNvSpPr>
          <p:nvPr/>
        </p:nvSpPr>
        <p:spPr bwMode="auto">
          <a:xfrm flipH="1" flipV="1">
            <a:off x="5334000" y="3200400"/>
            <a:ext cx="25908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1" name="Line 29"/>
          <p:cNvSpPr>
            <a:spLocks noChangeShapeType="1"/>
          </p:cNvSpPr>
          <p:nvPr/>
        </p:nvSpPr>
        <p:spPr bwMode="auto">
          <a:xfrm flipH="1" flipV="1">
            <a:off x="2514600" y="4038600"/>
            <a:ext cx="762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H="1" flipV="1">
            <a:off x="1981200" y="35814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 flipH="1" flipV="1">
            <a:off x="2438400" y="3733800"/>
            <a:ext cx="76200" cy="152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>
            <a:off x="2590800" y="3962400"/>
            <a:ext cx="76200" cy="152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>
            <a:off x="2590800" y="4343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6" name="Line 34"/>
          <p:cNvSpPr>
            <a:spLocks noChangeShapeType="1"/>
          </p:cNvSpPr>
          <p:nvPr/>
        </p:nvSpPr>
        <p:spPr bwMode="auto">
          <a:xfrm>
            <a:off x="2590800" y="4419600"/>
            <a:ext cx="304800" cy="457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7" name="Line 35"/>
          <p:cNvSpPr>
            <a:spLocks noChangeShapeType="1"/>
          </p:cNvSpPr>
          <p:nvPr/>
        </p:nvSpPr>
        <p:spPr bwMode="auto">
          <a:xfrm flipH="1" flipV="1">
            <a:off x="2743200" y="4191000"/>
            <a:ext cx="152400" cy="609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8" name="Line 36"/>
          <p:cNvSpPr>
            <a:spLocks noChangeShapeType="1"/>
          </p:cNvSpPr>
          <p:nvPr/>
        </p:nvSpPr>
        <p:spPr bwMode="auto">
          <a:xfrm flipH="1" flipV="1">
            <a:off x="2438400" y="2514600"/>
            <a:ext cx="533400" cy="2209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49" name="Line 37"/>
          <p:cNvSpPr>
            <a:spLocks noChangeShapeType="1"/>
          </p:cNvSpPr>
          <p:nvPr/>
        </p:nvSpPr>
        <p:spPr bwMode="auto">
          <a:xfrm>
            <a:off x="7315200" y="3886200"/>
            <a:ext cx="304800" cy="533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0" name="Line 38"/>
          <p:cNvSpPr>
            <a:spLocks noChangeShapeType="1"/>
          </p:cNvSpPr>
          <p:nvPr/>
        </p:nvSpPr>
        <p:spPr bwMode="auto">
          <a:xfrm flipH="1">
            <a:off x="4724400" y="3200400"/>
            <a:ext cx="304800" cy="685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3" name="Line 39"/>
          <p:cNvSpPr>
            <a:spLocks noChangeShapeType="1"/>
          </p:cNvSpPr>
          <p:nvPr/>
        </p:nvSpPr>
        <p:spPr bwMode="auto">
          <a:xfrm>
            <a:off x="4800600" y="40386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2" name="Line 40"/>
          <p:cNvSpPr>
            <a:spLocks noChangeShapeType="1"/>
          </p:cNvSpPr>
          <p:nvPr/>
        </p:nvSpPr>
        <p:spPr bwMode="auto">
          <a:xfrm flipV="1">
            <a:off x="4419600" y="3962400"/>
            <a:ext cx="304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5" name="Line 41"/>
          <p:cNvSpPr>
            <a:spLocks noChangeShapeType="1"/>
          </p:cNvSpPr>
          <p:nvPr/>
        </p:nvSpPr>
        <p:spPr bwMode="auto">
          <a:xfrm>
            <a:off x="4800600" y="3962400"/>
            <a:ext cx="228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6" name="Line 42"/>
          <p:cNvSpPr>
            <a:spLocks noChangeShapeType="1"/>
          </p:cNvSpPr>
          <p:nvPr/>
        </p:nvSpPr>
        <p:spPr bwMode="auto">
          <a:xfrm flipH="1">
            <a:off x="4800600" y="41148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5" name="Line 43"/>
          <p:cNvSpPr>
            <a:spLocks noChangeShapeType="1"/>
          </p:cNvSpPr>
          <p:nvPr/>
        </p:nvSpPr>
        <p:spPr bwMode="auto">
          <a:xfrm flipH="1" flipV="1">
            <a:off x="2209800" y="2895600"/>
            <a:ext cx="1981200" cy="1143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6" name="Line 44"/>
          <p:cNvSpPr>
            <a:spLocks noChangeShapeType="1"/>
          </p:cNvSpPr>
          <p:nvPr/>
        </p:nvSpPr>
        <p:spPr bwMode="auto">
          <a:xfrm flipH="1" flipV="1">
            <a:off x="2362200" y="2971800"/>
            <a:ext cx="4191000" cy="533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7" name="Line 45"/>
          <p:cNvSpPr>
            <a:spLocks noChangeShapeType="1"/>
          </p:cNvSpPr>
          <p:nvPr/>
        </p:nvSpPr>
        <p:spPr bwMode="auto">
          <a:xfrm flipH="1" flipV="1">
            <a:off x="2438400" y="2514600"/>
            <a:ext cx="4191000" cy="914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8" name="Line 46"/>
          <p:cNvSpPr>
            <a:spLocks noChangeShapeType="1"/>
          </p:cNvSpPr>
          <p:nvPr/>
        </p:nvSpPr>
        <p:spPr bwMode="auto">
          <a:xfrm>
            <a:off x="4495800" y="2438400"/>
            <a:ext cx="685800" cy="1676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59" name="Line 47"/>
          <p:cNvSpPr>
            <a:spLocks noChangeShapeType="1"/>
          </p:cNvSpPr>
          <p:nvPr/>
        </p:nvSpPr>
        <p:spPr bwMode="auto">
          <a:xfrm>
            <a:off x="4724400" y="2514600"/>
            <a:ext cx="152400" cy="1600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0" name="Line 48"/>
          <p:cNvSpPr>
            <a:spLocks noChangeShapeType="1"/>
          </p:cNvSpPr>
          <p:nvPr/>
        </p:nvSpPr>
        <p:spPr bwMode="auto">
          <a:xfrm flipH="1" flipV="1">
            <a:off x="7010400" y="3581400"/>
            <a:ext cx="7620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1" name="Line 49"/>
          <p:cNvSpPr>
            <a:spLocks noChangeShapeType="1"/>
          </p:cNvSpPr>
          <p:nvPr/>
        </p:nvSpPr>
        <p:spPr bwMode="auto">
          <a:xfrm flipH="1">
            <a:off x="7162800" y="2971800"/>
            <a:ext cx="762000" cy="685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2" name="Line 50"/>
          <p:cNvSpPr>
            <a:spLocks noChangeShapeType="1"/>
          </p:cNvSpPr>
          <p:nvPr/>
        </p:nvSpPr>
        <p:spPr bwMode="auto">
          <a:xfrm flipH="1">
            <a:off x="5257800" y="3886200"/>
            <a:ext cx="1981200" cy="457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3" name="Line 51"/>
          <p:cNvSpPr>
            <a:spLocks noChangeShapeType="1"/>
          </p:cNvSpPr>
          <p:nvPr/>
        </p:nvSpPr>
        <p:spPr bwMode="auto">
          <a:xfrm>
            <a:off x="7239000" y="4114800"/>
            <a:ext cx="3810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4" name="Line 52"/>
          <p:cNvSpPr>
            <a:spLocks noChangeShapeType="1"/>
          </p:cNvSpPr>
          <p:nvPr/>
        </p:nvSpPr>
        <p:spPr bwMode="auto">
          <a:xfrm flipH="1">
            <a:off x="7239000" y="3886200"/>
            <a:ext cx="76200" cy="228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5" name="Line 53"/>
          <p:cNvSpPr>
            <a:spLocks noChangeShapeType="1"/>
          </p:cNvSpPr>
          <p:nvPr/>
        </p:nvSpPr>
        <p:spPr bwMode="auto">
          <a:xfrm flipH="1" flipV="1">
            <a:off x="7772400" y="3962400"/>
            <a:ext cx="1371600" cy="838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6" name="Line 54"/>
          <p:cNvSpPr>
            <a:spLocks noChangeShapeType="1"/>
          </p:cNvSpPr>
          <p:nvPr/>
        </p:nvSpPr>
        <p:spPr bwMode="auto">
          <a:xfrm flipH="1" flipV="1">
            <a:off x="5105400" y="2209800"/>
            <a:ext cx="2514600" cy="838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7" name="Line 55"/>
          <p:cNvSpPr>
            <a:spLocks noChangeShapeType="1"/>
          </p:cNvSpPr>
          <p:nvPr/>
        </p:nvSpPr>
        <p:spPr bwMode="auto">
          <a:xfrm flipH="1">
            <a:off x="3200400" y="2209800"/>
            <a:ext cx="1600200" cy="2286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8" name="Line 56"/>
          <p:cNvSpPr>
            <a:spLocks noChangeShapeType="1"/>
          </p:cNvSpPr>
          <p:nvPr/>
        </p:nvSpPr>
        <p:spPr bwMode="auto">
          <a:xfrm flipH="1" flipV="1">
            <a:off x="2209800" y="2895600"/>
            <a:ext cx="152400" cy="838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69" name="Line 57"/>
          <p:cNvSpPr>
            <a:spLocks noChangeShapeType="1"/>
          </p:cNvSpPr>
          <p:nvPr/>
        </p:nvSpPr>
        <p:spPr bwMode="auto">
          <a:xfrm flipV="1">
            <a:off x="1981200" y="3048000"/>
            <a:ext cx="152400" cy="381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0" name="Line 58"/>
          <p:cNvSpPr>
            <a:spLocks noChangeShapeType="1"/>
          </p:cNvSpPr>
          <p:nvPr/>
        </p:nvSpPr>
        <p:spPr bwMode="auto">
          <a:xfrm>
            <a:off x="2057400" y="3505200"/>
            <a:ext cx="91440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1" name="Line 59"/>
          <p:cNvSpPr>
            <a:spLocks noChangeShapeType="1"/>
          </p:cNvSpPr>
          <p:nvPr/>
        </p:nvSpPr>
        <p:spPr bwMode="auto">
          <a:xfrm>
            <a:off x="2667000" y="4114800"/>
            <a:ext cx="457200" cy="2286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2" name="Line 60"/>
          <p:cNvSpPr>
            <a:spLocks noChangeShapeType="1"/>
          </p:cNvSpPr>
          <p:nvPr/>
        </p:nvSpPr>
        <p:spPr bwMode="auto">
          <a:xfrm flipH="1" flipV="1">
            <a:off x="7239000" y="4137025"/>
            <a:ext cx="1371600" cy="1524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3" name="Line 61"/>
          <p:cNvSpPr>
            <a:spLocks noChangeShapeType="1"/>
          </p:cNvSpPr>
          <p:nvPr/>
        </p:nvSpPr>
        <p:spPr bwMode="auto">
          <a:xfrm flipV="1">
            <a:off x="8610600" y="4724400"/>
            <a:ext cx="228600" cy="9144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4" name="Line 62"/>
          <p:cNvSpPr>
            <a:spLocks noChangeShapeType="1"/>
          </p:cNvSpPr>
          <p:nvPr/>
        </p:nvSpPr>
        <p:spPr bwMode="auto">
          <a:xfrm flipH="1">
            <a:off x="5029200" y="3048000"/>
            <a:ext cx="2743200" cy="1066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5" name="Line 63"/>
          <p:cNvSpPr>
            <a:spLocks noChangeShapeType="1"/>
          </p:cNvSpPr>
          <p:nvPr/>
        </p:nvSpPr>
        <p:spPr bwMode="auto">
          <a:xfrm flipH="1" flipV="1">
            <a:off x="5334000" y="3200400"/>
            <a:ext cx="25908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6" name="Line 64"/>
          <p:cNvSpPr>
            <a:spLocks noChangeShapeType="1"/>
          </p:cNvSpPr>
          <p:nvPr/>
        </p:nvSpPr>
        <p:spPr bwMode="auto">
          <a:xfrm flipH="1" flipV="1">
            <a:off x="5334000" y="3200400"/>
            <a:ext cx="25908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7" name="Line 65"/>
          <p:cNvSpPr>
            <a:spLocks noChangeShapeType="1"/>
          </p:cNvSpPr>
          <p:nvPr/>
        </p:nvSpPr>
        <p:spPr bwMode="auto">
          <a:xfrm flipH="1" flipV="1">
            <a:off x="5334000" y="3200400"/>
            <a:ext cx="25908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4978" name="Line 66"/>
          <p:cNvSpPr>
            <a:spLocks noChangeShapeType="1"/>
          </p:cNvSpPr>
          <p:nvPr/>
        </p:nvSpPr>
        <p:spPr bwMode="auto">
          <a:xfrm flipH="1" flipV="1">
            <a:off x="5334000" y="3200400"/>
            <a:ext cx="2590800" cy="19050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2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4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4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4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4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4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4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94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94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4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9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9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9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9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9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9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9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9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9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9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9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9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9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9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9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9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9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29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294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94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29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9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29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29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29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29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9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29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29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294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294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294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29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29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9" grpId="0" animBg="1"/>
      <p:bldP spid="294920" grpId="0" animBg="1"/>
      <p:bldP spid="294921" grpId="0" animBg="1"/>
      <p:bldP spid="294922" grpId="0" animBg="1"/>
      <p:bldP spid="294923" grpId="0" animBg="1"/>
      <p:bldP spid="294924" grpId="0" animBg="1"/>
      <p:bldP spid="294925" grpId="0" animBg="1"/>
      <p:bldP spid="294926" grpId="0" animBg="1"/>
      <p:bldP spid="294927" grpId="0" animBg="1"/>
      <p:bldP spid="294928" grpId="0" animBg="1"/>
      <p:bldP spid="294929" grpId="0" animBg="1"/>
      <p:bldP spid="294930" grpId="0" animBg="1"/>
      <p:bldP spid="294931" grpId="0" animBg="1"/>
      <p:bldP spid="294932" grpId="0" animBg="1"/>
      <p:bldP spid="294933" grpId="0" animBg="1"/>
      <p:bldP spid="294934" grpId="0" animBg="1"/>
      <p:bldP spid="294935" grpId="0" animBg="1"/>
      <p:bldP spid="294936" grpId="0" animBg="1"/>
      <p:bldP spid="294937" grpId="0" animBg="1"/>
      <p:bldP spid="294938" grpId="0" animBg="1"/>
      <p:bldP spid="294939" grpId="0" animBg="1"/>
      <p:bldP spid="294940" grpId="0" animBg="1"/>
      <p:bldP spid="294941" grpId="0" animBg="1"/>
      <p:bldP spid="294946" grpId="0" animBg="1"/>
      <p:bldP spid="294947" grpId="0" animBg="1"/>
      <p:bldP spid="294948" grpId="0" animBg="1"/>
      <p:bldP spid="294949" grpId="0" animBg="1"/>
      <p:bldP spid="294950" grpId="0" animBg="1"/>
      <p:bldP spid="294952" grpId="0" animBg="1"/>
      <p:bldP spid="294955" grpId="0" animBg="1"/>
      <p:bldP spid="294956" grpId="0" animBg="1"/>
      <p:bldP spid="294957" grpId="0" animBg="1"/>
      <p:bldP spid="294958" grpId="0" animBg="1"/>
      <p:bldP spid="294959" grpId="0" animBg="1"/>
      <p:bldP spid="294960" grpId="0" animBg="1"/>
      <p:bldP spid="294961" grpId="0" animBg="1"/>
      <p:bldP spid="294962" grpId="0" animBg="1"/>
      <p:bldP spid="294963" grpId="0" animBg="1"/>
      <p:bldP spid="294964" grpId="0" animBg="1"/>
      <p:bldP spid="294965" grpId="0" animBg="1"/>
      <p:bldP spid="294966" grpId="0" animBg="1"/>
      <p:bldP spid="294967" grpId="0" animBg="1"/>
      <p:bldP spid="294968" grpId="0" animBg="1"/>
      <p:bldP spid="294969" grpId="0" animBg="1"/>
      <p:bldP spid="294970" grpId="0" animBg="1"/>
      <p:bldP spid="294971" grpId="0" animBg="1"/>
      <p:bldP spid="294972" grpId="0" animBg="1"/>
      <p:bldP spid="294973" grpId="0" animBg="1"/>
      <p:bldP spid="294974" grpId="0" animBg="1"/>
      <p:bldP spid="294975" grpId="0" animBg="1"/>
      <p:bldP spid="294976" grpId="0" animBg="1"/>
      <p:bldP spid="294977" grpId="0" animBg="1"/>
      <p:bldP spid="2949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Line 5"/>
          <p:cNvSpPr>
            <a:spLocks noChangeShapeType="1"/>
          </p:cNvSpPr>
          <p:nvPr/>
        </p:nvSpPr>
        <p:spPr bwMode="auto">
          <a:xfrm>
            <a:off x="1806575" y="49213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1887538" y="1371600"/>
            <a:ext cx="7256462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768350" y="152400"/>
            <a:ext cx="86804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Web-based ITTO Fellowship Alumni Network (Objective/Benefits)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423988" y="1579563"/>
            <a:ext cx="7621587" cy="502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ja-JP" sz="2800" b="0" dirty="0">
                <a:solidFill>
                  <a:schemeClr val="bg1"/>
                </a:solidFill>
                <a:ea typeface="ＭＳ Ｐゴシック" pitchFamily="50" charset="-128"/>
              </a:rPr>
              <a:t>Fellows: information exchange 			  	  innovative collaboration 				        (national/regional/global)</a:t>
            </a:r>
          </a:p>
          <a:p>
            <a:pPr>
              <a:buFontTx/>
              <a:buAutoNum type="arabicPeriod"/>
            </a:pPr>
            <a:endParaRPr lang="en-US" altLang="ja-JP" sz="2800" b="0" dirty="0">
              <a:solidFill>
                <a:schemeClr val="bg1"/>
              </a:solidFill>
              <a:ea typeface="ＭＳ Ｐゴシック" pitchFamily="50" charset="-128"/>
            </a:endParaRPr>
          </a:p>
          <a:p>
            <a:pPr>
              <a:buFontTx/>
              <a:buAutoNum type="arabicPeriod"/>
            </a:pPr>
            <a:r>
              <a:rPr lang="en-US" altLang="ja-JP" sz="2800" b="0" dirty="0">
                <a:solidFill>
                  <a:schemeClr val="bg1"/>
                </a:solidFill>
                <a:ea typeface="ＭＳ Ｐゴシック" pitchFamily="50" charset="-128"/>
              </a:rPr>
              <a:t> ITTO:    long-term contacts with fellows	   	   	  impact assessment, consultancy 		           enhancing  public image of ITTO</a:t>
            </a:r>
          </a:p>
          <a:p>
            <a:pPr>
              <a:buFontTx/>
              <a:buAutoNum type="arabicPeriod"/>
            </a:pPr>
            <a:endParaRPr lang="en-US" altLang="ja-JP" sz="2800" b="0" dirty="0">
              <a:solidFill>
                <a:schemeClr val="bg1"/>
              </a:solidFill>
              <a:ea typeface="ＭＳ Ｐゴシック" pitchFamily="50" charset="-128"/>
            </a:endParaRPr>
          </a:p>
          <a:p>
            <a:pPr>
              <a:buFontTx/>
              <a:buAutoNum type="arabicPeriod"/>
            </a:pPr>
            <a:r>
              <a:rPr lang="en-US" altLang="ja-JP" sz="2800" b="0" dirty="0">
                <a:solidFill>
                  <a:schemeClr val="bg1"/>
                </a:solidFill>
                <a:ea typeface="ＭＳ Ｐゴシック" pitchFamily="50" charset="-128"/>
              </a:rPr>
              <a:t>Donors:  the long-term impacts of 		   		   their investment</a:t>
            </a:r>
          </a:p>
        </p:txBody>
      </p:sp>
      <p:pic>
        <p:nvPicPr>
          <p:cNvPr id="10" name="Picture 7" descr="DSCF34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2" r="8595" b="18903"/>
          <a:stretch>
            <a:fillRect/>
          </a:stretch>
        </p:blipFill>
        <p:spPr bwMode="auto">
          <a:xfrm>
            <a:off x="152400" y="1751013"/>
            <a:ext cx="1243013" cy="12350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GHA-090-08S-Adhikari-Photo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2" r="9883" b="22752"/>
          <a:stretch>
            <a:fillRect/>
          </a:stretch>
        </p:blipFill>
        <p:spPr bwMode="auto">
          <a:xfrm>
            <a:off x="152400" y="3271838"/>
            <a:ext cx="1249363" cy="12128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IMGP0221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5" r="14958" b="40501"/>
          <a:stretch>
            <a:fillRect/>
          </a:stretch>
        </p:blipFill>
        <p:spPr bwMode="auto">
          <a:xfrm>
            <a:off x="150813" y="4792663"/>
            <a:ext cx="1225550" cy="117951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8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Line 5"/>
          <p:cNvSpPr>
            <a:spLocks noChangeShapeType="1"/>
          </p:cNvSpPr>
          <p:nvPr/>
        </p:nvSpPr>
        <p:spPr bwMode="auto">
          <a:xfrm>
            <a:off x="1447800" y="228600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Line 6"/>
          <p:cNvSpPr>
            <a:spLocks noChangeShapeType="1"/>
          </p:cNvSpPr>
          <p:nvPr/>
        </p:nvSpPr>
        <p:spPr bwMode="auto">
          <a:xfrm>
            <a:off x="1600200" y="1447800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1447800" y="457200"/>
            <a:ext cx="749617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4000" b="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Why is the web-based network?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049517" y="1962424"/>
            <a:ext cx="5906814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ja-JP" sz="2800" dirty="0">
                <a:solidFill>
                  <a:schemeClr val="bg1"/>
                </a:solidFill>
                <a:ea typeface="ＭＳ Ｐゴシック" pitchFamily="50" charset="-128"/>
              </a:rPr>
              <a:t>Cost effective</a:t>
            </a:r>
          </a:p>
          <a:p>
            <a:pPr>
              <a:buFontTx/>
              <a:buAutoNum type="arabicPeriod"/>
            </a:pPr>
            <a:endParaRPr lang="en-US" altLang="ja-JP" sz="2800" dirty="0">
              <a:solidFill>
                <a:schemeClr val="bg1"/>
              </a:solidFill>
              <a:ea typeface="ＭＳ Ｐゴシック" pitchFamily="50" charset="-128"/>
            </a:endParaRPr>
          </a:p>
          <a:p>
            <a:pPr>
              <a:buFontTx/>
              <a:buAutoNum type="arabicPeriod"/>
            </a:pPr>
            <a:r>
              <a:rPr lang="en-US" altLang="ja-JP" sz="2800" dirty="0">
                <a:solidFill>
                  <a:schemeClr val="bg1"/>
                </a:solidFill>
                <a:ea typeface="ＭＳ Ｐゴシック" pitchFamily="50" charset="-128"/>
              </a:rPr>
              <a:t>Efficient communication</a:t>
            </a:r>
          </a:p>
          <a:p>
            <a:pPr>
              <a:buFontTx/>
              <a:buAutoNum type="arabicPeriod"/>
            </a:pPr>
            <a:endParaRPr lang="en-US" altLang="ja-JP" sz="2800" dirty="0">
              <a:solidFill>
                <a:schemeClr val="bg1"/>
              </a:solidFill>
              <a:ea typeface="ＭＳ Ｐゴシック" pitchFamily="50" charset="-128"/>
            </a:endParaRPr>
          </a:p>
          <a:p>
            <a:pPr>
              <a:buFontTx/>
              <a:buAutoNum type="arabicPeriod"/>
            </a:pPr>
            <a:r>
              <a:rPr lang="en-US" altLang="ja-JP" sz="2800" dirty="0">
                <a:solidFill>
                  <a:schemeClr val="bg1"/>
                </a:solidFill>
                <a:ea typeface="ＭＳ Ｐゴシック" pitchFamily="50" charset="-128"/>
              </a:rPr>
              <a:t>Visible to public</a:t>
            </a:r>
          </a:p>
        </p:txBody>
      </p:sp>
      <p:pic>
        <p:nvPicPr>
          <p:cNvPr id="8199" name="Picture 7" descr="DSCF34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2" r="8595" b="18903"/>
          <a:stretch>
            <a:fillRect/>
          </a:stretch>
        </p:blipFill>
        <p:spPr bwMode="auto">
          <a:xfrm>
            <a:off x="152400" y="1751013"/>
            <a:ext cx="1243013" cy="12350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GHA-090-08S-Adhikari-Photo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2" r="9883" b="22752"/>
          <a:stretch>
            <a:fillRect/>
          </a:stretch>
        </p:blipFill>
        <p:spPr bwMode="auto">
          <a:xfrm>
            <a:off x="152400" y="3271838"/>
            <a:ext cx="1249363" cy="12128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IMGP0221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5" r="14958" b="40501"/>
          <a:stretch>
            <a:fillRect/>
          </a:stretch>
        </p:blipFill>
        <p:spPr bwMode="auto">
          <a:xfrm>
            <a:off x="150813" y="4792663"/>
            <a:ext cx="1225550" cy="117951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77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447800" y="228600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 flipV="1">
            <a:off x="1447800" y="1447800"/>
            <a:ext cx="7408863" cy="1905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1447799" y="184905"/>
            <a:ext cx="749617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36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Web-based ITTO Fellowship Alumni Network –public access</a:t>
            </a:r>
            <a:endParaRPr lang="en-US" altLang="ja-JP" sz="3600" b="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24000" y="1676400"/>
            <a:ext cx="73914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en-US" altLang="ja-JP" sz="2800" dirty="0">
              <a:solidFill>
                <a:srgbClr val="FFFF00"/>
              </a:solidFill>
              <a:ea typeface="ＭＳ Ｐゴシック" pitchFamily="50" charset="-12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59353"/>
            <a:ext cx="6480433" cy="518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3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1447800" y="228600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 flipV="1">
            <a:off x="1447800" y="1447800"/>
            <a:ext cx="7408863" cy="1905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1447799" y="184905"/>
            <a:ext cx="749617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36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Web-based ITTO Fellowship Alumni Network-Members Only</a:t>
            </a:r>
            <a:endParaRPr lang="en-US" altLang="ja-JP" sz="3600" b="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24000" y="1676400"/>
            <a:ext cx="73914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en-US" altLang="ja-JP" sz="2800" dirty="0">
              <a:solidFill>
                <a:srgbClr val="FFFF00"/>
              </a:solidFill>
              <a:ea typeface="ＭＳ Ｐゴシック" pitchFamily="50" charset="-12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1605280"/>
            <a:ext cx="7061200" cy="514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15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629" y="1714499"/>
            <a:ext cx="7604034" cy="475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1447800" y="228600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 flipV="1">
            <a:off x="1447800" y="1447800"/>
            <a:ext cx="7408863" cy="1905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254126" y="281786"/>
            <a:ext cx="7889874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36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Web-based ITTO Fellowship Alumni Network-Publication Search</a:t>
            </a:r>
            <a:endParaRPr lang="en-US" altLang="ja-JP" sz="3600" b="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26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Line 5"/>
          <p:cNvSpPr>
            <a:spLocks noChangeShapeType="1"/>
          </p:cNvSpPr>
          <p:nvPr/>
        </p:nvSpPr>
        <p:spPr bwMode="auto">
          <a:xfrm>
            <a:off x="1604963" y="198438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1636713" y="1138238"/>
            <a:ext cx="7256462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1636713" y="265234"/>
            <a:ext cx="718185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Funding of ITTO Fellowship Programme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(1989 – now) </a:t>
            </a:r>
          </a:p>
        </p:txBody>
      </p:sp>
      <p:sp>
        <p:nvSpPr>
          <p:cNvPr id="15366" name="Rectangle 12"/>
          <p:cNvSpPr>
            <a:spLocks noChangeArrowheads="1"/>
          </p:cNvSpPr>
          <p:nvPr/>
        </p:nvSpPr>
        <p:spPr bwMode="auto">
          <a:xfrm>
            <a:off x="2944813" y="1473200"/>
            <a:ext cx="58562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0487" bIns="44450">
            <a:spAutoFit/>
          </a:bodyPr>
          <a:lstStyle>
            <a:lvl1pPr marL="457200" indent="-457200">
              <a:spcBef>
                <a:spcPct val="20000"/>
              </a:spcBef>
              <a:buChar char="•"/>
              <a:tabLst>
                <a:tab pos="381000" algn="l"/>
              </a:tabLst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81000" algn="l"/>
              </a:tabLst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81000" algn="l"/>
              </a:tabLst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81000" algn="l"/>
              </a:tabLst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AU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US$7.1 million  (voluntary contribution)</a:t>
            </a:r>
          </a:p>
        </p:txBody>
      </p:sp>
      <p:sp>
        <p:nvSpPr>
          <p:cNvPr id="15367" name="正方形/長方形 17"/>
          <p:cNvSpPr>
            <a:spLocks noChangeArrowheads="1"/>
          </p:cNvSpPr>
          <p:nvPr/>
        </p:nvSpPr>
        <p:spPr bwMode="auto">
          <a:xfrm>
            <a:off x="1354138" y="1435100"/>
            <a:ext cx="160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AU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Awards: </a:t>
            </a:r>
            <a:endParaRPr lang="ja-JP" altLang="en-US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graphicFrame>
        <p:nvGraphicFramePr>
          <p:cNvPr id="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516637"/>
              </p:ext>
            </p:extLst>
          </p:nvPr>
        </p:nvGraphicFramePr>
        <p:xfrm>
          <a:off x="1604963" y="1799021"/>
          <a:ext cx="7002463" cy="445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Line 5"/>
          <p:cNvSpPr>
            <a:spLocks noChangeShapeType="1"/>
          </p:cNvSpPr>
          <p:nvPr/>
        </p:nvSpPr>
        <p:spPr bwMode="auto">
          <a:xfrm>
            <a:off x="1562893" y="303816"/>
            <a:ext cx="7304881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1611313" y="1232400"/>
            <a:ext cx="7256462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13" name="Picture 7" descr="35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2828925"/>
            <a:ext cx="3271837" cy="2344738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9" descr="DSCN01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0" b="29813"/>
          <a:stretch>
            <a:fillRect/>
          </a:stretch>
        </p:blipFill>
        <p:spPr bwMode="auto">
          <a:xfrm>
            <a:off x="231775" y="1479550"/>
            <a:ext cx="1046163" cy="1141413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10" descr="DSC026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14865" r="22392" b="8698"/>
          <a:stretch>
            <a:fillRect/>
          </a:stretch>
        </p:blipFill>
        <p:spPr bwMode="auto">
          <a:xfrm>
            <a:off x="6711950" y="5354638"/>
            <a:ext cx="1990725" cy="127158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11" descr="planting tre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" t="2461" r="7494" b="8688"/>
          <a:stretch>
            <a:fillRect/>
          </a:stretch>
        </p:blipFill>
        <p:spPr bwMode="auto">
          <a:xfrm>
            <a:off x="215900" y="5327650"/>
            <a:ext cx="2038350" cy="132556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12" descr="Cameroon Fellow_044_0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r="6509" b="23653"/>
          <a:stretch>
            <a:fillRect/>
          </a:stretch>
        </p:blipFill>
        <p:spPr bwMode="auto">
          <a:xfrm>
            <a:off x="5695950" y="1436688"/>
            <a:ext cx="1325563" cy="12652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5" descr="Diameter measurement in non invaded area of Kumroz Buffer Zone CF of Chitwan National Par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3" t="7968" r="43054" b="25560"/>
          <a:stretch>
            <a:fillRect/>
          </a:stretch>
        </p:blipFill>
        <p:spPr bwMode="auto">
          <a:xfrm>
            <a:off x="7381875" y="1362075"/>
            <a:ext cx="1293813" cy="14112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6" descr="M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r="15326" b="20424"/>
          <a:stretch>
            <a:fillRect/>
          </a:stretch>
        </p:blipFill>
        <p:spPr bwMode="auto">
          <a:xfrm>
            <a:off x="7370763" y="2843213"/>
            <a:ext cx="1317625" cy="11969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7" descr="DSC_177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6" t="18340" r="47549" b="57808"/>
          <a:stretch>
            <a:fillRect/>
          </a:stretch>
        </p:blipFill>
        <p:spPr bwMode="auto">
          <a:xfrm>
            <a:off x="1611313" y="1417638"/>
            <a:ext cx="1017587" cy="1143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8" descr="D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9705" r="22385" b="18750"/>
          <a:stretch>
            <a:fillRect/>
          </a:stretch>
        </p:blipFill>
        <p:spPr bwMode="auto">
          <a:xfrm>
            <a:off x="2936875" y="1443038"/>
            <a:ext cx="1143000" cy="11350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9" descr="rroy-ph-itto-tfu-sr30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8" y="1422400"/>
            <a:ext cx="874712" cy="121761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20" descr="Visiting_one_of_last_primary_forest_in_CotoBrus_County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9" t="46260" r="31528" b="18584"/>
          <a:stretch>
            <a:fillRect/>
          </a:stretch>
        </p:blipFill>
        <p:spPr bwMode="auto">
          <a:xfrm>
            <a:off x="3922713" y="5462588"/>
            <a:ext cx="1066800" cy="11350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23" descr="C43-043-07A-Susanti-photo-interview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5" t="11504" r="11298" b="1096"/>
          <a:stretch>
            <a:fillRect/>
          </a:stretch>
        </p:blipFill>
        <p:spPr bwMode="auto">
          <a:xfrm>
            <a:off x="7381875" y="4113213"/>
            <a:ext cx="1298575" cy="11874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8" t="24353" r="44905" b="29701"/>
          <a:stretch>
            <a:fillRect/>
          </a:stretch>
        </p:blipFill>
        <p:spPr bwMode="auto">
          <a:xfrm>
            <a:off x="2525713" y="5456238"/>
            <a:ext cx="1192212" cy="11779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25" descr="DSCF434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t="13840" r="25177" b="26801"/>
          <a:stretch>
            <a:fillRect/>
          </a:stretch>
        </p:blipFill>
        <p:spPr bwMode="auto">
          <a:xfrm>
            <a:off x="215900" y="4017963"/>
            <a:ext cx="1089025" cy="11715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7" name="Rectangle 26"/>
          <p:cNvSpPr>
            <a:spLocks noChangeArrowheads="1"/>
          </p:cNvSpPr>
          <p:nvPr/>
        </p:nvSpPr>
        <p:spPr bwMode="auto">
          <a:xfrm>
            <a:off x="1238250" y="392113"/>
            <a:ext cx="7905750" cy="82843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342900" indent="-342900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lvl="1" algn="ctr">
              <a:spcBef>
                <a:spcPct val="0"/>
              </a:spcBef>
              <a:buFontTx/>
              <a:buNone/>
            </a:pPr>
            <a:r>
              <a:rPr lang="en-AU" altLang="ja-JP" sz="24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ITTO Fellows’ network will expand globally to contribute  to SFM!</a:t>
            </a:r>
            <a:endParaRPr lang="en-AU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7428" name="Picture 2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2752725"/>
            <a:ext cx="1116012" cy="118903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9" name="Picture 2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25" y="5453063"/>
            <a:ext cx="1181100" cy="11557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Line 5"/>
          <p:cNvSpPr>
            <a:spLocks noChangeShapeType="1"/>
          </p:cNvSpPr>
          <p:nvPr/>
        </p:nvSpPr>
        <p:spPr bwMode="auto">
          <a:xfrm>
            <a:off x="1646238" y="309563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Line 6"/>
          <p:cNvSpPr>
            <a:spLocks noChangeShapeType="1"/>
          </p:cNvSpPr>
          <p:nvPr/>
        </p:nvSpPr>
        <p:spPr bwMode="auto">
          <a:xfrm>
            <a:off x="1625600" y="1100138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1646238" y="425450"/>
            <a:ext cx="7497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ITTO Fellowship </a:t>
            </a:r>
            <a:r>
              <a:rPr lang="en-US" altLang="ja-JP" sz="2800" dirty="0" err="1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Programme</a:t>
            </a:r>
            <a:r>
              <a:rPr lang="ja-JP" altLang="en-US" sz="28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（</a:t>
            </a:r>
            <a:r>
              <a:rPr lang="en-US" altLang="ja-JP" sz="28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1989 - Now</a:t>
            </a:r>
            <a:r>
              <a:rPr lang="ja-JP" altLang="en-US" sz="28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）</a:t>
            </a:r>
            <a:endParaRPr lang="en-US" altLang="ja-JP" sz="28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graphicFrame>
        <p:nvGraphicFramePr>
          <p:cNvPr id="155742" name="Group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69126"/>
              </p:ext>
            </p:extLst>
          </p:nvPr>
        </p:nvGraphicFramePr>
        <p:xfrm>
          <a:off x="1355725" y="1689100"/>
          <a:ext cx="7443788" cy="4057650"/>
        </p:xfrm>
        <a:graphic>
          <a:graphicData uri="http://schemas.openxmlformats.org/drawingml/2006/table">
            <a:tbl>
              <a:tblPr/>
              <a:tblGrid>
                <a:gridCol w="1265238"/>
                <a:gridCol w="2101850"/>
                <a:gridCol w="1992312"/>
                <a:gridCol w="2084388"/>
              </a:tblGrid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ja-JP" sz="2000" b="1" i="0" u="none" strike="noStrike" cap="none" normalizeH="0" baseline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effectLst/>
                        <a:latin typeface="Helvetica" pitchFamily="34" charset="0"/>
                        <a:ea typeface="ＭＳ Ｐゴシック" pitchFamily="34" charset="-128"/>
                        <a:cs typeface="Arial" charset="0"/>
                      </a:endParaRP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1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st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 Phase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2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nd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 Phase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3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rd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 Phase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235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Period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1989-1992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1993-1999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2000 - now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235"/>
                    </a:solidFill>
                  </a:tcPr>
                </a:tc>
              </a:tr>
              <a:tr h="153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Focus 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Forest industry and timber trade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ITTO’s Year 2000 objective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(SFM)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Sustainable management, use and trade of tropical forest resources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235"/>
                    </a:solidFill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Funding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Project PD60/89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Project PD1/93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Helvetica" pitchFamily="34" charset="0"/>
                          <a:ea typeface="ＭＳ Ｐゴシック" pitchFamily="34" charset="-128"/>
                          <a:cs typeface="Arial" charset="0"/>
                        </a:rPr>
                        <a:t>Freezailah Fellowship Fund</a:t>
                      </a:r>
                    </a:p>
                  </a:txBody>
                  <a:tcPr marL="90487" marR="90487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B23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Line 5"/>
          <p:cNvSpPr>
            <a:spLocks noChangeShapeType="1"/>
          </p:cNvSpPr>
          <p:nvPr/>
        </p:nvSpPr>
        <p:spPr bwMode="auto">
          <a:xfrm>
            <a:off x="1646238" y="309563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00" name="Line 6"/>
          <p:cNvSpPr>
            <a:spLocks noChangeShapeType="1"/>
          </p:cNvSpPr>
          <p:nvPr/>
        </p:nvSpPr>
        <p:spPr bwMode="auto">
          <a:xfrm>
            <a:off x="1625600" y="1100138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01" name="Text Box 86"/>
          <p:cNvSpPr txBox="1">
            <a:spLocks noChangeArrowheads="1"/>
          </p:cNvSpPr>
          <p:nvPr/>
        </p:nvSpPr>
        <p:spPr bwMode="auto">
          <a:xfrm>
            <a:off x="1484313" y="1169988"/>
            <a:ext cx="7477125" cy="5260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To develop human resources and enhance professional expertise in member countries in tropical forestry, tropical timber industries and related disciplines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with a view to promoting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>
              <a:spcBef>
                <a:spcPct val="0"/>
              </a:spcBef>
              <a:buFont typeface="Wingdings" pitchFamily="2" charset="2"/>
              <a:buChar char="v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	sustainable management of tropical forests</a:t>
            </a:r>
          </a:p>
          <a:p>
            <a:pPr lvl="1">
              <a:spcBef>
                <a:spcPct val="0"/>
              </a:spcBef>
              <a:buFont typeface="Wingdings" pitchFamily="2" charset="2"/>
              <a:buChar char="v"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>
              <a:spcBef>
                <a:spcPct val="0"/>
              </a:spcBef>
              <a:buFont typeface="Wingdings" pitchFamily="2" charset="2"/>
              <a:buChar char="v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efficient utilization and processing of tropical timber</a:t>
            </a:r>
          </a:p>
          <a:p>
            <a:pPr lvl="1">
              <a:spcBef>
                <a:spcPct val="0"/>
              </a:spcBef>
              <a:buFont typeface="Wingdings" pitchFamily="2" charset="2"/>
              <a:buChar char="v"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>
              <a:spcBef>
                <a:spcPct val="0"/>
              </a:spcBef>
              <a:buFont typeface="Wingdings" pitchFamily="2" charset="2"/>
              <a:buChar char="v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better economic information on the international trade in tropical timber  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1990725" y="458788"/>
            <a:ext cx="5955155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Objective ( Freezailah Fellowship Fund)</a:t>
            </a:r>
            <a:endParaRPr lang="ja-JP" altLang="en-US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4103" name="Picture 1055" descr="p0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144780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054" descr="Joh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7238"/>
            <a:ext cx="14319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9" descr="furnitur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7775"/>
            <a:ext cx="1463675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Line 5"/>
          <p:cNvSpPr>
            <a:spLocks noChangeShapeType="1"/>
          </p:cNvSpPr>
          <p:nvPr/>
        </p:nvSpPr>
        <p:spPr bwMode="auto">
          <a:xfrm>
            <a:off x="1646238" y="309563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>
            <a:off x="1636713" y="1471613"/>
            <a:ext cx="7256462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1309688" y="658813"/>
            <a:ext cx="7215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Publicity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442913" y="1868488"/>
            <a:ext cx="4711700" cy="378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457200" indent="-457200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36600" indent="-45720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en-AU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ITTO website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Information about Fellowship Program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On-line application</a:t>
            </a:r>
          </a:p>
          <a:p>
            <a:pPr>
              <a:spcBef>
                <a:spcPct val="50000"/>
              </a:spcBef>
              <a:buFont typeface="Helvetica" pitchFamily="34" charset="0"/>
              <a:buAutoNum type="arabicPeriod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TFU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§"/>
            </a:pPr>
            <a:r>
              <a:rPr lang="en-AU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 Fellowship report in each issue of TFU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§"/>
            </a:pPr>
            <a:r>
              <a:rPr lang="en-AU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 list of selected fellowship reports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4271963"/>
            <a:ext cx="3621087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1619250"/>
            <a:ext cx="3621087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Line 5"/>
          <p:cNvSpPr>
            <a:spLocks noChangeShapeType="1"/>
          </p:cNvSpPr>
          <p:nvPr/>
        </p:nvSpPr>
        <p:spPr bwMode="auto">
          <a:xfrm>
            <a:off x="1661318" y="271847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Line 6"/>
          <p:cNvSpPr>
            <a:spLocks noChangeShapeType="1"/>
          </p:cNvSpPr>
          <p:nvPr/>
        </p:nvSpPr>
        <p:spPr bwMode="auto">
          <a:xfrm>
            <a:off x="1701800" y="1249363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1501775" y="528638"/>
            <a:ext cx="764222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Status of Fellowship Awards (1989 – now) </a:t>
            </a:r>
          </a:p>
        </p:txBody>
      </p:sp>
      <p:sp>
        <p:nvSpPr>
          <p:cNvPr id="10246" name="Text Box 22"/>
          <p:cNvSpPr txBox="1">
            <a:spLocks noChangeArrowheads="1"/>
          </p:cNvSpPr>
          <p:nvPr/>
        </p:nvSpPr>
        <p:spPr bwMode="auto">
          <a:xfrm>
            <a:off x="3754438" y="1604963"/>
            <a:ext cx="5389562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1,277</a:t>
            </a:r>
            <a:r>
              <a:rPr lang="ja-JP" altLang="en-US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  </a:t>
            </a: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fellows from 47 countries</a:t>
            </a:r>
          </a:p>
        </p:txBody>
      </p:sp>
      <p:sp>
        <p:nvSpPr>
          <p:cNvPr id="10247" name="Text Box 23"/>
          <p:cNvSpPr txBox="1">
            <a:spLocks noChangeArrowheads="1"/>
          </p:cNvSpPr>
          <p:nvPr/>
        </p:nvSpPr>
        <p:spPr bwMode="auto">
          <a:xfrm>
            <a:off x="1700213" y="1611313"/>
            <a:ext cx="1852301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Awards to :</a:t>
            </a:r>
          </a:p>
        </p:txBody>
      </p:sp>
      <p:sp>
        <p:nvSpPr>
          <p:cNvPr id="10248" name="Text Box 22"/>
          <p:cNvSpPr txBox="1">
            <a:spLocks noChangeArrowheads="1"/>
          </p:cNvSpPr>
          <p:nvPr/>
        </p:nvSpPr>
        <p:spPr bwMode="auto">
          <a:xfrm>
            <a:off x="3783013" y="2157413"/>
            <a:ext cx="3967162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   (about 30% women)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867150" y="2735901"/>
            <a:ext cx="4233863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40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50 – 60 fellows per year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722438" y="3436938"/>
            <a:ext cx="1703992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Amounts</a:t>
            </a:r>
            <a:r>
              <a:rPr lang="en-US" altLang="ja-JP" sz="2400" dirty="0">
                <a:solidFill>
                  <a:srgbClr val="FFFF00"/>
                </a:solidFill>
                <a:latin typeface="Arial" charset="0"/>
                <a:ea typeface="ＭＳ Ｐゴシック" pitchFamily="50" charset="-128"/>
              </a:rPr>
              <a:t> </a:t>
            </a: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:</a:t>
            </a:r>
          </a:p>
        </p:txBody>
      </p:sp>
      <p:sp>
        <p:nvSpPr>
          <p:cNvPr id="10254" name="Text Box 29"/>
          <p:cNvSpPr txBox="1">
            <a:spLocks noChangeArrowheads="1"/>
          </p:cNvSpPr>
          <p:nvPr/>
        </p:nvSpPr>
        <p:spPr bwMode="auto">
          <a:xfrm>
            <a:off x="3806825" y="3476625"/>
            <a:ext cx="5151438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Average 	 US$5,800 per person</a:t>
            </a:r>
            <a:endParaRPr lang="ja-JP" altLang="en-US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Maximum  US$10,000 per person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Annual       US$300,000</a:t>
            </a:r>
            <a:endParaRPr lang="en-US" altLang="ja-JP" sz="2400" b="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Total 	 </a:t>
            </a:r>
            <a:r>
              <a:rPr lang="en-US" altLang="ja-JP" sz="24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US$7.1million/24 </a:t>
            </a: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years</a:t>
            </a:r>
          </a:p>
        </p:txBody>
      </p:sp>
      <p:pic>
        <p:nvPicPr>
          <p:cNvPr id="15" name="Picture 23" descr="C43-043-07A-Susanti-photo-intervi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5" t="11504" r="11298" b="1096"/>
          <a:stretch>
            <a:fillRect/>
          </a:stretch>
        </p:blipFill>
        <p:spPr bwMode="auto">
          <a:xfrm>
            <a:off x="203200" y="1614488"/>
            <a:ext cx="1298575" cy="11874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M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r="15326" b="20424"/>
          <a:stretch>
            <a:fillRect/>
          </a:stretch>
        </p:blipFill>
        <p:spPr bwMode="auto">
          <a:xfrm>
            <a:off x="222250" y="3068000"/>
            <a:ext cx="1317625" cy="11969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SCN016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0" b="29813"/>
          <a:stretch>
            <a:fillRect/>
          </a:stretch>
        </p:blipFill>
        <p:spPr bwMode="auto">
          <a:xfrm>
            <a:off x="203200" y="4425461"/>
            <a:ext cx="1298575" cy="1416806"/>
          </a:xfrm>
          <a:prstGeom prst="rect">
            <a:avLst/>
          </a:prstGeom>
          <a:noFill/>
          <a:ln w="127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Line 5"/>
          <p:cNvSpPr>
            <a:spLocks noChangeShapeType="1"/>
          </p:cNvSpPr>
          <p:nvPr/>
        </p:nvSpPr>
        <p:spPr bwMode="auto">
          <a:xfrm>
            <a:off x="1635125" y="447675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Line 6"/>
          <p:cNvSpPr>
            <a:spLocks noChangeShapeType="1"/>
          </p:cNvSpPr>
          <p:nvPr/>
        </p:nvSpPr>
        <p:spPr bwMode="auto">
          <a:xfrm>
            <a:off x="1625600" y="1157288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7"/>
          <p:cNvSpPr>
            <a:spLocks noChangeArrowheads="1"/>
          </p:cNvSpPr>
          <p:nvPr/>
        </p:nvSpPr>
        <p:spPr bwMode="auto">
          <a:xfrm>
            <a:off x="1501775" y="556263"/>
            <a:ext cx="764222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Distribution of Fellowship Awards (1989 – now) </a:t>
            </a:r>
          </a:p>
        </p:txBody>
      </p:sp>
      <p:graphicFrame>
        <p:nvGraphicFramePr>
          <p:cNvPr id="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266052"/>
              </p:ext>
            </p:extLst>
          </p:nvPr>
        </p:nvGraphicFramePr>
        <p:xfrm>
          <a:off x="0" y="1195515"/>
          <a:ext cx="5389563" cy="553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295" name="Rectangle 16"/>
          <p:cNvSpPr>
            <a:spLocks noChangeArrowheads="1"/>
          </p:cNvSpPr>
          <p:nvPr/>
        </p:nvSpPr>
        <p:spPr bwMode="auto">
          <a:xfrm>
            <a:off x="1246187" y="1281767"/>
            <a:ext cx="2719387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Geographic Area</a:t>
            </a:r>
            <a:r>
              <a:rPr lang="en-US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:</a:t>
            </a:r>
          </a:p>
        </p:txBody>
      </p:sp>
      <p:sp>
        <p:nvSpPr>
          <p:cNvPr id="12296" name="Rectangle 17"/>
          <p:cNvSpPr>
            <a:spLocks noChangeArrowheads="1"/>
          </p:cNvSpPr>
          <p:nvPr/>
        </p:nvSpPr>
        <p:spPr bwMode="auto">
          <a:xfrm>
            <a:off x="5476875" y="1324611"/>
            <a:ext cx="3309938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Field of Activities:</a:t>
            </a:r>
          </a:p>
        </p:txBody>
      </p:sp>
      <p:graphicFrame>
        <p:nvGraphicFramePr>
          <p:cNvPr id="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968823"/>
              </p:ext>
            </p:extLst>
          </p:nvPr>
        </p:nvGraphicFramePr>
        <p:xfrm>
          <a:off x="3660774" y="2270233"/>
          <a:ext cx="5736296" cy="37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3552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604963" y="438150"/>
            <a:ext cx="72485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587500" y="1157288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1501775" y="556263"/>
            <a:ext cx="7642225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Type of Activities   (1989 – now) </a:t>
            </a: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847069"/>
              </p:ext>
            </p:extLst>
          </p:nvPr>
        </p:nvGraphicFramePr>
        <p:xfrm>
          <a:off x="1501775" y="1077746"/>
          <a:ext cx="7178839" cy="4502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319" name="Text Box 22"/>
          <p:cNvSpPr txBox="1">
            <a:spLocks noChangeArrowheads="1"/>
          </p:cNvSpPr>
          <p:nvPr/>
        </p:nvSpPr>
        <p:spPr bwMode="auto">
          <a:xfrm>
            <a:off x="1522413" y="5580063"/>
            <a:ext cx="8056562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ja-JP" sz="20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More awards for Post Graduate Study (45%) in the current phase of the programme (Freezailah Fellowship Fund).</a:t>
            </a:r>
          </a:p>
        </p:txBody>
      </p:sp>
      <p:pic>
        <p:nvPicPr>
          <p:cNvPr id="13320" name="Picture 23" descr="D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8" r="13112" b="15575"/>
          <a:stretch>
            <a:fillRect/>
          </a:stretch>
        </p:blipFill>
        <p:spPr bwMode="auto">
          <a:xfrm>
            <a:off x="263525" y="5345113"/>
            <a:ext cx="1243013" cy="11461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Line 6"/>
          <p:cNvSpPr>
            <a:spLocks noChangeShapeType="1"/>
          </p:cNvSpPr>
          <p:nvPr/>
        </p:nvSpPr>
        <p:spPr bwMode="auto">
          <a:xfrm>
            <a:off x="1501775" y="1000125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Line 5"/>
          <p:cNvSpPr>
            <a:spLocks noChangeShapeType="1"/>
          </p:cNvSpPr>
          <p:nvPr/>
        </p:nvSpPr>
        <p:spPr bwMode="auto">
          <a:xfrm>
            <a:off x="1477963" y="258763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1636713" y="410213"/>
            <a:ext cx="7215187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Current Status of Fellowship Awards (1989-now)</a:t>
            </a:r>
          </a:p>
        </p:txBody>
      </p:sp>
      <p:sp>
        <p:nvSpPr>
          <p:cNvPr id="14342" name="Text Box 12"/>
          <p:cNvSpPr txBox="1">
            <a:spLocks noChangeArrowheads="1"/>
          </p:cNvSpPr>
          <p:nvPr/>
        </p:nvSpPr>
        <p:spPr bwMode="auto">
          <a:xfrm>
            <a:off x="1806575" y="1457325"/>
            <a:ext cx="6372225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7" tIns="44450" rIns="90487" bIns="44450">
            <a:spAutoFit/>
          </a:bodyPr>
          <a:lstStyle>
            <a:lvl1pPr marL="461963" indent="-461963" defTabSz="762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ja-JP" sz="2000">
                <a:latin typeface="Arial" charset="0"/>
                <a:ea typeface="ＭＳ Ｐゴシック" pitchFamily="50" charset="-128"/>
              </a:rPr>
              <a:t>	</a:t>
            </a:r>
            <a:endParaRPr lang="ja-JP" altLang="en-US" sz="2000">
              <a:latin typeface="Arial" charset="0"/>
              <a:ea typeface="ＭＳ Ｐゴシック" pitchFamily="50" charset="-128"/>
            </a:endParaRPr>
          </a:p>
        </p:txBody>
      </p:sp>
      <p:graphicFrame>
        <p:nvGraphicFramePr>
          <p:cNvPr id="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70100"/>
              </p:ext>
            </p:extLst>
          </p:nvPr>
        </p:nvGraphicFramePr>
        <p:xfrm>
          <a:off x="2176463" y="1155700"/>
          <a:ext cx="7343775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344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3" r="12776" b="7420"/>
          <a:stretch>
            <a:fillRect/>
          </a:stretch>
        </p:blipFill>
        <p:spPr bwMode="auto">
          <a:xfrm>
            <a:off x="323850" y="1331913"/>
            <a:ext cx="1646238" cy="162718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15" descr="Nursery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6316" b="33617"/>
          <a:stretch>
            <a:fillRect/>
          </a:stretch>
        </p:blipFill>
        <p:spPr bwMode="auto">
          <a:xfrm>
            <a:off x="323850" y="3086100"/>
            <a:ext cx="1674813" cy="17653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7" descr="Visiting_one_of_last_primary_forest_in_CotoBrus_Count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4"/>
          <a:stretch>
            <a:fillRect/>
          </a:stretch>
        </p:blipFill>
        <p:spPr bwMode="auto">
          <a:xfrm>
            <a:off x="319088" y="4984750"/>
            <a:ext cx="1695450" cy="16573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itto_logo_web_light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369888"/>
            <a:ext cx="1092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1531172" y="1379538"/>
            <a:ext cx="7772400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Beneficiaries :  </a:t>
            </a:r>
            <a:r>
              <a:rPr lang="en-US" altLang="ja-JP" sz="24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  </a:t>
            </a: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	Young &amp; middle level professionals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		(Average: 36 years old)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	Public service, University, Research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    	Institute, NGO, Industry, ITTO projects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ja-JP" altLang="en-US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　</a:t>
            </a: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47  out of </a:t>
            </a:r>
            <a:r>
              <a:rPr lang="en-US" altLang="ja-JP" sz="24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66 </a:t>
            </a: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member countries 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 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altLang="ja-JP" sz="2400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ja-JP" sz="24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Important human resources to be utilized</a:t>
            </a:r>
          </a:p>
          <a:p>
            <a:pPr lvl="1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altLang="ja-JP" dirty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271" name="AutoShape 10"/>
          <p:cNvSpPr>
            <a:spLocks noChangeArrowheads="1"/>
          </p:cNvSpPr>
          <p:nvPr/>
        </p:nvSpPr>
        <p:spPr bwMode="auto">
          <a:xfrm>
            <a:off x="4556235" y="4504286"/>
            <a:ext cx="5334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ja-JP" altLang="en-US" sz="2400"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1273" name="Picture 12" descr="Cameroon Fellow_044_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r="6509" b="23653"/>
          <a:stretch>
            <a:fillRect/>
          </a:stretch>
        </p:blipFill>
        <p:spPr bwMode="auto">
          <a:xfrm>
            <a:off x="130175" y="5083175"/>
            <a:ext cx="1468438" cy="151606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3446463"/>
            <a:ext cx="1446212" cy="15398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5"/>
          <p:cNvSpPr>
            <a:spLocks noChangeShapeType="1"/>
          </p:cNvSpPr>
          <p:nvPr/>
        </p:nvSpPr>
        <p:spPr bwMode="auto">
          <a:xfrm>
            <a:off x="1661318" y="271847"/>
            <a:ext cx="7337425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1701800" y="1249363"/>
            <a:ext cx="7256463" cy="0"/>
          </a:xfrm>
          <a:prstGeom prst="line">
            <a:avLst/>
          </a:prstGeom>
          <a:noFill/>
          <a:ln w="381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501775" y="528638"/>
            <a:ext cx="7642225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44450" rIns="90487" bIns="4445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dirty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t>Status of Fellowship Awards (1989 – now) </a:t>
            </a:r>
          </a:p>
        </p:txBody>
      </p:sp>
      <p:pic>
        <p:nvPicPr>
          <p:cNvPr id="11" name="Picture 17" descr="DSC_17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6" t="18340" r="47549" b="57808"/>
          <a:stretch>
            <a:fillRect/>
          </a:stretch>
        </p:blipFill>
        <p:spPr bwMode="auto">
          <a:xfrm>
            <a:off x="169452" y="1811338"/>
            <a:ext cx="1389884" cy="15367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sign template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7" tIns="44450" rIns="90487" bIns="44450" numCol="1" anchor="t" anchorCtr="0" compatLnSpc="1">
        <a:prstTxWarp prst="textNoShape">
          <a:avLst/>
        </a:prstTxWarp>
        <a:spAutoFit/>
      </a:bodyPr>
      <a:lstStyle>
        <a:defPPr marL="461963" marR="0" indent="-461963" algn="l" defTabSz="7620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7" tIns="44450" rIns="90487" bIns="44450" numCol="1" anchor="t" anchorCtr="0" compatLnSpc="1">
        <a:prstTxWarp prst="textNoShape">
          <a:avLst/>
        </a:prstTxWarp>
        <a:spAutoFit/>
      </a:bodyPr>
      <a:lstStyle>
        <a:defPPr marL="461963" marR="0" indent="-461963" algn="l" defTabSz="7620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sign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Settings\takahashi\Desktop\design template.pot</Template>
  <TotalTime>14810</TotalTime>
  <Words>433</Words>
  <Application>Microsoft Office PowerPoint</Application>
  <PresentationFormat>On-screen Show (4:3)</PresentationFormat>
  <Paragraphs>132</Paragraphs>
  <Slides>17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design template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Action-oriented Fellowship Alumni Network  for collaborative work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ITTO presentation</dc:title>
  <dc:creator>ITTO</dc:creator>
  <cp:lastModifiedBy>itto</cp:lastModifiedBy>
  <cp:revision>1029</cp:revision>
  <cp:lastPrinted>2013-11-12T07:52:08Z</cp:lastPrinted>
  <dcterms:created xsi:type="dcterms:W3CDTF">2003-08-29T01:49:49Z</dcterms:created>
  <dcterms:modified xsi:type="dcterms:W3CDTF">2013-11-29T12:57:12Z</dcterms:modified>
</cp:coreProperties>
</file>