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sldIdLst>
    <p:sldId id="259" r:id="rId2"/>
    <p:sldId id="474" r:id="rId3"/>
    <p:sldId id="260" r:id="rId4"/>
    <p:sldId id="494" r:id="rId5"/>
    <p:sldId id="497" r:id="rId6"/>
    <p:sldId id="554" r:id="rId7"/>
    <p:sldId id="555" r:id="rId8"/>
    <p:sldId id="556" r:id="rId9"/>
    <p:sldId id="476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CC"/>
    <a:srgbClr val="006600"/>
    <a:srgbClr val="009999"/>
    <a:srgbClr val="CCCCFF"/>
    <a:srgbClr val="CCCC00"/>
    <a:srgbClr val="99CC00"/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386" autoAdjust="0"/>
    <p:restoredTop sz="92793" autoAdjust="0"/>
  </p:normalViewPr>
  <p:slideViewPr>
    <p:cSldViewPr>
      <p:cViewPr>
        <p:scale>
          <a:sx n="66" d="100"/>
          <a:sy n="66" d="100"/>
        </p:scale>
        <p:origin x="-76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52"/>
    </p:cViewPr>
  </p:sorterViewPr>
  <p:notesViewPr>
    <p:cSldViewPr>
      <p:cViewPr varScale="1">
        <p:scale>
          <a:sx n="33" d="100"/>
          <a:sy n="33" d="100"/>
        </p:scale>
        <p:origin x="-1554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FEF130CE-A6C8-4EF6-9F59-931D0929230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2A9D45-F8BB-41E2-964F-9EC18B8613CA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626D38-6664-4A2B-B4FB-46940C90D17B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254E57-9BD8-49DD-A789-E945E2FADD77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D1DAFE-C0B1-43C3-ACDB-B7BA11E646B8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292DAC-105C-4203-BAF5-B0959E8D821A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26AE66-82F0-4B13-8112-02ED57964D08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E5B02-471C-4BE0-9EE8-765D8206727A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FB5C21-4813-4034-A4F1-A6B96DA639CB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24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622E65-7168-4914-8F11-ACBF4D6DBA19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A8B8B0E-A44D-4F76-8841-D46448BA941C}" type="slidenum">
              <a:rPr lang="fr-FR" sz="1200" b="0">
                <a:latin typeface="Arial" charset="0"/>
              </a:rPr>
              <a:pPr algn="r"/>
              <a:t>9</a:t>
            </a:fld>
            <a:endParaRPr lang="fr-FR" sz="1200" b="0">
              <a:latin typeface="Arial" charset="0"/>
            </a:endParaRPr>
          </a:p>
        </p:txBody>
      </p:sp>
      <p:sp>
        <p:nvSpPr>
          <p:cNvPr id="2150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77825" y="1676400"/>
            <a:ext cx="8389938" cy="4421188"/>
            <a:chOff x="238" y="1056"/>
            <a:chExt cx="5285" cy="2785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38" y="1056"/>
              <a:ext cx="5285" cy="1393"/>
              <a:chOff x="238" y="1056"/>
              <a:chExt cx="5285" cy="1393"/>
            </a:xfrm>
          </p:grpSpPr>
          <p:sp>
            <p:nvSpPr>
              <p:cNvPr id="14" name="Rectangle 4"/>
              <p:cNvSpPr>
                <a:spLocks noChangeArrowheads="1"/>
              </p:cNvSpPr>
              <p:nvPr/>
            </p:nvSpPr>
            <p:spPr bwMode="auto">
              <a:xfrm>
                <a:off x="243" y="1057"/>
                <a:ext cx="5272" cy="1391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238" y="1056"/>
                <a:ext cx="5273" cy="1393"/>
              </a:xfrm>
              <a:custGeom>
                <a:avLst/>
                <a:gdLst/>
                <a:ahLst/>
                <a:cxnLst>
                  <a:cxn ang="0">
                    <a:pos x="5272" y="0"/>
                  </a:cxn>
                  <a:cxn ang="0">
                    <a:pos x="0" y="0"/>
                  </a:cxn>
                  <a:cxn ang="0">
                    <a:pos x="0" y="1392"/>
                  </a:cxn>
                </a:cxnLst>
                <a:rect l="0" t="0" r="r" b="b"/>
                <a:pathLst>
                  <a:path w="5273" h="1393">
                    <a:moveTo>
                      <a:pt x="5272" y="0"/>
                    </a:moveTo>
                    <a:lnTo>
                      <a:pt x="0" y="0"/>
                    </a:lnTo>
                    <a:lnTo>
                      <a:pt x="0" y="1392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250" y="1056"/>
                <a:ext cx="5273" cy="1393"/>
              </a:xfrm>
              <a:custGeom>
                <a:avLst/>
                <a:gdLst/>
                <a:ahLst/>
                <a:cxnLst>
                  <a:cxn ang="0">
                    <a:pos x="5272" y="0"/>
                  </a:cxn>
                  <a:cxn ang="0">
                    <a:pos x="5272" y="1392"/>
                  </a:cxn>
                  <a:cxn ang="0">
                    <a:pos x="0" y="1392"/>
                  </a:cxn>
                </a:cxnLst>
                <a:rect l="0" t="0" r="r" b="b"/>
                <a:pathLst>
                  <a:path w="5273" h="1393">
                    <a:moveTo>
                      <a:pt x="5272" y="0"/>
                    </a:moveTo>
                    <a:lnTo>
                      <a:pt x="5272" y="1392"/>
                    </a:lnTo>
                    <a:lnTo>
                      <a:pt x="0" y="1392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240" y="3744"/>
              <a:ext cx="5281" cy="97"/>
              <a:chOff x="240" y="3744"/>
              <a:chExt cx="5281" cy="97"/>
            </a:xfrm>
          </p:grpSpPr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240" y="3744"/>
                <a:ext cx="5280" cy="96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240" y="3744"/>
                <a:ext cx="5281" cy="97"/>
              </a:xfrm>
              <a:custGeom>
                <a:avLst/>
                <a:gdLst/>
                <a:ahLst/>
                <a:cxnLst>
                  <a:cxn ang="0">
                    <a:pos x="5280" y="0"/>
                  </a:cxn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5281" h="97">
                    <a:moveTo>
                      <a:pt x="5280" y="0"/>
                    </a:moveTo>
                    <a:lnTo>
                      <a:pt x="0" y="0"/>
                    </a:lnTo>
                    <a:lnTo>
                      <a:pt x="0" y="96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40" y="3744"/>
                <a:ext cx="5281" cy="97"/>
              </a:xfrm>
              <a:custGeom>
                <a:avLst/>
                <a:gdLst/>
                <a:ahLst/>
                <a:cxnLst>
                  <a:cxn ang="0">
                    <a:pos x="5280" y="0"/>
                  </a:cxn>
                  <a:cxn ang="0">
                    <a:pos x="5280" y="96"/>
                  </a:cxn>
                  <a:cxn ang="0">
                    <a:pos x="0" y="96"/>
                  </a:cxn>
                </a:cxnLst>
                <a:rect l="0" t="0" r="r" b="b"/>
                <a:pathLst>
                  <a:path w="5281" h="97">
                    <a:moveTo>
                      <a:pt x="5280" y="0"/>
                    </a:moveTo>
                    <a:lnTo>
                      <a:pt x="5280" y="96"/>
                    </a:lnTo>
                    <a:lnTo>
                      <a:pt x="0" y="96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338" y="1200"/>
              <a:ext cx="97" cy="1104"/>
              <a:chOff x="338" y="1200"/>
              <a:chExt cx="97" cy="1104"/>
            </a:xfrm>
          </p:grpSpPr>
          <p:sp useBgFill="1">
            <p:nvSpPr>
              <p:cNvPr id="8" name="Rectangle 12"/>
              <p:cNvSpPr>
                <a:spLocks noChangeArrowheads="1"/>
              </p:cNvSpPr>
              <p:nvPr/>
            </p:nvSpPr>
            <p:spPr bwMode="auto">
              <a:xfrm>
                <a:off x="338" y="1201"/>
                <a:ext cx="96" cy="1103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338" y="1200"/>
                <a:ext cx="97" cy="1104"/>
              </a:xfrm>
              <a:custGeom>
                <a:avLst/>
                <a:gdLst/>
                <a:ahLst/>
                <a:cxnLst>
                  <a:cxn ang="0">
                    <a:pos x="0" y="1103"/>
                  </a:cxn>
                  <a:cxn ang="0">
                    <a:pos x="96" y="1103"/>
                  </a:cxn>
                  <a:cxn ang="0">
                    <a:pos x="96" y="0"/>
                  </a:cxn>
                </a:cxnLst>
                <a:rect l="0" t="0" r="r" b="b"/>
                <a:pathLst>
                  <a:path w="97" h="1104">
                    <a:moveTo>
                      <a:pt x="0" y="1103"/>
                    </a:moveTo>
                    <a:lnTo>
                      <a:pt x="96" y="1103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338" y="1200"/>
                <a:ext cx="97" cy="1104"/>
              </a:xfrm>
              <a:custGeom>
                <a:avLst/>
                <a:gdLst/>
                <a:ahLst/>
                <a:cxnLst>
                  <a:cxn ang="0">
                    <a:pos x="0" y="1103"/>
                  </a:cxn>
                  <a:cxn ang="0">
                    <a:pos x="0" y="0"/>
                  </a:cxn>
                  <a:cxn ang="0">
                    <a:pos x="96" y="0"/>
                  </a:cxn>
                </a:cxnLst>
                <a:rect l="0" t="0" r="r" b="b"/>
                <a:pathLst>
                  <a:path w="97" h="1104">
                    <a:moveTo>
                      <a:pt x="0" y="1103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sp>
        <p:nvSpPr>
          <p:cNvPr id="249871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836613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249872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0386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381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417A2-F911-43DB-A6E4-79ABB532CD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8101-9AA3-45CC-A20C-7AA84AA599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67500" y="342900"/>
            <a:ext cx="1943100" cy="55245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42900"/>
            <a:ext cx="5676900" cy="55245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0AC14-931D-479E-9D22-4AD1A63C0AC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42900"/>
            <a:ext cx="7772400" cy="11049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838200" y="17526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A54B4-A843-46BB-9B17-70187DBE1F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42900"/>
            <a:ext cx="7772400" cy="11049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838200" y="17526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800600" y="1752600"/>
            <a:ext cx="38100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800600" y="3886200"/>
            <a:ext cx="38100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02C1B-8AB2-419D-9996-881736D75A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838200" y="342900"/>
            <a:ext cx="7772400" cy="55245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5B49F-9970-47C5-B105-E70BF10BCF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22F93-51DC-47F1-89C1-6855F92027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1CB51-521F-48B7-90EB-68F439FAF1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6B665-4C9D-4836-8D95-EAF028F4A9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2C86D-0068-48B5-8BD2-BA60059947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4B9F8-70E2-4ABE-83AD-987C08D3DD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881D-8B65-4E76-8131-A12657CDAE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30D13-A3EE-4CC4-AA21-4B112B3D0E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21D8F-31C3-48FF-A073-7C520463E4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1000" y="304800"/>
            <a:ext cx="8383588" cy="6022975"/>
            <a:chOff x="240" y="192"/>
            <a:chExt cx="5281" cy="3794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240" y="1008"/>
              <a:ext cx="5281" cy="2978"/>
              <a:chOff x="240" y="1008"/>
              <a:chExt cx="5281" cy="2978"/>
            </a:xfrm>
          </p:grpSpPr>
          <p:sp>
            <p:nvSpPr>
              <p:cNvPr id="248836" name="Rectangle 4"/>
              <p:cNvSpPr>
                <a:spLocks noChangeArrowheads="1"/>
              </p:cNvSpPr>
              <p:nvPr/>
            </p:nvSpPr>
            <p:spPr bwMode="auto">
              <a:xfrm>
                <a:off x="245" y="1010"/>
                <a:ext cx="5269" cy="2976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8837" name="Freeform 5"/>
              <p:cNvSpPr>
                <a:spLocks/>
              </p:cNvSpPr>
              <p:nvPr/>
            </p:nvSpPr>
            <p:spPr bwMode="auto">
              <a:xfrm>
                <a:off x="240" y="1008"/>
                <a:ext cx="5269" cy="2977"/>
              </a:xfrm>
              <a:custGeom>
                <a:avLst/>
                <a:gdLst/>
                <a:ahLst/>
                <a:cxnLst>
                  <a:cxn ang="0">
                    <a:pos x="5268" y="0"/>
                  </a:cxn>
                  <a:cxn ang="0">
                    <a:pos x="0" y="0"/>
                  </a:cxn>
                  <a:cxn ang="0">
                    <a:pos x="0" y="2976"/>
                  </a:cxn>
                </a:cxnLst>
                <a:rect l="0" t="0" r="r" b="b"/>
                <a:pathLst>
                  <a:path w="5269" h="2977">
                    <a:moveTo>
                      <a:pt x="5268" y="0"/>
                    </a:moveTo>
                    <a:lnTo>
                      <a:pt x="0" y="0"/>
                    </a:lnTo>
                    <a:lnTo>
                      <a:pt x="0" y="2976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8838" name="Freeform 6"/>
              <p:cNvSpPr>
                <a:spLocks/>
              </p:cNvSpPr>
              <p:nvPr/>
            </p:nvSpPr>
            <p:spPr bwMode="auto">
              <a:xfrm>
                <a:off x="252" y="1008"/>
                <a:ext cx="5269" cy="2977"/>
              </a:xfrm>
              <a:custGeom>
                <a:avLst/>
                <a:gdLst/>
                <a:ahLst/>
                <a:cxnLst>
                  <a:cxn ang="0">
                    <a:pos x="5268" y="0"/>
                  </a:cxn>
                  <a:cxn ang="0">
                    <a:pos x="5268" y="2976"/>
                  </a:cxn>
                  <a:cxn ang="0">
                    <a:pos x="0" y="2976"/>
                  </a:cxn>
                </a:cxnLst>
                <a:rect l="0" t="0" r="r" b="b"/>
                <a:pathLst>
                  <a:path w="5269" h="2977">
                    <a:moveTo>
                      <a:pt x="5268" y="0"/>
                    </a:moveTo>
                    <a:lnTo>
                      <a:pt x="5268" y="2976"/>
                    </a:lnTo>
                    <a:lnTo>
                      <a:pt x="0" y="2976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3" name="Group 7"/>
            <p:cNvGrpSpPr>
              <a:grpSpLocks/>
            </p:cNvGrpSpPr>
            <p:nvPr/>
          </p:nvGrpSpPr>
          <p:grpSpPr bwMode="auto">
            <a:xfrm>
              <a:off x="336" y="1103"/>
              <a:ext cx="97" cy="2785"/>
              <a:chOff x="336" y="1103"/>
              <a:chExt cx="97" cy="2785"/>
            </a:xfrm>
          </p:grpSpPr>
          <p:sp useBgFill="1">
            <p:nvSpPr>
              <p:cNvPr id="248840" name="Rectangle 8"/>
              <p:cNvSpPr>
                <a:spLocks noChangeArrowheads="1"/>
              </p:cNvSpPr>
              <p:nvPr/>
            </p:nvSpPr>
            <p:spPr bwMode="auto">
              <a:xfrm>
                <a:off x="336" y="1104"/>
                <a:ext cx="96" cy="278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8841" name="Freeform 9"/>
              <p:cNvSpPr>
                <a:spLocks/>
              </p:cNvSpPr>
              <p:nvPr/>
            </p:nvSpPr>
            <p:spPr bwMode="auto">
              <a:xfrm>
                <a:off x="336" y="1103"/>
                <a:ext cx="97" cy="2785"/>
              </a:xfrm>
              <a:custGeom>
                <a:avLst/>
                <a:gdLst/>
                <a:ahLst/>
                <a:cxnLst>
                  <a:cxn ang="0">
                    <a:pos x="0" y="2784"/>
                  </a:cxn>
                  <a:cxn ang="0">
                    <a:pos x="96" y="2784"/>
                  </a:cxn>
                  <a:cxn ang="0">
                    <a:pos x="96" y="0"/>
                  </a:cxn>
                </a:cxnLst>
                <a:rect l="0" t="0" r="r" b="b"/>
                <a:pathLst>
                  <a:path w="97" h="2785">
                    <a:moveTo>
                      <a:pt x="0" y="2784"/>
                    </a:moveTo>
                    <a:lnTo>
                      <a:pt x="96" y="2784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8842" name="Freeform 10"/>
              <p:cNvSpPr>
                <a:spLocks/>
              </p:cNvSpPr>
              <p:nvPr/>
            </p:nvSpPr>
            <p:spPr bwMode="auto">
              <a:xfrm>
                <a:off x="336" y="1103"/>
                <a:ext cx="97" cy="2785"/>
              </a:xfrm>
              <a:custGeom>
                <a:avLst/>
                <a:gdLst/>
                <a:ahLst/>
                <a:cxnLst>
                  <a:cxn ang="0">
                    <a:pos x="0" y="2784"/>
                  </a:cxn>
                  <a:cxn ang="0">
                    <a:pos x="0" y="0"/>
                  </a:cxn>
                  <a:cxn ang="0">
                    <a:pos x="96" y="0"/>
                  </a:cxn>
                </a:cxnLst>
                <a:rect l="0" t="0" r="r" b="b"/>
                <a:pathLst>
                  <a:path w="97" h="2785">
                    <a:moveTo>
                      <a:pt x="0" y="2784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4" name="Group 11"/>
            <p:cNvGrpSpPr>
              <a:grpSpLocks/>
            </p:cNvGrpSpPr>
            <p:nvPr/>
          </p:nvGrpSpPr>
          <p:grpSpPr bwMode="auto">
            <a:xfrm>
              <a:off x="240" y="192"/>
              <a:ext cx="193" cy="721"/>
              <a:chOff x="240" y="192"/>
              <a:chExt cx="193" cy="721"/>
            </a:xfrm>
          </p:grpSpPr>
          <p:sp>
            <p:nvSpPr>
              <p:cNvPr id="248844" name="Rectangle 12"/>
              <p:cNvSpPr>
                <a:spLocks noChangeArrowheads="1"/>
              </p:cNvSpPr>
              <p:nvPr/>
            </p:nvSpPr>
            <p:spPr bwMode="auto">
              <a:xfrm>
                <a:off x="240" y="192"/>
                <a:ext cx="192" cy="720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8845" name="Freeform 13"/>
              <p:cNvSpPr>
                <a:spLocks/>
              </p:cNvSpPr>
              <p:nvPr/>
            </p:nvSpPr>
            <p:spPr bwMode="auto">
              <a:xfrm>
                <a:off x="240" y="192"/>
                <a:ext cx="193" cy="721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0" y="0"/>
                  </a:cxn>
                  <a:cxn ang="0">
                    <a:pos x="0" y="720"/>
                  </a:cxn>
                </a:cxnLst>
                <a:rect l="0" t="0" r="r" b="b"/>
                <a:pathLst>
                  <a:path w="193" h="721">
                    <a:moveTo>
                      <a:pt x="192" y="0"/>
                    </a:moveTo>
                    <a:lnTo>
                      <a:pt x="0" y="0"/>
                    </a:lnTo>
                    <a:lnTo>
                      <a:pt x="0" y="72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8846" name="Freeform 14"/>
              <p:cNvSpPr>
                <a:spLocks/>
              </p:cNvSpPr>
              <p:nvPr/>
            </p:nvSpPr>
            <p:spPr bwMode="auto">
              <a:xfrm>
                <a:off x="240" y="192"/>
                <a:ext cx="193" cy="721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720"/>
                  </a:cxn>
                  <a:cxn ang="0">
                    <a:pos x="0" y="720"/>
                  </a:cxn>
                </a:cxnLst>
                <a:rect l="0" t="0" r="r" b="b"/>
                <a:pathLst>
                  <a:path w="193" h="721">
                    <a:moveTo>
                      <a:pt x="192" y="0"/>
                    </a:moveTo>
                    <a:lnTo>
                      <a:pt x="192" y="720"/>
                    </a:lnTo>
                    <a:lnTo>
                      <a:pt x="0" y="72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429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4884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3230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885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30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885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230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B45C7B96-34EF-4F2A-8FEB-79380491B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  <p:sldLayoutId id="2147483891" r:id="rId14"/>
  </p:sldLayoutIdLst>
  <p:transition spd="med"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onotype Sort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3.emf"/><Relationship Id="rId10" Type="http://schemas.openxmlformats.org/officeDocument/2006/relationships/image" Target="../media/image12.jpeg"/><Relationship Id="rId4" Type="http://schemas.openxmlformats.org/officeDocument/2006/relationships/image" Target="../media/image2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18" Type="http://schemas.openxmlformats.org/officeDocument/2006/relationships/image" Target="../media/image26.jpeg"/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4.jpe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3.emf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19" Type="http://schemas.openxmlformats.org/officeDocument/2006/relationships/image" Target="../media/image27.jpeg"/><Relationship Id="rId4" Type="http://schemas.openxmlformats.org/officeDocument/2006/relationships/image" Target="../media/image2.pn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18" Type="http://schemas.openxmlformats.org/officeDocument/2006/relationships/image" Target="../media/image41.jpeg"/><Relationship Id="rId3" Type="http://schemas.openxmlformats.org/officeDocument/2006/relationships/image" Target="../media/image1.png"/><Relationship Id="rId21" Type="http://schemas.openxmlformats.org/officeDocument/2006/relationships/image" Target="../media/image44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9.jpeg"/><Relationship Id="rId20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3.emf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19" Type="http://schemas.openxmlformats.org/officeDocument/2006/relationships/image" Target="../media/image42.jpeg"/><Relationship Id="rId4" Type="http://schemas.openxmlformats.org/officeDocument/2006/relationships/image" Target="../media/image2.pn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1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3.emf"/><Relationship Id="rId4" Type="http://schemas.openxmlformats.org/officeDocument/2006/relationships/image" Target="../media/image2.png"/><Relationship Id="rId9" Type="http://schemas.openxmlformats.org/officeDocument/2006/relationships/image" Target="../media/image4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1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76250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2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498475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3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005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8" name="Rectangle 16"/>
          <p:cNvSpPr>
            <a:spLocks noGrp="1" noRot="1" noChangeArrowheads="1"/>
          </p:cNvSpPr>
          <p:nvPr>
            <p:ph type="title"/>
          </p:nvPr>
        </p:nvSpPr>
        <p:spPr>
          <a:xfrm>
            <a:off x="142875" y="1571625"/>
            <a:ext cx="9001125" cy="3571875"/>
          </a:xfrm>
        </p:spPr>
        <p:txBody>
          <a:bodyPr/>
          <a:lstStyle/>
          <a:p>
            <a:pPr algn="ctr">
              <a:defRPr/>
            </a:pPr>
            <a:r>
              <a:rPr lang="fr-FR" sz="3600" b="1" cap="all" dirty="0" smtClean="0">
                <a:solidFill>
                  <a:schemeClr val="tx1"/>
                </a:solidFill>
              </a:rPr>
              <a:t>Projet CFC/OIBT/60 PD 54/00 Rev.</a:t>
            </a:r>
            <a:br>
              <a:rPr lang="fr-FR" sz="3600" b="1" cap="all" dirty="0" smtClean="0">
                <a:solidFill>
                  <a:schemeClr val="tx1"/>
                </a:solidFill>
              </a:rPr>
            </a:br>
            <a:r>
              <a:rPr lang="fr-FR" sz="3600" b="1" cap="all" dirty="0" smtClean="0">
                <a:solidFill>
                  <a:schemeClr val="tx1"/>
                </a:solidFill>
              </a:rPr>
              <a:t>4 </a:t>
            </a:r>
            <a:r>
              <a:rPr lang="fr-FR" sz="3600" b="1" dirty="0" smtClean="0">
                <a:solidFill>
                  <a:schemeClr val="tx1"/>
                </a:solidFill>
              </a:rPr>
              <a:t>(F): «</a:t>
            </a:r>
            <a:r>
              <a:rPr lang="fr-FR" sz="3600" b="1" cap="all" dirty="0" smtClean="0">
                <a:solidFill>
                  <a:schemeClr val="tx1"/>
                </a:solidFill>
              </a:rPr>
              <a:t>Résistance Génétique de l’Iroko au</a:t>
            </a:r>
            <a:r>
              <a:rPr lang="en-US" sz="3600" b="1" i="1" cap="all" dirty="0" smtClean="0">
                <a:solidFill>
                  <a:schemeClr val="tx1"/>
                </a:solidFill>
              </a:rPr>
              <a:t> Phytolyma lata </a:t>
            </a:r>
            <a:r>
              <a:rPr lang="en-US" sz="3600" b="1" cap="all" dirty="0" smtClean="0">
                <a:solidFill>
                  <a:schemeClr val="tx1"/>
                </a:solidFill>
              </a:rPr>
              <a:t>– Phase II»</a:t>
            </a:r>
            <a:r>
              <a:rPr lang="fr-FR" sz="3600" b="1" cap="all" dirty="0" smtClean="0">
                <a:solidFill>
                  <a:schemeClr val="tx1"/>
                </a:solidFill>
              </a:rPr>
              <a:t> (Côte d’Ivoire)</a:t>
            </a:r>
            <a:r>
              <a:rPr lang="fr-FR" sz="2800" b="1" cap="all" dirty="0" smtClean="0">
                <a:solidFill>
                  <a:schemeClr val="tx1"/>
                </a:solidFill>
              </a:rPr>
              <a:t/>
            </a:r>
            <a:br>
              <a:rPr lang="fr-FR" sz="2800" b="1" cap="all" dirty="0" smtClean="0">
                <a:solidFill>
                  <a:schemeClr val="tx1"/>
                </a:solidFill>
              </a:rPr>
            </a:br>
            <a:r>
              <a:rPr lang="fr-FR" sz="2200" b="1" cap="all" dirty="0" smtClean="0">
                <a:solidFill>
                  <a:schemeClr val="tx1"/>
                </a:solidFill>
              </a:rPr>
              <a:t>49eme session du cibt du 23 au 30 novembre 2013</a:t>
            </a:r>
            <a:br>
              <a:rPr lang="fr-FR" sz="2200" b="1" cap="all" dirty="0" smtClean="0">
                <a:solidFill>
                  <a:schemeClr val="tx1"/>
                </a:solidFill>
              </a:rPr>
            </a:br>
            <a:r>
              <a:rPr lang="fr-FR" sz="2200" b="1" cap="all" dirty="0" smtClean="0">
                <a:solidFill>
                  <a:schemeClr val="tx1"/>
                </a:solidFill>
              </a:rPr>
              <a:t>A LIBREVILLE (GABON)</a:t>
            </a:r>
            <a:br>
              <a:rPr lang="fr-FR" sz="2200" b="1" cap="all" dirty="0" smtClean="0">
                <a:solidFill>
                  <a:schemeClr val="tx1"/>
                </a:solidFill>
              </a:rPr>
            </a:br>
            <a:endParaRPr lang="fr-FR" sz="2200" b="1" dirty="0" smtClean="0">
              <a:solidFill>
                <a:srgbClr val="000099"/>
              </a:solidFill>
            </a:endParaRPr>
          </a:p>
        </p:txBody>
      </p:sp>
      <p:pic>
        <p:nvPicPr>
          <p:cNvPr id="3079" name="Picture 3" descr="Photos graines d'Ilomba 027"/>
          <p:cNvPicPr>
            <a:picLocks noChangeAspect="1" noChangeArrowheads="1"/>
          </p:cNvPicPr>
          <p:nvPr/>
        </p:nvPicPr>
        <p:blipFill>
          <a:blip r:embed="rId6"/>
          <a:srcRect t="26195" r="38509" b="26120"/>
          <a:stretch>
            <a:fillRect/>
          </a:stretch>
        </p:blipFill>
        <p:spPr bwMode="auto">
          <a:xfrm>
            <a:off x="785813" y="4500563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9" descr="SANY025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63" y="450056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1" name="Groupe 10"/>
          <p:cNvGrpSpPr>
            <a:grpSpLocks/>
          </p:cNvGrpSpPr>
          <p:nvPr/>
        </p:nvGrpSpPr>
        <p:grpSpPr bwMode="auto">
          <a:xfrm>
            <a:off x="2786063" y="4786313"/>
            <a:ext cx="2071687" cy="1571625"/>
            <a:chOff x="714348" y="4714884"/>
            <a:chExt cx="2714625" cy="2155825"/>
          </a:xfrm>
        </p:grpSpPr>
        <p:pic>
          <p:nvPicPr>
            <p:cNvPr id="3083" name="Picture 64" descr="SANY0357"/>
            <p:cNvPicPr>
              <a:picLocks noChangeAspect="1" noChangeArrowheads="1"/>
            </p:cNvPicPr>
            <p:nvPr/>
          </p:nvPicPr>
          <p:blipFill>
            <a:blip r:embed="rId8"/>
            <a:srcRect l="10345" t="28656" r="25862"/>
            <a:stretch>
              <a:fillRect/>
            </a:stretch>
          </p:blipFill>
          <p:spPr bwMode="auto">
            <a:xfrm>
              <a:off x="714348" y="4714884"/>
              <a:ext cx="2714625" cy="21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4" name="Oval 9"/>
            <p:cNvSpPr>
              <a:spLocks noChangeArrowheads="1"/>
            </p:cNvSpPr>
            <p:nvPr/>
          </p:nvSpPr>
          <p:spPr bwMode="auto">
            <a:xfrm>
              <a:off x="1357290" y="4786322"/>
              <a:ext cx="1727200" cy="1481138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3082" name="Picture 13" descr="PA06158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88" y="4786313"/>
            <a:ext cx="17859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409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76250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9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0950" y="47625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4813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7"/>
          <p:cNvSpPr>
            <a:spLocks noGrp="1" noChangeArrowheads="1"/>
          </p:cNvSpPr>
          <p:nvPr>
            <p:ph idx="1"/>
          </p:nvPr>
        </p:nvSpPr>
        <p:spPr>
          <a:xfrm>
            <a:off x="642938" y="1571625"/>
            <a:ext cx="8072437" cy="879475"/>
          </a:xfrm>
        </p:spPr>
        <p:txBody>
          <a:bodyPr>
            <a:spAutoFit/>
          </a:bodyPr>
          <a:lstStyle/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3600" b="1" dirty="0" smtClean="0">
                <a:solidFill>
                  <a:srgbClr val="0033CC"/>
                </a:solidFill>
                <a:latin typeface="+mj-lt"/>
              </a:rPr>
              <a:t>I/ </a:t>
            </a:r>
            <a:r>
              <a:rPr lang="fr-FR" sz="3600" b="1" cap="all" dirty="0" smtClean="0">
                <a:solidFill>
                  <a:srgbClr val="0033CC"/>
                </a:solidFill>
                <a:latin typeface="+mj-lt"/>
              </a:rPr>
              <a:t>Principales parties prenantes</a:t>
            </a:r>
            <a:endParaRPr lang="fr-FR" sz="2200" b="1" cap="all" dirty="0" smtClean="0">
              <a:solidFill>
                <a:srgbClr val="0033CC"/>
              </a:solidFill>
              <a:latin typeface="+mj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14375" y="2511425"/>
            <a:ext cx="5286375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2" charset="2"/>
              <a:buNone/>
              <a:defRPr/>
            </a:pPr>
            <a:r>
              <a:rPr lang="fr-FR" sz="2200" kern="0" dirty="0">
                <a:latin typeface="+mn-lt"/>
              </a:rPr>
              <a:t>11/ Parties prenantes nationales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2" charset="2"/>
              <a:buNone/>
              <a:defRPr/>
            </a:pPr>
            <a:endParaRPr lang="fr-FR" sz="2200" b="0" kern="0" dirty="0">
              <a:latin typeface="+mn-lt"/>
            </a:endParaRP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	 Ministère des Eaux et Forêts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	 SODEFOR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	 CNRA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	 Université Félix Houphouët BOIGNY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	 Riverains du site du projet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fr-FR" sz="2200" b="0" kern="0" dirty="0">
              <a:latin typeface="+mn-lt"/>
              <a:sym typeface="Wingdings"/>
            </a:endParaRP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kern="0" dirty="0">
                <a:latin typeface="+mn-lt"/>
                <a:sym typeface="Wingdings"/>
              </a:rPr>
              <a:t>12/ </a:t>
            </a:r>
            <a:r>
              <a:rPr lang="fr-FR" sz="2200" kern="0" dirty="0">
                <a:latin typeface="+mn-lt"/>
              </a:rPr>
              <a:t>Parties prenantes Sous régionales ou Africaines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fr-FR" sz="2200" b="0" kern="0" dirty="0">
              <a:latin typeface="+mn-lt"/>
              <a:sym typeface="Wingdings"/>
            </a:endParaRP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	 ANAFOR (Cameroun)</a:t>
            </a:r>
          </a:p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</a:rPr>
              <a:t>	</a:t>
            </a:r>
            <a:r>
              <a:rPr lang="fr-FR" sz="2200" b="0" kern="0" dirty="0">
                <a:latin typeface="+mn-lt"/>
                <a:sym typeface="Wingdings"/>
              </a:rPr>
              <a:t> FORIG (Ghana)</a:t>
            </a:r>
            <a:endParaRPr lang="fr-FR" sz="2200" b="0" kern="0" dirty="0">
              <a:latin typeface="+mn-lt"/>
            </a:endParaRPr>
          </a:p>
        </p:txBody>
      </p:sp>
      <p:pic>
        <p:nvPicPr>
          <p:cNvPr id="4104" name="Picture 14" descr="SANY1933"/>
          <p:cNvPicPr>
            <a:picLocks noChangeAspect="1" noChangeArrowheads="1"/>
          </p:cNvPicPr>
          <p:nvPr/>
        </p:nvPicPr>
        <p:blipFill>
          <a:blip r:embed="rId6"/>
          <a:srcRect t="20703" r="61194"/>
          <a:stretch>
            <a:fillRect/>
          </a:stretch>
        </p:blipFill>
        <p:spPr bwMode="auto">
          <a:xfrm>
            <a:off x="5000625" y="2012950"/>
            <a:ext cx="1420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8" descr="PA06159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8588" y="2012950"/>
            <a:ext cx="966787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9" descr="PA061596"/>
          <p:cNvPicPr>
            <a:picLocks noChangeAspect="1" noChangeArrowheads="1"/>
          </p:cNvPicPr>
          <p:nvPr/>
        </p:nvPicPr>
        <p:blipFill>
          <a:blip r:embed="rId8"/>
          <a:srcRect l="21626" r="2711"/>
          <a:stretch>
            <a:fillRect/>
          </a:stretch>
        </p:blipFill>
        <p:spPr bwMode="auto">
          <a:xfrm>
            <a:off x="6421438" y="2012950"/>
            <a:ext cx="13271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8" descr="SANY0723"/>
          <p:cNvPicPr>
            <a:picLocks noChangeAspect="1" noChangeArrowheads="1"/>
          </p:cNvPicPr>
          <p:nvPr/>
        </p:nvPicPr>
        <p:blipFill>
          <a:blip r:embed="rId9"/>
          <a:srcRect l="5220" t="111" r="17850"/>
          <a:stretch>
            <a:fillRect/>
          </a:stretch>
        </p:blipFill>
        <p:spPr bwMode="auto">
          <a:xfrm>
            <a:off x="6421438" y="3236913"/>
            <a:ext cx="12938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8" descr="D:\Sangare_DG_Sodefor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50" y="5216525"/>
            <a:ext cx="1547813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8" descr="SANY118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43500" y="5214938"/>
            <a:ext cx="20002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5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5123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98475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7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498475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8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4813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571500" y="1514475"/>
            <a:ext cx="8143875" cy="4914900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  <a:latin typeface="+mj-lt"/>
              </a:rPr>
              <a:t>II/ PRINCIPAUX Résultats 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fr-FR" sz="2200" b="1" cap="all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cap="all" dirty="0" smtClean="0"/>
              <a:t>21/</a:t>
            </a:r>
            <a:r>
              <a:rPr lang="fr-FR" sz="2200" b="1" dirty="0" smtClean="0"/>
              <a:t> </a:t>
            </a:r>
            <a:r>
              <a:rPr lang="fr-FR" sz="2200" b="1" cap="all" dirty="0" smtClean="0"/>
              <a:t>é</a:t>
            </a:r>
            <a:r>
              <a:rPr lang="fr-FR" sz="2200" b="1" dirty="0" smtClean="0"/>
              <a:t>largir la base génétique du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/>
              <a:t>matériel végétal disponible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endParaRPr lang="fr-FR" sz="2200" dirty="0" smtClean="0"/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 </a:t>
            </a:r>
            <a:r>
              <a:rPr lang="fr-FR" sz="2200" b="1" dirty="0" smtClean="0">
                <a:solidFill>
                  <a:srgbClr val="C00000"/>
                </a:solidFill>
              </a:rPr>
              <a:t>4,3 kg </a:t>
            </a:r>
            <a:r>
              <a:rPr lang="fr-FR" sz="2200" dirty="0" smtClean="0"/>
              <a:t>de graines récoltés 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/>
              <a:t>	(</a:t>
            </a:r>
            <a:r>
              <a:rPr lang="fr-FR" sz="2200" b="1" dirty="0" smtClean="0">
                <a:solidFill>
                  <a:srgbClr val="C00000"/>
                </a:solidFill>
              </a:rPr>
              <a:t>31 semenciers de 13 provenances)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 </a:t>
            </a:r>
            <a:r>
              <a:rPr lang="fr-FR" sz="2200" b="1" dirty="0" smtClean="0">
                <a:solidFill>
                  <a:srgbClr val="C00000"/>
                </a:solidFill>
              </a:rPr>
              <a:t>121 génotypes sélectionnés (</a:t>
            </a:r>
            <a:r>
              <a:rPr lang="fr-FR" sz="1800" dirty="0" smtClean="0">
                <a:sym typeface="Wingdings"/>
              </a:rPr>
              <a:t>909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1800" dirty="0" smtClean="0">
                <a:sym typeface="Wingdings"/>
              </a:rPr>
              <a:t> 	</a:t>
            </a:r>
            <a:r>
              <a:rPr lang="fr-FR" sz="2200" dirty="0" smtClean="0">
                <a:sym typeface="Wingdings"/>
              </a:rPr>
              <a:t>génotypes (585 Reg. et 324 Exc.) ;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17 provenances, 31 semenciers.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 </a:t>
            </a:r>
            <a:r>
              <a:rPr lang="fr-FR" sz="2200" b="1" dirty="0" smtClean="0">
                <a:solidFill>
                  <a:srgbClr val="C00000"/>
                </a:solidFill>
              </a:rPr>
              <a:t>Equipement en pépinière effectif</a:t>
            </a:r>
            <a:endParaRPr lang="fr-FR" sz="2200" b="1" dirty="0" smtClean="0">
              <a:solidFill>
                <a:srgbClr val="C00000"/>
              </a:solidFill>
              <a:sym typeface="Wingdings"/>
            </a:endParaRP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r>
              <a:rPr lang="fr-FR" sz="2200" dirty="0" smtClean="0"/>
              <a:t>	</a:t>
            </a:r>
          </a:p>
          <a:p>
            <a:pPr marL="457200" indent="-457200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olidFill>
                  <a:srgbClr val="C00000"/>
                </a:solidFill>
              </a:rPr>
              <a:t>	</a:t>
            </a:r>
            <a:r>
              <a:rPr lang="fr-FR" sz="2200" dirty="0" smtClean="0">
                <a:sym typeface="Wingdings"/>
              </a:rPr>
              <a:t></a:t>
            </a: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 </a:t>
            </a:r>
            <a:r>
              <a:rPr lang="fr-FR" sz="2200" b="1" dirty="0" smtClean="0">
                <a:solidFill>
                  <a:srgbClr val="C00000"/>
                </a:solidFill>
              </a:rPr>
              <a:t>92 185 plants produits</a:t>
            </a:r>
            <a:r>
              <a:rPr lang="fr-FR" sz="2200" b="1" dirty="0" smtClean="0"/>
              <a:t> </a:t>
            </a:r>
            <a:r>
              <a:rPr lang="fr-FR" sz="2200" dirty="0" smtClean="0"/>
              <a:t>/50 000  </a:t>
            </a:r>
          </a:p>
        </p:txBody>
      </p:sp>
      <p:grpSp>
        <p:nvGrpSpPr>
          <p:cNvPr id="5127" name="Group 63"/>
          <p:cNvGrpSpPr>
            <a:grpSpLocks/>
          </p:cNvGrpSpPr>
          <p:nvPr/>
        </p:nvGrpSpPr>
        <p:grpSpPr bwMode="auto">
          <a:xfrm>
            <a:off x="4600575" y="2087563"/>
            <a:ext cx="4176713" cy="928687"/>
            <a:chOff x="204" y="1979"/>
            <a:chExt cx="5352" cy="1958"/>
          </a:xfrm>
        </p:grpSpPr>
        <p:pic>
          <p:nvPicPr>
            <p:cNvPr id="5142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08" y="1979"/>
              <a:ext cx="1241" cy="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143" name="Group 62"/>
            <p:cNvGrpSpPr>
              <a:grpSpLocks/>
            </p:cNvGrpSpPr>
            <p:nvPr/>
          </p:nvGrpSpPr>
          <p:grpSpPr bwMode="auto">
            <a:xfrm>
              <a:off x="204" y="1979"/>
              <a:ext cx="5352" cy="1958"/>
              <a:chOff x="205" y="1344"/>
              <a:chExt cx="5352" cy="1958"/>
            </a:xfrm>
          </p:grpSpPr>
          <p:pic>
            <p:nvPicPr>
              <p:cNvPr id="5144" name="Picture 5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833" y="1344"/>
                <a:ext cx="1627" cy="1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45" name="Picture 55" descr="SANY0645"/>
              <p:cNvPicPr>
                <a:picLocks noChangeAspect="1" noChangeArrowheads="1"/>
              </p:cNvPicPr>
              <p:nvPr/>
            </p:nvPicPr>
            <p:blipFill>
              <a:blip r:embed="rId8"/>
              <a:srcRect l="21373" t="18452" r="19084" b="23067"/>
              <a:stretch>
                <a:fillRect/>
              </a:stretch>
            </p:blipFill>
            <p:spPr bwMode="auto">
              <a:xfrm>
                <a:off x="1474" y="1344"/>
                <a:ext cx="1147" cy="1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46" name="Picture 56" descr="SANY0639"/>
              <p:cNvPicPr>
                <a:picLocks noChangeAspect="1" noChangeArrowheads="1"/>
              </p:cNvPicPr>
              <p:nvPr/>
            </p:nvPicPr>
            <p:blipFill>
              <a:blip r:embed="rId9"/>
              <a:srcRect l="19041" t="12840" r="17430" b="8525"/>
              <a:stretch>
                <a:fillRect/>
              </a:stretch>
            </p:blipFill>
            <p:spPr bwMode="auto">
              <a:xfrm>
                <a:off x="249" y="1344"/>
                <a:ext cx="1242" cy="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47" name="Rectangle 61"/>
              <p:cNvSpPr>
                <a:spLocks noChangeArrowheads="1"/>
              </p:cNvSpPr>
              <p:nvPr/>
            </p:nvSpPr>
            <p:spPr bwMode="auto">
              <a:xfrm>
                <a:off x="205" y="3033"/>
                <a:ext cx="5352" cy="269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61265" tIns="30632" rIns="61265" bIns="30632"/>
              <a:lstStyle/>
              <a:p>
                <a:r>
                  <a:rPr lang="fr-FR" sz="1600" b="0"/>
                  <a:t>                                    </a:t>
                </a:r>
              </a:p>
            </p:txBody>
          </p:sp>
        </p:grpSp>
      </p:grpSp>
      <p:grpSp>
        <p:nvGrpSpPr>
          <p:cNvPr id="5128" name="Groupe 33"/>
          <p:cNvGrpSpPr>
            <a:grpSpLocks/>
          </p:cNvGrpSpPr>
          <p:nvPr/>
        </p:nvGrpSpPr>
        <p:grpSpPr bwMode="auto">
          <a:xfrm>
            <a:off x="5314950" y="2870200"/>
            <a:ext cx="3403600" cy="936625"/>
            <a:chOff x="3136900" y="1844675"/>
            <a:chExt cx="5610225" cy="2020888"/>
          </a:xfrm>
        </p:grpSpPr>
        <p:pic>
          <p:nvPicPr>
            <p:cNvPr id="5139" name="Picture 19" descr="Photo 0087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136900" y="1844675"/>
              <a:ext cx="1717675" cy="201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0" name="Picture 2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848225" y="1844675"/>
              <a:ext cx="1800225" cy="2020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1" name="Picture 24" descr="Photos parc à bois Iroko 2004 14 juin 2007"/>
            <p:cNvPicPr>
              <a:picLocks noChangeAspect="1" noChangeArrowheads="1"/>
            </p:cNvPicPr>
            <p:nvPr/>
          </p:nvPicPr>
          <p:blipFill>
            <a:blip r:embed="rId12"/>
            <a:srcRect r="7245" b="17062"/>
            <a:stretch>
              <a:fillRect/>
            </a:stretch>
          </p:blipFill>
          <p:spPr bwMode="auto">
            <a:xfrm>
              <a:off x="6643688" y="1844675"/>
              <a:ext cx="2103437" cy="201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29" name="Groupe 37"/>
          <p:cNvGrpSpPr>
            <a:grpSpLocks/>
          </p:cNvGrpSpPr>
          <p:nvPr/>
        </p:nvGrpSpPr>
        <p:grpSpPr bwMode="auto">
          <a:xfrm>
            <a:off x="5487988" y="3787775"/>
            <a:ext cx="3214687" cy="1093788"/>
            <a:chOff x="811557" y="4149725"/>
            <a:chExt cx="7550702" cy="1944688"/>
          </a:xfrm>
        </p:grpSpPr>
        <p:pic>
          <p:nvPicPr>
            <p:cNvPr id="5136" name="Picture 26" descr="017"/>
            <p:cNvPicPr>
              <a:picLocks noChangeAspect="1" noChangeArrowheads="1"/>
            </p:cNvPicPr>
            <p:nvPr/>
          </p:nvPicPr>
          <p:blipFill>
            <a:blip r:embed="rId13"/>
            <a:srcRect l="5824" t="19531" r="15514" b="6229"/>
            <a:stretch>
              <a:fillRect/>
            </a:stretch>
          </p:blipFill>
          <p:spPr bwMode="auto">
            <a:xfrm>
              <a:off x="811557" y="4643439"/>
              <a:ext cx="2705100" cy="144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7" name="Picture 39" descr="SANY0504"/>
            <p:cNvPicPr>
              <a:picLocks noChangeAspect="1" noChangeArrowheads="1"/>
            </p:cNvPicPr>
            <p:nvPr/>
          </p:nvPicPr>
          <p:blipFill>
            <a:blip r:embed="rId14"/>
            <a:srcRect l="8482" t="20775"/>
            <a:stretch>
              <a:fillRect/>
            </a:stretch>
          </p:blipFill>
          <p:spPr bwMode="auto">
            <a:xfrm>
              <a:off x="5651500" y="4200525"/>
              <a:ext cx="2710759" cy="1871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8" name="Picture 43" descr="SANY0573"/>
            <p:cNvPicPr>
              <a:picLocks noChangeAspect="1" noChangeArrowheads="1"/>
            </p:cNvPicPr>
            <p:nvPr/>
          </p:nvPicPr>
          <p:blipFill>
            <a:blip r:embed="rId15"/>
            <a:srcRect l="15685" t="4901" r="6633"/>
            <a:stretch>
              <a:fillRect/>
            </a:stretch>
          </p:blipFill>
          <p:spPr bwMode="auto">
            <a:xfrm>
              <a:off x="3492498" y="4149725"/>
              <a:ext cx="2205948" cy="1944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30" name="Group 11"/>
          <p:cNvGrpSpPr>
            <a:grpSpLocks/>
          </p:cNvGrpSpPr>
          <p:nvPr/>
        </p:nvGrpSpPr>
        <p:grpSpPr bwMode="auto">
          <a:xfrm>
            <a:off x="5500688" y="4827588"/>
            <a:ext cx="3214687" cy="928687"/>
            <a:chOff x="1287" y="8857"/>
            <a:chExt cx="9200" cy="1726"/>
          </a:xfrm>
        </p:grpSpPr>
        <p:pic>
          <p:nvPicPr>
            <p:cNvPr id="5131" name="Picture 12" descr="SANY0426"/>
            <p:cNvPicPr>
              <a:picLocks noChangeAspect="1" noChangeArrowheads="1"/>
            </p:cNvPicPr>
            <p:nvPr/>
          </p:nvPicPr>
          <p:blipFill>
            <a:blip r:embed="rId16"/>
            <a:srcRect l="22043" t="29776" r="16238"/>
            <a:stretch>
              <a:fillRect/>
            </a:stretch>
          </p:blipFill>
          <p:spPr bwMode="auto">
            <a:xfrm>
              <a:off x="6620" y="8946"/>
              <a:ext cx="2094" cy="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13" descr="SANY0566"/>
            <p:cNvPicPr>
              <a:picLocks noChangeAspect="1" noChangeArrowheads="1"/>
            </p:cNvPicPr>
            <p:nvPr/>
          </p:nvPicPr>
          <p:blipFill>
            <a:blip r:embed="rId17"/>
            <a:srcRect l="18417" t="18533" r="2794"/>
            <a:stretch>
              <a:fillRect/>
            </a:stretch>
          </p:blipFill>
          <p:spPr bwMode="auto">
            <a:xfrm>
              <a:off x="4567" y="8913"/>
              <a:ext cx="2061" cy="1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Picture 14" descr="SANY0365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8702" y="8955"/>
              <a:ext cx="1785" cy="1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4" name="Picture 15" descr="Photos du 22 au 25 janvier 2008 à Sangoué 012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287" y="8857"/>
              <a:ext cx="1813" cy="1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5" name="Picture 16" descr="Photos du 22 au 25 janvier 2008 à Sangoué 013"/>
            <p:cNvPicPr>
              <a:picLocks noChangeAspect="1" noChangeArrowheads="1"/>
            </p:cNvPicPr>
            <p:nvPr/>
          </p:nvPicPr>
          <p:blipFill>
            <a:blip r:embed="rId20"/>
            <a:srcRect b="16714"/>
            <a:stretch>
              <a:fillRect/>
            </a:stretch>
          </p:blipFill>
          <p:spPr bwMode="auto">
            <a:xfrm>
              <a:off x="3078" y="8899"/>
              <a:ext cx="1527" cy="1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0825" y="0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04813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41750" y="4572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64388" y="404813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33"/>
          <p:cNvSpPr txBox="1">
            <a:spLocks noChangeArrowheads="1"/>
          </p:cNvSpPr>
          <p:nvPr/>
        </p:nvSpPr>
        <p:spPr bwMode="auto">
          <a:xfrm>
            <a:off x="625475" y="1490663"/>
            <a:ext cx="80899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cap="all" dirty="0">
                <a:solidFill>
                  <a:srgbClr val="0033CC"/>
                </a:solidFill>
              </a:rPr>
              <a:t>II/ PRINCIPAUX Résultats</a:t>
            </a:r>
            <a:endParaRPr lang="fr-FR" sz="2200" b="0" dirty="0">
              <a:sym typeface="Wingdings" pitchFamily="2" charset="2"/>
            </a:endParaRPr>
          </a:p>
          <a:p>
            <a:pPr marL="457200" indent="-457200">
              <a:lnSpc>
                <a:spcPct val="70000"/>
              </a:lnSpc>
              <a:defRPr/>
            </a:pPr>
            <a:endParaRPr lang="fr-FR" sz="2200" b="0" dirty="0">
              <a:sym typeface="Wingdings" pitchFamily="2" charset="2"/>
            </a:endParaRPr>
          </a:p>
          <a:p>
            <a:pPr marL="457200" indent="-457200">
              <a:lnSpc>
                <a:spcPct val="70000"/>
              </a:lnSpc>
              <a:defRPr/>
            </a:pPr>
            <a:r>
              <a:rPr lang="fr-FR" sz="2200" b="0" dirty="0">
                <a:sym typeface="Wingdings" pitchFamily="2" charset="2"/>
              </a:rPr>
              <a:t>	 </a:t>
            </a:r>
            <a:r>
              <a:rPr lang="fr-FR" sz="2200" dirty="0">
                <a:solidFill>
                  <a:srgbClr val="C00000"/>
                </a:solidFill>
                <a:sym typeface="Wingdings" pitchFamily="2" charset="2"/>
              </a:rPr>
              <a:t>2 tests clonaux </a:t>
            </a:r>
            <a:r>
              <a:rPr lang="fr-FR" sz="2200" b="0" dirty="0">
                <a:sym typeface="Wingdings" pitchFamily="2" charset="2"/>
              </a:rPr>
              <a:t>installés (22 clones testés dont 7 anciens)  </a:t>
            </a:r>
            <a:endParaRPr lang="fr-FR" sz="2200" b="0" dirty="0"/>
          </a:p>
        </p:txBody>
      </p:sp>
      <p:grpSp>
        <p:nvGrpSpPr>
          <p:cNvPr id="6151" name="Groupe 30"/>
          <p:cNvGrpSpPr>
            <a:grpSpLocks/>
          </p:cNvGrpSpPr>
          <p:nvPr/>
        </p:nvGrpSpPr>
        <p:grpSpPr bwMode="auto">
          <a:xfrm>
            <a:off x="4786313" y="2484438"/>
            <a:ext cx="3921125" cy="815975"/>
            <a:chOff x="4786313" y="1857364"/>
            <a:chExt cx="3921125" cy="815975"/>
          </a:xfrm>
        </p:grpSpPr>
        <p:pic>
          <p:nvPicPr>
            <p:cNvPr id="6167" name="Picture 9" descr="SANY023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643470" y="1858499"/>
              <a:ext cx="928588" cy="786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8" name="Picture 8" descr="SANY040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572058" y="1857364"/>
              <a:ext cx="785728" cy="786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9" name="Picture 7" descr="SANY040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357786" y="1871898"/>
              <a:ext cx="642868" cy="786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0" name="Picture 10" descr="SANY023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786313" y="1858498"/>
              <a:ext cx="857158" cy="786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1" name="Picture 26" descr="SANY0551"/>
            <p:cNvPicPr>
              <a:picLocks noChangeAspect="1" noChangeArrowheads="1"/>
            </p:cNvPicPr>
            <p:nvPr/>
          </p:nvPicPr>
          <p:blipFill>
            <a:blip r:embed="rId10"/>
            <a:srcRect l="45578" t="37418" r="32002" b="12273"/>
            <a:stretch>
              <a:fillRect/>
            </a:stretch>
          </p:blipFill>
          <p:spPr bwMode="auto">
            <a:xfrm>
              <a:off x="8000654" y="1886432"/>
              <a:ext cx="706784" cy="786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642938" y="2474913"/>
            <a:ext cx="41433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457200" indent="-457200" eaLnBrk="0" hangingPunct="0">
              <a:lnSpc>
                <a:spcPct val="7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2200" b="0" kern="0" dirty="0">
                <a:latin typeface="+mn-lt"/>
                <a:sym typeface="Wingdings"/>
              </a:rPr>
              <a:t>       </a:t>
            </a:r>
            <a:r>
              <a:rPr lang="fr-FR" sz="2200" kern="0" dirty="0">
                <a:solidFill>
                  <a:srgbClr val="C00000"/>
                </a:solidFill>
                <a:latin typeface="+mn-lt"/>
                <a:sym typeface="Wingdings"/>
              </a:rPr>
              <a:t>Echanges effectifs entre l’ANAFOR et le FORIG</a:t>
            </a:r>
            <a:r>
              <a:rPr lang="fr-FR" sz="2200" b="0" kern="0" dirty="0">
                <a:latin typeface="+mn-lt"/>
                <a:sym typeface="Wingdings"/>
              </a:rPr>
              <a:t> (Ateliers, missions)</a:t>
            </a:r>
            <a:endParaRPr lang="fr-FR" sz="2200" kern="0" dirty="0">
              <a:solidFill>
                <a:srgbClr val="C00000"/>
              </a:solidFill>
              <a:latin typeface="+mn-lt"/>
              <a:sym typeface="Wingdings"/>
            </a:endParaRPr>
          </a:p>
        </p:txBody>
      </p:sp>
      <p:grpSp>
        <p:nvGrpSpPr>
          <p:cNvPr id="6153" name="Groupe 31"/>
          <p:cNvGrpSpPr>
            <a:grpSpLocks/>
          </p:cNvGrpSpPr>
          <p:nvPr/>
        </p:nvGrpSpPr>
        <p:grpSpPr bwMode="auto">
          <a:xfrm>
            <a:off x="5072063" y="3268663"/>
            <a:ext cx="3660775" cy="3375025"/>
            <a:chOff x="5043038" y="2643182"/>
            <a:chExt cx="3661225" cy="3374354"/>
          </a:xfrm>
        </p:grpSpPr>
        <p:pic>
          <p:nvPicPr>
            <p:cNvPr id="6160" name="Picture 22" descr="Photo 0144"/>
            <p:cNvPicPr>
              <a:picLocks noChangeAspect="1" noChangeArrowheads="1"/>
            </p:cNvPicPr>
            <p:nvPr/>
          </p:nvPicPr>
          <p:blipFill>
            <a:blip r:embed="rId11"/>
            <a:srcRect l="47157" t="11392" b="46835"/>
            <a:stretch>
              <a:fillRect/>
            </a:stretch>
          </p:blipFill>
          <p:spPr bwMode="auto">
            <a:xfrm>
              <a:off x="6215074" y="2643182"/>
              <a:ext cx="985826" cy="957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1" name="Picture 29" descr="SANY0416"/>
            <p:cNvPicPr>
              <a:picLocks noChangeAspect="1" noChangeArrowheads="1"/>
            </p:cNvPicPr>
            <p:nvPr/>
          </p:nvPicPr>
          <p:blipFill>
            <a:blip r:embed="rId12"/>
            <a:srcRect l="23834" t="4445" r="13420"/>
            <a:stretch>
              <a:fillRect/>
            </a:stretch>
          </p:blipFill>
          <p:spPr bwMode="auto">
            <a:xfrm>
              <a:off x="7202488" y="2643182"/>
              <a:ext cx="727075" cy="957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2" name="Picture 23" descr="SANY0498"/>
            <p:cNvPicPr>
              <a:picLocks noChangeAspect="1" noChangeArrowheads="1"/>
            </p:cNvPicPr>
            <p:nvPr/>
          </p:nvPicPr>
          <p:blipFill>
            <a:blip r:embed="rId13"/>
            <a:srcRect l="19672" t="16667" r="29742" b="3334"/>
            <a:stretch>
              <a:fillRect/>
            </a:stretch>
          </p:blipFill>
          <p:spPr bwMode="auto">
            <a:xfrm>
              <a:off x="7929563" y="2682870"/>
              <a:ext cx="774700" cy="960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3" name="Picture 6" descr="SANY1800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7358082" y="4828731"/>
              <a:ext cx="1327144" cy="1188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4" name="Picture 20" descr="SANY1739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043038" y="4731917"/>
              <a:ext cx="1214446" cy="1142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5" name="Picture 13" descr="SANY023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143636" y="3585258"/>
              <a:ext cx="1500198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Picture 11" descr="SANY1909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7643834" y="3599772"/>
              <a:ext cx="104480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700088" y="3365500"/>
            <a:ext cx="56578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70000"/>
              </a:lnSpc>
              <a:defRPr/>
            </a:pPr>
            <a:r>
              <a:rPr lang="fr-FR" sz="2200" b="0" dirty="0">
                <a:sym typeface="Wingdings" pitchFamily="2" charset="2"/>
              </a:rPr>
              <a:t>      </a:t>
            </a:r>
            <a:r>
              <a:rPr lang="fr-FR" sz="2200" kern="0" dirty="0">
                <a:solidFill>
                  <a:srgbClr val="C00000"/>
                </a:solidFill>
                <a:sym typeface="Wingdings"/>
              </a:rPr>
              <a:t>Participation active des riverains</a:t>
            </a:r>
          </a:p>
          <a:p>
            <a:pPr marL="457200" indent="-457200">
              <a:lnSpc>
                <a:spcPct val="70000"/>
              </a:lnSpc>
              <a:defRPr/>
            </a:pPr>
            <a:endParaRPr lang="fr-FR" sz="2200" kern="0" dirty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cap="all" dirty="0"/>
              <a:t>22/</a:t>
            </a:r>
            <a:r>
              <a:rPr lang="fr-FR" sz="2200" dirty="0"/>
              <a:t> Réaliser des plantations industrielles d’Iroko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fr-FR" sz="2200" dirty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0" dirty="0">
                <a:sym typeface="Wingdings" pitchFamily="2" charset="2"/>
              </a:rPr>
              <a:t>      </a:t>
            </a:r>
            <a:r>
              <a:rPr lang="fr-FR" sz="2200" dirty="0">
                <a:solidFill>
                  <a:srgbClr val="C00000"/>
                </a:solidFill>
                <a:sym typeface="Wingdings" pitchFamily="2" charset="2"/>
              </a:rPr>
              <a:t>100 ha de plantation d’Iroko réalisés et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>
                <a:solidFill>
                  <a:srgbClr val="C00000"/>
                </a:solidFill>
                <a:sym typeface="Wingdings" pitchFamily="2" charset="2"/>
              </a:rPr>
              <a:t>      gérés</a:t>
            </a:r>
          </a:p>
        </p:txBody>
      </p:sp>
      <p:grpSp>
        <p:nvGrpSpPr>
          <p:cNvPr id="6155" name="Groupe 32"/>
          <p:cNvGrpSpPr>
            <a:grpSpLocks/>
          </p:cNvGrpSpPr>
          <p:nvPr/>
        </p:nvGrpSpPr>
        <p:grpSpPr bwMode="auto">
          <a:xfrm>
            <a:off x="1828800" y="5114925"/>
            <a:ext cx="2071688" cy="1385888"/>
            <a:chOff x="1828328" y="4901302"/>
            <a:chExt cx="2071702" cy="1385218"/>
          </a:xfrm>
        </p:grpSpPr>
        <p:pic>
          <p:nvPicPr>
            <p:cNvPr id="6158" name="Picture 20" descr="Photo 0118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828328" y="4915816"/>
              <a:ext cx="860440" cy="1357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9" name="Picture 8" descr="SANY0931"/>
            <p:cNvPicPr>
              <a:picLocks noChangeAspect="1" noChangeArrowheads="1"/>
            </p:cNvPicPr>
            <p:nvPr/>
          </p:nvPicPr>
          <p:blipFill>
            <a:blip r:embed="rId19"/>
            <a:srcRect t="3519"/>
            <a:stretch>
              <a:fillRect/>
            </a:stretch>
          </p:blipFill>
          <p:spPr bwMode="auto">
            <a:xfrm>
              <a:off x="2685584" y="4901302"/>
              <a:ext cx="1214446" cy="1385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56" name="Picture 13" descr="SANY1932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897313" y="5000625"/>
            <a:ext cx="121443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24" descr="SANY180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286500" y="5429250"/>
            <a:ext cx="110490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" y="457200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0950" y="47625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005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1663" y="1557338"/>
            <a:ext cx="8320087" cy="4729162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</a:rPr>
              <a:t>III/ Principaux bénéficiaires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</a:rPr>
              <a:t>Du projet</a:t>
            </a:r>
            <a:endParaRPr lang="fr-FR" sz="2200" b="1" cap="all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fr-FR" sz="1200" b="1" cap="all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cap="all" dirty="0" smtClean="0">
                <a:sym typeface="Wingdings"/>
              </a:rPr>
              <a:t>31/ I</a:t>
            </a:r>
            <a:r>
              <a:rPr lang="fr-FR" sz="2200" b="1" dirty="0" smtClean="0">
                <a:sym typeface="Wingdings" pitchFamily="2" charset="2"/>
              </a:rPr>
              <a:t>ndustriels du bois : 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 pitchFamily="2" charset="2"/>
              </a:rPr>
              <a:t>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 Implication dans la mise en œuvre du projet </a:t>
            </a:r>
            <a:r>
              <a:rPr lang="fr-FR" sz="2200" b="1" dirty="0" smtClean="0">
                <a:sym typeface="Wingdings"/>
              </a:rPr>
              <a:t>(</a:t>
            </a:r>
            <a:r>
              <a:rPr lang="fr-FR" sz="2200" dirty="0" smtClean="0">
                <a:sym typeface="Wingdings" pitchFamily="2" charset="2"/>
              </a:rPr>
              <a:t>transferts de clones, atelier)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 pitchFamily="2" charset="2"/>
              </a:rPr>
              <a:t>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fr-FR" sz="2200" b="1" dirty="0" smtClean="0">
                <a:solidFill>
                  <a:srgbClr val="C00000"/>
                </a:solidFill>
                <a:sym typeface="Wingdings" pitchFamily="2" charset="2"/>
              </a:rPr>
              <a:t> Retombées </a:t>
            </a:r>
            <a:r>
              <a:rPr lang="fr-FR" sz="2200" dirty="0" smtClean="0">
                <a:sym typeface="Wingdings" pitchFamily="2" charset="2"/>
              </a:rPr>
              <a:t>matériel végétal, matière ligneuse</a:t>
            </a:r>
            <a:endParaRPr lang="fr-FR" sz="2200" b="1" cap="all" dirty="0" smtClean="0"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cap="all" dirty="0" smtClean="0">
                <a:sym typeface="Wingdings"/>
              </a:rPr>
              <a:t>32/ P</a:t>
            </a:r>
            <a:r>
              <a:rPr lang="fr-FR" sz="2200" b="1" dirty="0" smtClean="0">
                <a:sym typeface="Wingdings"/>
              </a:rPr>
              <a:t>opulations riveraines :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 Retombées économiques et culturelles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 Retombées environnementales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33/ </a:t>
            </a:r>
            <a:r>
              <a:rPr lang="fr-FR" sz="2200" b="1" dirty="0" smtClean="0"/>
              <a:t>Etat de Côte d’Ivoire :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/>
              <a:t>	</a:t>
            </a: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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G</a:t>
            </a:r>
            <a:r>
              <a:rPr lang="fr-FR" sz="2200" b="1" dirty="0" smtClean="0">
                <a:solidFill>
                  <a:srgbClr val="C00000"/>
                </a:solidFill>
              </a:rPr>
              <a:t>estion durable des forêts </a:t>
            </a:r>
            <a:r>
              <a:rPr lang="fr-FR" sz="2200" dirty="0" smtClean="0"/>
              <a:t>(atteintes des objectifs)</a:t>
            </a:r>
            <a:endParaRPr lang="fr-FR" sz="2200" b="1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fr-FR" sz="2200" b="1" dirty="0" smtClean="0">
                <a:sym typeface="Wingdings"/>
              </a:rPr>
              <a:t>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Expertise</a:t>
            </a:r>
            <a:r>
              <a:rPr lang="fr-FR" sz="2200" b="1" dirty="0" smtClean="0">
                <a:sym typeface="Wingdings"/>
              </a:rPr>
              <a:t> </a:t>
            </a:r>
            <a:r>
              <a:rPr lang="fr-FR" sz="2200" dirty="0" smtClean="0">
                <a:sym typeface="Wingdings"/>
              </a:rPr>
              <a:t>(création de plantation d’Iroko)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fr-FR" sz="2200" dirty="0" smtClean="0"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endParaRPr lang="fr-FR" sz="2200" b="1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  <a:endParaRPr lang="fr-FR" sz="2200" b="1" dirty="0" smtClean="0">
              <a:solidFill>
                <a:srgbClr val="C00000"/>
              </a:solidFill>
            </a:endParaRPr>
          </a:p>
        </p:txBody>
      </p:sp>
      <p:pic>
        <p:nvPicPr>
          <p:cNvPr id="7175" name="Picture 7" descr="Photo 0251"/>
          <p:cNvPicPr>
            <a:picLocks noChangeAspect="1" noChangeArrowheads="1"/>
          </p:cNvPicPr>
          <p:nvPr/>
        </p:nvPicPr>
        <p:blipFill>
          <a:blip r:embed="rId6"/>
          <a:srcRect l="8984" t="14655" r="19135" b="16960"/>
          <a:stretch>
            <a:fillRect/>
          </a:stretch>
        </p:blipFill>
        <p:spPr bwMode="auto">
          <a:xfrm>
            <a:off x="7143750" y="3643313"/>
            <a:ext cx="164306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" y="457200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0950" y="47625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005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4213" y="1571625"/>
            <a:ext cx="8093075" cy="5086350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</a:rPr>
              <a:t>III/ Principaux bénéficiaires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</a:rPr>
              <a:t>Du projet</a:t>
            </a:r>
            <a:endParaRPr lang="fr-FR" sz="2200" b="1" cap="all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/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34/ Marché international</a:t>
            </a:r>
            <a:r>
              <a:rPr lang="fr-FR" sz="2200" dirty="0" smtClean="0">
                <a:sym typeface="Wingdings"/>
              </a:rPr>
              <a:t> : </a:t>
            </a:r>
            <a:r>
              <a:rPr lang="fr-FR" sz="2200" b="1" dirty="0" smtClean="0">
                <a:sym typeface="Wingdings"/>
              </a:rPr>
              <a:t>approvisionnement du marché à long   terme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cap="all" dirty="0" smtClean="0">
                <a:solidFill>
                  <a:srgbClr val="0033CC"/>
                </a:solidFill>
                <a:sym typeface="Wingdings"/>
              </a:rPr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35/ Organisations chargées de la reforestation </a:t>
            </a:r>
            <a:r>
              <a:rPr lang="fr-FR" sz="2200" dirty="0" smtClean="0">
                <a:sym typeface="Wingdings"/>
              </a:rPr>
              <a:t>: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 </a:t>
            </a:r>
            <a:r>
              <a:rPr lang="fr-FR" sz="2200" b="1" dirty="0" smtClean="0">
                <a:sym typeface="Wingdings"/>
              </a:rPr>
              <a:t>matériel végétal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fr-FR" sz="2200" b="1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36/ Recherche scientifique et autres pays </a:t>
            </a:r>
            <a:r>
              <a:rPr lang="fr-FR" sz="2200" dirty="0" smtClean="0">
                <a:sym typeface="Wingdings"/>
              </a:rPr>
              <a:t>: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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implication</a:t>
            </a:r>
            <a:endParaRPr lang="fr-FR" sz="2200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	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Acquis scientifiques</a:t>
            </a:r>
            <a:endParaRPr lang="fr-FR" sz="2200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	 </a:t>
            </a:r>
            <a:r>
              <a:rPr lang="fr-FR" sz="2200" b="1" cap="all" dirty="0" smtClean="0">
                <a:solidFill>
                  <a:srgbClr val="C00000"/>
                </a:solidFill>
                <a:sym typeface="Wingdings"/>
              </a:rPr>
              <a:t>é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tudes</a:t>
            </a:r>
            <a:endParaRPr lang="fr-FR" sz="2200" b="1" cap="all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  <a:endParaRPr lang="fr-FR" sz="22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" y="457200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0950" y="47625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005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85750" y="1528763"/>
            <a:ext cx="8593138" cy="5086350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</a:rPr>
              <a:t>	IV/</a:t>
            </a:r>
            <a:r>
              <a:rPr lang="fr-FR" sz="3600" b="1" dirty="0" smtClean="0">
                <a:solidFill>
                  <a:srgbClr val="0033CC"/>
                </a:solidFill>
              </a:rPr>
              <a:t> </a:t>
            </a:r>
            <a:r>
              <a:rPr lang="fr-FR" sz="3600" b="1" cap="all" dirty="0" smtClean="0">
                <a:solidFill>
                  <a:srgbClr val="0033CC"/>
                </a:solidFill>
              </a:rPr>
              <a:t>intégration, internationalisation des enseignements, leçons tirées du projet dans les politiques du pays et législation</a:t>
            </a:r>
            <a:endParaRPr lang="fr-FR" sz="2200" b="1" cap="all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1200" dirty="0" smtClean="0"/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r>
              <a:rPr lang="fr-FR" sz="2200" b="1" dirty="0" smtClean="0">
                <a:sym typeface="Wingdings"/>
              </a:rPr>
              <a:t>41/ Intégration et internationalisation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	des enseignements</a:t>
            </a:r>
            <a:r>
              <a:rPr lang="fr-FR" sz="2200" dirty="0" smtClean="0">
                <a:sym typeface="Wingdings"/>
              </a:rPr>
              <a:t> :</a:t>
            </a:r>
            <a:endParaRPr lang="fr-FR" sz="2200" b="1" dirty="0" smtClean="0"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0033CC"/>
                </a:solidFill>
                <a:sym typeface="Wingdings"/>
              </a:rPr>
              <a:t>	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 </a:t>
            </a:r>
            <a:r>
              <a:rPr lang="fr-FR" sz="2200" b="1" cap="all" dirty="0" smtClean="0">
                <a:solidFill>
                  <a:srgbClr val="C00000"/>
                </a:solidFill>
                <a:sym typeface="Wingdings"/>
              </a:rPr>
              <a:t>é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changes d’expériences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 Projet d’intérêt commun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Diffusion des acquis scientifiques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  <a:r>
              <a:rPr lang="fr-FR" sz="2200" b="1" dirty="0" smtClean="0">
                <a:sym typeface="Wingdings"/>
              </a:rPr>
              <a:t>42/ Leçons du projet dans les politiques du pays et législation </a:t>
            </a:r>
            <a:r>
              <a:rPr lang="fr-FR" sz="2200" dirty="0" smtClean="0">
                <a:sym typeface="Wingdings"/>
              </a:rPr>
              <a:t>: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	</a:t>
            </a: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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Prise en compte d’autres essences menacées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		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Mesures de prévention de risques</a:t>
            </a:r>
            <a:endParaRPr lang="fr-FR" sz="2200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endParaRPr lang="fr-FR" sz="2200" b="1" dirty="0" smtClean="0">
              <a:solidFill>
                <a:srgbClr val="0033CC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  <a:endParaRPr lang="fr-FR" sz="2200" b="1" dirty="0" smtClean="0">
              <a:solidFill>
                <a:srgbClr val="C00000"/>
              </a:solidFill>
            </a:endParaRPr>
          </a:p>
        </p:txBody>
      </p:sp>
      <p:grpSp>
        <p:nvGrpSpPr>
          <p:cNvPr id="9223" name="Groupe 11"/>
          <p:cNvGrpSpPr>
            <a:grpSpLocks/>
          </p:cNvGrpSpPr>
          <p:nvPr/>
        </p:nvGrpSpPr>
        <p:grpSpPr bwMode="auto">
          <a:xfrm>
            <a:off x="5472113" y="3700463"/>
            <a:ext cx="2928937" cy="2000250"/>
            <a:chOff x="0" y="0"/>
            <a:chExt cx="9144000" cy="6872288"/>
          </a:xfrm>
        </p:grpSpPr>
        <p:pic>
          <p:nvPicPr>
            <p:cNvPr id="9224" name="Picture 10" descr="Photos visite DG projet product plants 22 sept 2006 00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4356100" cy="3357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5" name="Picture 16" descr="SANY0722"/>
            <p:cNvPicPr>
              <a:picLocks noChangeAspect="1" noChangeArrowheads="1"/>
            </p:cNvPicPr>
            <p:nvPr/>
          </p:nvPicPr>
          <p:blipFill>
            <a:blip r:embed="rId7"/>
            <a:srcRect r="13120"/>
            <a:stretch>
              <a:fillRect/>
            </a:stretch>
          </p:blipFill>
          <p:spPr bwMode="auto">
            <a:xfrm>
              <a:off x="0" y="3414713"/>
              <a:ext cx="4356100" cy="3443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6" name="Picture 18" descr="Photos formation projet production 27 et 28 oct 2006 007"/>
            <p:cNvPicPr>
              <a:picLocks noChangeAspect="1" noChangeArrowheads="1"/>
            </p:cNvPicPr>
            <p:nvPr/>
          </p:nvPicPr>
          <p:blipFill>
            <a:blip r:embed="rId8"/>
            <a:srcRect l="14789" b="13869"/>
            <a:stretch>
              <a:fillRect/>
            </a:stretch>
          </p:blipFill>
          <p:spPr bwMode="auto">
            <a:xfrm>
              <a:off x="4427538" y="0"/>
              <a:ext cx="4716462" cy="3357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7" name="Picture 20" descr="PA06158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427538" y="3443288"/>
              <a:ext cx="4716462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80975" y="73025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" y="457200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0950" y="47625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43750" y="40005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85750" y="1528763"/>
            <a:ext cx="8593138" cy="5086350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3600" b="1" cap="all" dirty="0" smtClean="0">
                <a:solidFill>
                  <a:srgbClr val="0033CC"/>
                </a:solidFill>
              </a:rPr>
              <a:t>	V/</a:t>
            </a:r>
            <a:r>
              <a:rPr lang="fr-FR" sz="3600" b="1" dirty="0" smtClean="0">
                <a:solidFill>
                  <a:srgbClr val="0033CC"/>
                </a:solidFill>
              </a:rPr>
              <a:t> </a:t>
            </a:r>
            <a:r>
              <a:rPr lang="fr-FR" sz="3600" b="1" cap="all" dirty="0" smtClean="0">
                <a:solidFill>
                  <a:srgbClr val="0033CC"/>
                </a:solidFill>
              </a:rPr>
              <a:t>Perspectives d’avenir</a:t>
            </a:r>
            <a:endParaRPr lang="fr-FR" sz="2200" b="1" cap="all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/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r>
              <a:rPr lang="fr-FR" sz="2200" b="1" dirty="0" smtClean="0">
                <a:sym typeface="Wingdings"/>
              </a:rPr>
              <a:t>51/ P</a:t>
            </a:r>
            <a:r>
              <a:rPr lang="fr-FR" sz="2200" b="1" dirty="0" smtClean="0"/>
              <a:t>late forme régionale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</a:rPr>
              <a:t>	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fr-FR" sz="2200" b="1" dirty="0" smtClean="0">
                <a:solidFill>
                  <a:srgbClr val="C00000"/>
                </a:solidFill>
              </a:rPr>
              <a:t> Constitution</a:t>
            </a:r>
            <a:endParaRPr lang="fr-FR" sz="2200" dirty="0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 Objectifs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	52/ Recherche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Projet régional sur l’Iroko en agroforesterie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 Multiplication in vitro de l’essence</a:t>
            </a:r>
            <a:endParaRPr lang="fr-FR" sz="2200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	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fr-FR" sz="2200" dirty="0" smtClean="0">
                <a:solidFill>
                  <a:srgbClr val="C00000"/>
                </a:solidFill>
                <a:sym typeface="Wingdings"/>
              </a:rPr>
              <a:t> 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Poursuite de la sélection de clones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résistants ou tolérants</a:t>
            </a:r>
            <a:endParaRPr lang="fr-FR" sz="2200" dirty="0" smtClean="0">
              <a:solidFill>
                <a:srgbClr val="C00000"/>
              </a:solidFill>
              <a:sym typeface="Wingdings"/>
            </a:endParaRP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dirty="0" smtClean="0">
                <a:sym typeface="Wingdings"/>
              </a:rPr>
              <a:t>	</a:t>
            </a:r>
            <a:r>
              <a:rPr lang="fr-FR" sz="2200" b="1" dirty="0" smtClean="0">
                <a:sym typeface="Wingdings"/>
              </a:rPr>
              <a:t>53/ Diffusion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ym typeface="Wingdings"/>
              </a:rPr>
              <a:t>		</a:t>
            </a: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 de l’information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	 de matériel végétal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fr-FR" sz="2200" b="1" dirty="0" smtClean="0">
                <a:solidFill>
                  <a:srgbClr val="C00000"/>
                </a:solidFill>
                <a:sym typeface="Wingdings"/>
              </a:rPr>
              <a:t>	</a:t>
            </a:r>
            <a:endParaRPr lang="fr-FR" sz="2200" b="1" dirty="0" smtClean="0">
              <a:solidFill>
                <a:srgbClr val="C00000"/>
              </a:solidFill>
            </a:endParaRPr>
          </a:p>
        </p:txBody>
      </p:sp>
      <p:pic>
        <p:nvPicPr>
          <p:cNvPr id="10247" name="Picture 9" descr="SANY1553"/>
          <p:cNvPicPr>
            <a:picLocks noChangeAspect="1" noChangeArrowheads="1"/>
          </p:cNvPicPr>
          <p:nvPr/>
        </p:nvPicPr>
        <p:blipFill>
          <a:blip r:embed="rId6"/>
          <a:srcRect t="28281" r="8368"/>
          <a:stretch>
            <a:fillRect/>
          </a:stretch>
        </p:blipFill>
        <p:spPr bwMode="auto">
          <a:xfrm>
            <a:off x="5487988" y="2000250"/>
            <a:ext cx="3214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68313" y="1643063"/>
            <a:ext cx="8229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sz="4400"/>
              <a:t> MERCI DE VOTRE AIMABLE </a:t>
            </a:r>
            <a:br>
              <a:rPr lang="fr-FR" sz="4400"/>
            </a:br>
            <a:r>
              <a:rPr lang="fr-FR" sz="4400"/>
              <a:t> ATTENTION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50825" y="0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200">
                <a:solidFill>
                  <a:schemeClr val="tx2"/>
                </a:solidFill>
              </a:rPr>
              <a:t>SOCIETE DE DEVELOPPEMENT</a:t>
            </a:r>
            <a:r>
              <a:rPr lang="fr-FR" sz="1200">
                <a:solidFill>
                  <a:srgbClr val="FFCC00"/>
                </a:solidFill>
              </a:rPr>
              <a:t> 	</a:t>
            </a:r>
            <a:r>
              <a:rPr lang="fr-FR" sz="1200">
                <a:solidFill>
                  <a:schemeClr val="tx2"/>
                </a:solidFill>
              </a:rPr>
              <a:t>ORGANISATION INTERNATIONALE</a:t>
            </a:r>
            <a:r>
              <a:rPr lang="fr-FR" sz="1200">
                <a:solidFill>
                  <a:srgbClr val="FFCC00"/>
                </a:solidFill>
              </a:rPr>
              <a:t>              </a:t>
            </a:r>
            <a:r>
              <a:rPr lang="fr-FR" sz="1200">
                <a:solidFill>
                  <a:schemeClr val="tx2"/>
                </a:solidFill>
              </a:rPr>
              <a:t>COMMON FUND FOR COMMODITIES</a:t>
            </a:r>
            <a:r>
              <a:rPr lang="fr-FR" sz="1000" b="0"/>
              <a:t> </a:t>
            </a:r>
            <a:endParaRPr lang="fr-FR" sz="1000" b="0">
              <a:solidFill>
                <a:srgbClr val="FFCC00"/>
              </a:solidFill>
            </a:endParaRPr>
          </a:p>
          <a:p>
            <a:r>
              <a:rPr lang="fr-FR" sz="1200">
                <a:solidFill>
                  <a:schemeClr val="tx2"/>
                </a:solidFill>
              </a:rPr>
              <a:t>           DES FORETS</a:t>
            </a:r>
            <a:r>
              <a:rPr lang="fr-FR" sz="1200">
                <a:solidFill>
                  <a:srgbClr val="FFCC00"/>
                </a:solidFill>
              </a:rPr>
              <a:t> 		           </a:t>
            </a:r>
            <a:r>
              <a:rPr lang="fr-FR" sz="1200">
                <a:solidFill>
                  <a:schemeClr val="tx2"/>
                </a:solidFill>
              </a:rPr>
              <a:t>DES BOIS TROPICAUX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" y="403225"/>
            <a:ext cx="87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itto_logo_HQprin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4953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 l="17290" t="10388" r="26517" b="24393"/>
          <a:stretch>
            <a:fillRect/>
          </a:stretch>
        </p:blipFill>
        <p:spPr bwMode="auto">
          <a:xfrm>
            <a:off x="7162800" y="41910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1" name="Groupe 13"/>
          <p:cNvGrpSpPr>
            <a:grpSpLocks/>
          </p:cNvGrpSpPr>
          <p:nvPr/>
        </p:nvGrpSpPr>
        <p:grpSpPr bwMode="auto">
          <a:xfrm>
            <a:off x="785813" y="3071813"/>
            <a:ext cx="7858125" cy="2571750"/>
            <a:chOff x="3000365" y="4800836"/>
            <a:chExt cx="4856651" cy="1357323"/>
          </a:xfrm>
        </p:grpSpPr>
        <p:pic>
          <p:nvPicPr>
            <p:cNvPr id="11273" name="Picture 2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00365" y="4800836"/>
              <a:ext cx="1652263" cy="1357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12" descr="SANY0551"/>
            <p:cNvPicPr>
              <a:picLocks noChangeAspect="1" noChangeArrowheads="1"/>
            </p:cNvPicPr>
            <p:nvPr/>
          </p:nvPicPr>
          <p:blipFill>
            <a:blip r:embed="rId7"/>
            <a:srcRect l="45578" t="37418" r="32002" b="12273"/>
            <a:stretch>
              <a:fillRect/>
            </a:stretch>
          </p:blipFill>
          <p:spPr bwMode="auto">
            <a:xfrm>
              <a:off x="4722269" y="4800836"/>
              <a:ext cx="1338197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154735" y="4843566"/>
              <a:ext cx="1702281" cy="1286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14" name="Rectangle 6"/>
          <p:cNvSpPr txBox="1">
            <a:spLocks noChangeArrowheads="1"/>
          </p:cNvSpPr>
          <p:nvPr/>
        </p:nvSpPr>
        <p:spPr>
          <a:xfrm>
            <a:off x="285750" y="5857875"/>
            <a:ext cx="8593138" cy="35718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fr-FR" sz="1200" kern="0" dirty="0">
                <a:solidFill>
                  <a:srgbClr val="0033CC"/>
                </a:solidFill>
                <a:latin typeface="+mn-lt"/>
              </a:rPr>
              <a:t>	             </a:t>
            </a:r>
            <a:r>
              <a:rPr lang="fr-FR" sz="1200" kern="0" cap="all" dirty="0">
                <a:latin typeface="+mn-lt"/>
              </a:rPr>
              <a:t>Plantules d’Iroko                                Plants d’Iroko	           Parc à clones d’Iroko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2" charset="2"/>
              <a:buNone/>
              <a:defRPr/>
            </a:pPr>
            <a:r>
              <a:rPr lang="fr-FR" sz="2200" b="0" kern="0" dirty="0">
                <a:latin typeface="+mn-lt"/>
              </a:rPr>
              <a:t>	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2" charset="2"/>
              <a:buNone/>
              <a:defRPr/>
            </a:pPr>
            <a:r>
              <a:rPr lang="fr-FR" sz="2200" b="0" kern="0" dirty="0">
                <a:latin typeface="+mn-lt"/>
                <a:sym typeface="Wingdings"/>
              </a:rPr>
              <a:t>	</a:t>
            </a:r>
            <a:endParaRPr lang="fr-FR" sz="2200" kern="0" dirty="0">
              <a:solidFill>
                <a:srgbClr val="C00000"/>
              </a:solidFill>
              <a:latin typeface="+mn-lt"/>
              <a:sym typeface="Wingdings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Monotype Sorts" pitchFamily="2" charset="2"/>
              <a:buNone/>
              <a:defRPr/>
            </a:pPr>
            <a:r>
              <a:rPr lang="fr-FR" sz="2200" kern="0" dirty="0">
                <a:solidFill>
                  <a:srgbClr val="C00000"/>
                </a:solidFill>
                <a:latin typeface="+mn-lt"/>
                <a:sym typeface="Wingdings"/>
              </a:rPr>
              <a:t>	</a:t>
            </a:r>
            <a:endParaRPr lang="fr-FR" sz="2200" kern="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essionnel">
  <a:themeElements>
    <a:clrScheme name="Professionnel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6600FF"/>
      </a:accent1>
      <a:accent2>
        <a:srgbClr val="CC00FF"/>
      </a:accent2>
      <a:accent3>
        <a:srgbClr val="FFFFFF"/>
      </a:accent3>
      <a:accent4>
        <a:srgbClr val="000000"/>
      </a:accent4>
      <a:accent5>
        <a:srgbClr val="B8AAFF"/>
      </a:accent5>
      <a:accent6>
        <a:srgbClr val="B900E7"/>
      </a:accent6>
      <a:hlink>
        <a:srgbClr val="00CC99"/>
      </a:hlink>
      <a:folHlink>
        <a:srgbClr val="0099CC"/>
      </a:folHlink>
    </a:clrScheme>
    <a:fontScheme name="Professionne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fessionnel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600FF"/>
        </a:accent1>
        <a:accent2>
          <a:srgbClr val="CC00FF"/>
        </a:accent2>
        <a:accent3>
          <a:srgbClr val="FFFFFF"/>
        </a:accent3>
        <a:accent4>
          <a:srgbClr val="000000"/>
        </a:accent4>
        <a:accent5>
          <a:srgbClr val="B8A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essionnel 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FF99CC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essionnel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essionnel 4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033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Office\Modèles\Modèles de présentation\Professionnel.pot</Template>
  <TotalTime>15319</TotalTime>
  <Words>133</Words>
  <Application>Microsoft PowerPoint</Application>
  <PresentationFormat>Affichage à l'écran (4:3)</PresentationFormat>
  <Paragraphs>131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Monotype Sorts</vt:lpstr>
      <vt:lpstr>Wingdings</vt:lpstr>
      <vt:lpstr>Professionnel</vt:lpstr>
      <vt:lpstr>Projet CFC/OIBT/60 PD 54/00 Rev. 4 (F): «Résistance Génétique de l’Iroko au Phytolyma lata – Phase II» (Côte d’Ivoire) 49eme session du cibt du 23 au 30 novembre 2013 A LIBREVILLE (GABON)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Company>sodefor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sodefor</dc:creator>
  <cp:lastModifiedBy>ADOU</cp:lastModifiedBy>
  <cp:revision>1524</cp:revision>
  <cp:lastPrinted>1601-01-01T00:00:00Z</cp:lastPrinted>
  <dcterms:created xsi:type="dcterms:W3CDTF">2007-07-17T14:51:28Z</dcterms:created>
  <dcterms:modified xsi:type="dcterms:W3CDTF">2013-11-16T18:28:51Z</dcterms:modified>
</cp:coreProperties>
</file>