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13.xml" ContentType="application/vnd.openxmlformats-officedocument.presentationml.notesSlide+xml"/>
  <Override PartName="/ppt/charts/chart4.xml" ContentType="application/vnd.openxmlformats-officedocument.drawingml.chart+xml"/>
  <Override PartName="/ppt/notesSlides/notesSlide14.xml" ContentType="application/vnd.openxmlformats-officedocument.presentationml.notesSlide+xml"/>
  <Override PartName="/ppt/charts/chart5.xml" ContentType="application/vnd.openxmlformats-officedocument.drawingml.chart+xml"/>
  <Override PartName="/ppt/notesSlides/notesSlide15.xml" ContentType="application/vnd.openxmlformats-officedocument.presentationml.notesSlide+xml"/>
  <Override PartName="/ppt/charts/chart6.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26"/>
  </p:notesMasterIdLst>
  <p:handoutMasterIdLst>
    <p:handoutMasterId r:id="rId27"/>
  </p:handoutMasterIdLst>
  <p:sldIdLst>
    <p:sldId id="995" r:id="rId2"/>
    <p:sldId id="1110" r:id="rId3"/>
    <p:sldId id="1214" r:id="rId4"/>
    <p:sldId id="1204" r:id="rId5"/>
    <p:sldId id="1215" r:id="rId6"/>
    <p:sldId id="1216" r:id="rId7"/>
    <p:sldId id="1217" r:id="rId8"/>
    <p:sldId id="1205" r:id="rId9"/>
    <p:sldId id="1206" r:id="rId10"/>
    <p:sldId id="1218" r:id="rId11"/>
    <p:sldId id="1207" r:id="rId12"/>
    <p:sldId id="1219" r:id="rId13"/>
    <p:sldId id="1220" r:id="rId14"/>
    <p:sldId id="1221" r:id="rId15"/>
    <p:sldId id="1225" r:id="rId16"/>
    <p:sldId id="1226" r:id="rId17"/>
    <p:sldId id="1222" r:id="rId18"/>
    <p:sldId id="1209" r:id="rId19"/>
    <p:sldId id="1223" r:id="rId20"/>
    <p:sldId id="1224" r:id="rId21"/>
    <p:sldId id="1228" r:id="rId22"/>
    <p:sldId id="1229" r:id="rId23"/>
    <p:sldId id="1227" r:id="rId24"/>
    <p:sldId id="1210" r:id="rId25"/>
  </p:sldIdLst>
  <p:sldSz cx="9144000" cy="6858000" type="screen4x3"/>
  <p:notesSz cx="6761163" cy="9942513"/>
  <p:custDataLst>
    <p:tags r:id="rId28"/>
  </p:custDataLst>
  <p:defaultTextStyle>
    <a:defPPr>
      <a:defRPr lang="en-US"/>
    </a:defPPr>
    <a:lvl1pPr algn="l" rtl="0" fontAlgn="base">
      <a:spcBef>
        <a:spcPct val="0"/>
      </a:spcBef>
      <a:spcAft>
        <a:spcPct val="0"/>
      </a:spcAft>
      <a:defRPr sz="1600" b="1" kern="1200">
        <a:solidFill>
          <a:schemeClr val="tx1"/>
        </a:solidFill>
        <a:latin typeface="Arial" charset="0"/>
        <a:ea typeface="+mn-ea"/>
        <a:cs typeface="+mn-cs"/>
      </a:defRPr>
    </a:lvl1pPr>
    <a:lvl2pPr marL="457200" algn="l" rtl="0" fontAlgn="base">
      <a:spcBef>
        <a:spcPct val="0"/>
      </a:spcBef>
      <a:spcAft>
        <a:spcPct val="0"/>
      </a:spcAft>
      <a:defRPr sz="1600" b="1" kern="1200">
        <a:solidFill>
          <a:schemeClr val="tx1"/>
        </a:solidFill>
        <a:latin typeface="Arial" charset="0"/>
        <a:ea typeface="+mn-ea"/>
        <a:cs typeface="+mn-cs"/>
      </a:defRPr>
    </a:lvl2pPr>
    <a:lvl3pPr marL="914400" algn="l" rtl="0" fontAlgn="base">
      <a:spcBef>
        <a:spcPct val="0"/>
      </a:spcBef>
      <a:spcAft>
        <a:spcPct val="0"/>
      </a:spcAft>
      <a:defRPr sz="1600" b="1" kern="1200">
        <a:solidFill>
          <a:schemeClr val="tx1"/>
        </a:solidFill>
        <a:latin typeface="Arial" charset="0"/>
        <a:ea typeface="+mn-ea"/>
        <a:cs typeface="+mn-cs"/>
      </a:defRPr>
    </a:lvl3pPr>
    <a:lvl4pPr marL="1371600" algn="l" rtl="0" fontAlgn="base">
      <a:spcBef>
        <a:spcPct val="0"/>
      </a:spcBef>
      <a:spcAft>
        <a:spcPct val="0"/>
      </a:spcAft>
      <a:defRPr sz="1600" b="1" kern="1200">
        <a:solidFill>
          <a:schemeClr val="tx1"/>
        </a:solidFill>
        <a:latin typeface="Arial" charset="0"/>
        <a:ea typeface="+mn-ea"/>
        <a:cs typeface="+mn-cs"/>
      </a:defRPr>
    </a:lvl4pPr>
    <a:lvl5pPr marL="1828800" algn="l" rtl="0" fontAlgn="base">
      <a:spcBef>
        <a:spcPct val="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CCFFCC"/>
    <a:srgbClr val="FF9900"/>
    <a:srgbClr val="FFCC99"/>
    <a:srgbClr val="33CC33"/>
    <a:srgbClr val="CC6600"/>
    <a:srgbClr val="008000"/>
    <a:srgbClr val="0066CC"/>
    <a:srgbClr val="003366"/>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Estilo com Tema 1 - Ênfas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Estilo com Tema 2 - Ênfas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Estilo Escuro 1 - Ênfas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Estilo Claro 2 - Ênfas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Estilo Médio 1 - Ênfas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Estilo Médio 2 - Ênfas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FD0F851-EC5A-4D38-B0AD-8093EC10F338}" styleName="Estilo Claro 1 - Ênfas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0" autoAdjust="0"/>
    <p:restoredTop sz="99822" autoAdjust="0"/>
  </p:normalViewPr>
  <p:slideViewPr>
    <p:cSldViewPr>
      <p:cViewPr>
        <p:scale>
          <a:sx n="90" d="100"/>
          <a:sy n="90" d="100"/>
        </p:scale>
        <p:origin x="-942" y="570"/>
      </p:cViewPr>
      <p:guideLst>
        <p:guide orient="horz" pos="2112"/>
        <p:guide pos="326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46"/>
    </p:cViewPr>
  </p:sorterViewPr>
  <p:notesViewPr>
    <p:cSldViewPr>
      <p:cViewPr varScale="1">
        <p:scale>
          <a:sx n="48" d="100"/>
          <a:sy n="48" d="100"/>
        </p:scale>
        <p:origin x="-2358" y="-114"/>
      </p:cViewPr>
      <p:guideLst>
        <p:guide orient="horz" pos="3132"/>
        <p:guide pos="21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Plan1!$B$1</c:f>
              <c:strCache>
                <c:ptCount val="1"/>
                <c:pt idx="0">
                  <c:v>Plantation</c:v>
                </c:pt>
              </c:strCache>
            </c:strRef>
          </c:tx>
          <c:spPr>
            <a:ln w="38100">
              <a:solidFill>
                <a:srgbClr val="008000"/>
              </a:solidFill>
            </a:ln>
          </c:spPr>
          <c:marker>
            <c:symbol val="none"/>
          </c:marker>
          <c:cat>
            <c:numRef>
              <c:f>Plan1!$A$2:$A$23</c:f>
              <c:numCache>
                <c:formatCode>General</c:formatCode>
                <c:ptCount val="22"/>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numCache>
            </c:numRef>
          </c:cat>
          <c:val>
            <c:numRef>
              <c:f>Plan1!$B$2:$B$23</c:f>
              <c:numCache>
                <c:formatCode>#,##0</c:formatCode>
                <c:ptCount val="22"/>
                <c:pt idx="0">
                  <c:v>69762820</c:v>
                </c:pt>
                <c:pt idx="1">
                  <c:v>74189213</c:v>
                </c:pt>
                <c:pt idx="2">
                  <c:v>80534443</c:v>
                </c:pt>
                <c:pt idx="3">
                  <c:v>84299176</c:v>
                </c:pt>
                <c:pt idx="4">
                  <c:v>98157363</c:v>
                </c:pt>
                <c:pt idx="5">
                  <c:v>96352654</c:v>
                </c:pt>
                <c:pt idx="6">
                  <c:v>119583211</c:v>
                </c:pt>
                <c:pt idx="7">
                  <c:v>84154831</c:v>
                </c:pt>
                <c:pt idx="8">
                  <c:v>102834861</c:v>
                </c:pt>
                <c:pt idx="9">
                  <c:v>100333606</c:v>
                </c:pt>
                <c:pt idx="10">
                  <c:v>112186916</c:v>
                </c:pt>
                <c:pt idx="11">
                  <c:v>99800623</c:v>
                </c:pt>
                <c:pt idx="12">
                  <c:v>121475462</c:v>
                </c:pt>
                <c:pt idx="13">
                  <c:v>133524071</c:v>
                </c:pt>
                <c:pt idx="14">
                  <c:v>121519705</c:v>
                </c:pt>
                <c:pt idx="15">
                  <c:v>136156898</c:v>
                </c:pt>
                <c:pt idx="16">
                  <c:v>136877354</c:v>
                </c:pt>
                <c:pt idx="17">
                  <c:v>144221016</c:v>
                </c:pt>
                <c:pt idx="18">
                  <c:v>143299748</c:v>
                </c:pt>
                <c:pt idx="19">
                  <c:v>148322258</c:v>
                </c:pt>
                <c:pt idx="20">
                  <c:v>163844763</c:v>
                </c:pt>
                <c:pt idx="21">
                  <c:v>177594238</c:v>
                </c:pt>
              </c:numCache>
            </c:numRef>
          </c:val>
          <c:smooth val="0"/>
        </c:ser>
        <c:ser>
          <c:idx val="1"/>
          <c:order val="1"/>
          <c:tx>
            <c:strRef>
              <c:f>Plan1!$C$1</c:f>
              <c:strCache>
                <c:ptCount val="1"/>
                <c:pt idx="0">
                  <c:v>Natural Forests</c:v>
                </c:pt>
              </c:strCache>
            </c:strRef>
          </c:tx>
          <c:spPr>
            <a:ln w="38100">
              <a:solidFill>
                <a:srgbClr val="CC6600"/>
              </a:solidFill>
            </a:ln>
          </c:spPr>
          <c:marker>
            <c:symbol val="none"/>
          </c:marker>
          <c:cat>
            <c:numRef>
              <c:f>Plan1!$A$2:$A$23</c:f>
              <c:numCache>
                <c:formatCode>General</c:formatCode>
                <c:ptCount val="22"/>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numCache>
            </c:numRef>
          </c:cat>
          <c:val>
            <c:numRef>
              <c:f>Plan1!$C$2:$C$23</c:f>
              <c:numCache>
                <c:formatCode>#,##0</c:formatCode>
                <c:ptCount val="22"/>
                <c:pt idx="0">
                  <c:v>206063327</c:v>
                </c:pt>
                <c:pt idx="1">
                  <c:v>145995540</c:v>
                </c:pt>
                <c:pt idx="2">
                  <c:v>148678479</c:v>
                </c:pt>
                <c:pt idx="3">
                  <c:v>156994148</c:v>
                </c:pt>
                <c:pt idx="4">
                  <c:v>152274542</c:v>
                </c:pt>
                <c:pt idx="5">
                  <c:v>146383657</c:v>
                </c:pt>
                <c:pt idx="6">
                  <c:v>117233307</c:v>
                </c:pt>
                <c:pt idx="7">
                  <c:v>88765599</c:v>
                </c:pt>
                <c:pt idx="8">
                  <c:v>80497662</c:v>
                </c:pt>
                <c:pt idx="9">
                  <c:v>75982502</c:v>
                </c:pt>
                <c:pt idx="10">
                  <c:v>72313926</c:v>
                </c:pt>
                <c:pt idx="11">
                  <c:v>69070870</c:v>
                </c:pt>
                <c:pt idx="12">
                  <c:v>70877069</c:v>
                </c:pt>
                <c:pt idx="13">
                  <c:v>67895354</c:v>
                </c:pt>
                <c:pt idx="14">
                  <c:v>66271139</c:v>
                </c:pt>
                <c:pt idx="15">
                  <c:v>62794055</c:v>
                </c:pt>
                <c:pt idx="16">
                  <c:v>63145767</c:v>
                </c:pt>
                <c:pt idx="17">
                  <c:v>60298663</c:v>
                </c:pt>
                <c:pt idx="18">
                  <c:v>56244998</c:v>
                </c:pt>
                <c:pt idx="19">
                  <c:v>56687754</c:v>
                </c:pt>
                <c:pt idx="20">
                  <c:v>50862401</c:v>
                </c:pt>
                <c:pt idx="21">
                  <c:v>51690918</c:v>
                </c:pt>
              </c:numCache>
            </c:numRef>
          </c:val>
          <c:smooth val="0"/>
        </c:ser>
        <c:dLbls>
          <c:showLegendKey val="0"/>
          <c:showVal val="0"/>
          <c:showCatName val="0"/>
          <c:showSerName val="0"/>
          <c:showPercent val="0"/>
          <c:showBubbleSize val="0"/>
        </c:dLbls>
        <c:marker val="1"/>
        <c:smooth val="0"/>
        <c:axId val="116708480"/>
        <c:axId val="116710016"/>
      </c:lineChart>
      <c:catAx>
        <c:axId val="116708480"/>
        <c:scaling>
          <c:orientation val="minMax"/>
        </c:scaling>
        <c:delete val="0"/>
        <c:axPos val="b"/>
        <c:numFmt formatCode="General" sourceLinked="1"/>
        <c:majorTickMark val="out"/>
        <c:minorTickMark val="none"/>
        <c:tickLblPos val="nextTo"/>
        <c:crossAx val="116710016"/>
        <c:crosses val="autoZero"/>
        <c:auto val="1"/>
        <c:lblAlgn val="ctr"/>
        <c:lblOffset val="100"/>
        <c:noMultiLvlLbl val="0"/>
      </c:catAx>
      <c:valAx>
        <c:axId val="116710016"/>
        <c:scaling>
          <c:orientation val="minMax"/>
        </c:scaling>
        <c:delete val="0"/>
        <c:axPos val="l"/>
        <c:majorGridlines/>
        <c:numFmt formatCode="#,##0" sourceLinked="1"/>
        <c:majorTickMark val="out"/>
        <c:minorTickMark val="none"/>
        <c:tickLblPos val="nextTo"/>
        <c:crossAx val="116708480"/>
        <c:crosses val="autoZero"/>
        <c:crossBetween val="between"/>
        <c:dispUnits>
          <c:builtInUnit val="millions"/>
          <c:dispUnitsLbl>
            <c:layout>
              <c:manualLayout>
                <c:xMode val="edge"/>
                <c:yMode val="edge"/>
                <c:x val="8.347032237322697E-3"/>
                <c:y val="0.10308587598425198"/>
              </c:manualLayout>
            </c:layout>
            <c:tx>
              <c:rich>
                <a:bodyPr/>
                <a:lstStyle/>
                <a:p>
                  <a:pPr>
                    <a:defRPr sz="1600" b="0">
                      <a:latin typeface="+mj-lt"/>
                    </a:defRPr>
                  </a:pPr>
                  <a:r>
                    <a:rPr lang="en-US" sz="1600" b="0" dirty="0" smtClean="0">
                      <a:latin typeface="+mj-lt"/>
                    </a:rPr>
                    <a:t>Production </a:t>
                  </a:r>
                  <a:r>
                    <a:rPr lang="en-US" sz="1600" b="0" dirty="0">
                      <a:latin typeface="+mj-lt"/>
                    </a:rPr>
                    <a:t>(million m³)</a:t>
                  </a:r>
                </a:p>
              </c:rich>
            </c:tx>
          </c:dispUnitsLbl>
        </c:dispUnits>
      </c:valAx>
    </c:plotArea>
    <c:legend>
      <c:legendPos val="b"/>
      <c:layout>
        <c:manualLayout>
          <c:xMode val="edge"/>
          <c:yMode val="edge"/>
          <c:x val="0.19766068273633317"/>
          <c:y val="0.89451500984251964"/>
          <c:w val="0.68211681002995739"/>
          <c:h val="8.6734990157480318E-2"/>
        </c:manualLayout>
      </c:layout>
      <c:overlay val="0"/>
      <c:txPr>
        <a:bodyPr/>
        <a:lstStyle/>
        <a:p>
          <a:pPr>
            <a:defRPr b="1"/>
          </a:pPr>
          <a:endParaRPr lang="pt-BR"/>
        </a:p>
      </c:txPr>
    </c:legend>
    <c:plotVisOnly val="1"/>
    <c:dispBlanksAs val="gap"/>
    <c:showDLblsOverMax val="0"/>
  </c:chart>
  <c:txPr>
    <a:bodyPr/>
    <a:lstStyle/>
    <a:p>
      <a:pPr>
        <a:defRPr sz="1800">
          <a:latin typeface="+mj-lt"/>
        </a:defRPr>
      </a:pPr>
      <a:endParaRPr lang="pt-B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68027297274858"/>
          <c:y val="9.8314606741573052E-2"/>
          <c:w val="0.80075215855124182"/>
          <c:h val="0.67696629213483173"/>
        </c:manualLayout>
      </c:layout>
      <c:barChart>
        <c:barDir val="col"/>
        <c:grouping val="clustered"/>
        <c:varyColors val="0"/>
        <c:ser>
          <c:idx val="1"/>
          <c:order val="0"/>
          <c:tx>
            <c:strRef>
              <c:f>Sheet1!$A$2</c:f>
              <c:strCache>
                <c:ptCount val="1"/>
                <c:pt idx="0">
                  <c:v>Volume (thousand m³)</c:v>
                </c:pt>
              </c:strCache>
            </c:strRef>
          </c:tx>
          <c:spPr>
            <a:solidFill>
              <a:srgbClr val="CCFFCC"/>
            </a:solidFill>
            <a:ln w="12692">
              <a:solidFill>
                <a:srgbClr val="000000"/>
              </a:solidFill>
              <a:prstDash val="solid"/>
            </a:ln>
          </c:spPr>
          <c:invertIfNegative val="0"/>
          <c:dLbls>
            <c:dLbl>
              <c:idx val="0"/>
              <c:layout>
                <c:manualLayout>
                  <c:x val="-1.6832554658289256E-3"/>
                  <c:y val="0.30206896359333746"/>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3.6863980657308448E-3"/>
                  <c:y val="0.29814319008028645"/>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2"/>
              <c:layout>
                <c:manualLayout>
                  <c:x val="-1.7834584835303424E-3"/>
                  <c:y val="0.3520323233965626"/>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3"/>
              <c:layout>
                <c:manualLayout>
                  <c:x val="-3.7866010834323727E-3"/>
                  <c:y val="0.38202950982478534"/>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5"/>
              <c:layout>
                <c:manualLayout>
                  <c:x val="1.3215292321995808E-3"/>
                  <c:y val="0.32613067725781186"/>
                </c:manualLayout>
              </c:layout>
              <c:dLblPos val="outEnd"/>
              <c:showLegendKey val="0"/>
              <c:showVal val="1"/>
              <c:showCatName val="0"/>
              <c:showSerName val="0"/>
              <c:showPercent val="0"/>
              <c:showBubbleSize val="0"/>
              <c:extLst>
                <c:ext xmlns:c15="http://schemas.microsoft.com/office/drawing/2012/chart" uri="{CE6537A1-D6FC-4f65-9D91-7224C49458BB}"/>
              </c:extLst>
            </c:dLbl>
            <c:numFmt formatCode="#,##0" sourceLinked="0"/>
            <c:spPr>
              <a:noFill/>
              <a:ln w="25384">
                <a:noFill/>
              </a:ln>
            </c:spPr>
            <c:txPr>
              <a:bodyPr rot="-5400000" vert="horz"/>
              <a:lstStyle/>
              <a:p>
                <a:pPr algn="ctr">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Sheet1!$B$1:$N$1</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Sheet1!$B$2:$N$2</c:f>
              <c:numCache>
                <c:formatCode>#,##0.00</c:formatCode>
                <c:ptCount val="13"/>
                <c:pt idx="0">
                  <c:v>1104</c:v>
                </c:pt>
                <c:pt idx="1">
                  <c:v>1109</c:v>
                </c:pt>
                <c:pt idx="2">
                  <c:v>1318</c:v>
                </c:pt>
                <c:pt idx="3">
                  <c:v>1556</c:v>
                </c:pt>
                <c:pt idx="4">
                  <c:v>1894</c:v>
                </c:pt>
                <c:pt idx="5">
                  <c:v>1756</c:v>
                </c:pt>
                <c:pt idx="6">
                  <c:v>1543</c:v>
                </c:pt>
                <c:pt idx="7">
                  <c:v>1581</c:v>
                </c:pt>
                <c:pt idx="8" formatCode="General">
                  <c:v>957.1</c:v>
                </c:pt>
                <c:pt idx="9" formatCode="General">
                  <c:v>529.9</c:v>
                </c:pt>
                <c:pt idx="10" formatCode="General">
                  <c:v>536.79999999999995</c:v>
                </c:pt>
                <c:pt idx="11" formatCode="General">
                  <c:v>451.9</c:v>
                </c:pt>
                <c:pt idx="12" formatCode="General">
                  <c:v>379.5</c:v>
                </c:pt>
              </c:numCache>
            </c:numRef>
          </c:val>
        </c:ser>
        <c:dLbls>
          <c:showLegendKey val="0"/>
          <c:showVal val="0"/>
          <c:showCatName val="0"/>
          <c:showSerName val="0"/>
          <c:showPercent val="0"/>
          <c:showBubbleSize val="0"/>
        </c:dLbls>
        <c:gapWidth val="100"/>
        <c:axId val="35430784"/>
        <c:axId val="35432320"/>
      </c:barChart>
      <c:lineChart>
        <c:grouping val="standard"/>
        <c:varyColors val="0"/>
        <c:ser>
          <c:idx val="0"/>
          <c:order val="1"/>
          <c:tx>
            <c:strRef>
              <c:f>Sheet1!$A$3</c:f>
              <c:strCache>
                <c:ptCount val="1"/>
                <c:pt idx="0">
                  <c:v>Value (US$ million)</c:v>
                </c:pt>
              </c:strCache>
            </c:strRef>
          </c:tx>
          <c:spPr>
            <a:ln w="25384">
              <a:solidFill>
                <a:srgbClr val="000000"/>
              </a:solidFill>
              <a:prstDash val="solid"/>
            </a:ln>
          </c:spPr>
          <c:marker>
            <c:symbol val="diamond"/>
            <c:size val="3"/>
            <c:spPr>
              <a:solidFill>
                <a:srgbClr val="000000"/>
              </a:solidFill>
              <a:ln>
                <a:solidFill>
                  <a:srgbClr val="000000"/>
                </a:solidFill>
                <a:prstDash val="solid"/>
              </a:ln>
            </c:spPr>
          </c:marker>
          <c:dLbls>
            <c:dLbl>
              <c:idx val="0"/>
              <c:layout>
                <c:manualLayout>
                  <c:x val="-2.9472661625417007E-2"/>
                  <c:y val="-0.16219731188323577"/>
                </c:manualLayout>
              </c:layout>
              <c:dLblPos val="r"/>
              <c:showLegendKey val="0"/>
              <c:showVal val="1"/>
              <c:showCatName val="0"/>
              <c:showSerName val="0"/>
              <c:showPercent val="0"/>
              <c:showBubbleSize val="0"/>
              <c:extLst>
                <c:ext xmlns:c15="http://schemas.microsoft.com/office/drawing/2012/chart" uri="{CE6537A1-D6FC-4f65-9D91-7224C49458BB}"/>
              </c:extLst>
            </c:dLbl>
            <c:dLbl>
              <c:idx val="1"/>
              <c:layout>
                <c:manualLayout>
                  <c:x val="-3.5382054225319037E-2"/>
                  <c:y val="-0.16754478401253581"/>
                </c:manualLayout>
              </c:layout>
              <c:dLblPos val="r"/>
              <c:showLegendKey val="0"/>
              <c:showVal val="1"/>
              <c:showCatName val="0"/>
              <c:showSerName val="0"/>
              <c:showPercent val="0"/>
              <c:showBubbleSize val="0"/>
              <c:extLst>
                <c:ext xmlns:c15="http://schemas.microsoft.com/office/drawing/2012/chart" uri="{CE6537A1-D6FC-4f65-9D91-7224C49458BB}"/>
              </c:extLst>
            </c:dLbl>
            <c:dLbl>
              <c:idx val="2"/>
              <c:layout>
                <c:manualLayout>
                  <c:x val="-2.9572696825221012E-2"/>
                  <c:y val="-0.20845783189187583"/>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layout>
                <c:manualLayout>
                  <c:x val="-2.8971840576353602E-2"/>
                  <c:y val="-0.23549073314666516"/>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3.2277066509589003E-2"/>
                  <c:y val="-0.2369266749718842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2.7769960260721815E-2"/>
                  <c:y val="-0.16236591497274505"/>
                </c:manualLayout>
              </c:layout>
              <c:dLblPos val="r"/>
              <c:showLegendKey val="0"/>
              <c:showVal val="1"/>
              <c:showCatName val="0"/>
              <c:showSerName val="0"/>
              <c:showPercent val="0"/>
              <c:showBubbleSize val="0"/>
              <c:extLst>
                <c:ext xmlns:c15="http://schemas.microsoft.com/office/drawing/2012/chart" uri="{CE6537A1-D6FC-4f65-9D91-7224C49458BB}"/>
              </c:extLst>
            </c:dLbl>
            <c:dLbl>
              <c:idx val="6"/>
              <c:layout>
                <c:manualLayout>
                  <c:x val="-2.8471019527290586E-2"/>
                  <c:y val="-0.1157646538868338"/>
                </c:manualLayout>
              </c:layout>
              <c:dLblPos val="r"/>
              <c:showLegendKey val="0"/>
              <c:showVal val="1"/>
              <c:showCatName val="0"/>
              <c:showSerName val="0"/>
              <c:showPercent val="0"/>
              <c:showBubbleSize val="0"/>
              <c:extLst>
                <c:ext xmlns:c15="http://schemas.microsoft.com/office/drawing/2012/chart" uri="{CE6537A1-D6FC-4f65-9D91-7224C49458BB}"/>
              </c:extLst>
            </c:dLbl>
            <c:dLbl>
              <c:idx val="9"/>
              <c:layout>
                <c:manualLayout>
                  <c:x val="-2.1459781811560719E-2"/>
                  <c:y val="-8.3467260944037114E-2"/>
                </c:manualLayout>
              </c:layout>
              <c:dLblPos val="r"/>
              <c:showLegendKey val="0"/>
              <c:showVal val="1"/>
              <c:showCatName val="0"/>
              <c:showSerName val="0"/>
              <c:showPercent val="0"/>
              <c:showBubbleSize val="0"/>
              <c:extLst>
                <c:ext xmlns:c15="http://schemas.microsoft.com/office/drawing/2012/chart" uri="{CE6537A1-D6FC-4f65-9D91-7224C49458BB}"/>
              </c:extLst>
            </c:dLbl>
            <c:numFmt formatCode="#,##0" sourceLinked="0"/>
            <c:spPr>
              <a:noFill/>
              <a:ln w="25384">
                <a:noFill/>
              </a:ln>
            </c:sp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Sheet1!$B$1:$N$1</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Sheet1!$B$3:$N$3</c:f>
              <c:numCache>
                <c:formatCode>General</c:formatCode>
                <c:ptCount val="13"/>
                <c:pt idx="0">
                  <c:v>307</c:v>
                </c:pt>
                <c:pt idx="1">
                  <c:v>304</c:v>
                </c:pt>
                <c:pt idx="2">
                  <c:v>332</c:v>
                </c:pt>
                <c:pt idx="3">
                  <c:v>393</c:v>
                </c:pt>
                <c:pt idx="4">
                  <c:v>544</c:v>
                </c:pt>
                <c:pt idx="5">
                  <c:v>579</c:v>
                </c:pt>
                <c:pt idx="6">
                  <c:v>571</c:v>
                </c:pt>
                <c:pt idx="7">
                  <c:v>669.6</c:v>
                </c:pt>
                <c:pt idx="8">
                  <c:v>476.9</c:v>
                </c:pt>
                <c:pt idx="9">
                  <c:v>257.3</c:v>
                </c:pt>
                <c:pt idx="10">
                  <c:v>264</c:v>
                </c:pt>
                <c:pt idx="11">
                  <c:v>238.2</c:v>
                </c:pt>
                <c:pt idx="12">
                  <c:v>193.8</c:v>
                </c:pt>
              </c:numCache>
            </c:numRef>
          </c:val>
          <c:smooth val="0"/>
        </c:ser>
        <c:dLbls>
          <c:showLegendKey val="0"/>
          <c:showVal val="0"/>
          <c:showCatName val="0"/>
          <c:showSerName val="0"/>
          <c:showPercent val="0"/>
          <c:showBubbleSize val="0"/>
        </c:dLbls>
        <c:marker val="1"/>
        <c:smooth val="0"/>
        <c:axId val="35438592"/>
        <c:axId val="35440128"/>
      </c:lineChart>
      <c:catAx>
        <c:axId val="35430784"/>
        <c:scaling>
          <c:orientation val="minMax"/>
        </c:scaling>
        <c:delete val="0"/>
        <c:axPos val="b"/>
        <c:numFmt formatCode="General" sourceLinked="1"/>
        <c:majorTickMark val="cross"/>
        <c:minorTickMark val="none"/>
        <c:tickLblPos val="nextTo"/>
        <c:spPr>
          <a:ln w="3173">
            <a:solidFill>
              <a:srgbClr val="000000"/>
            </a:solidFill>
            <a:prstDash val="solid"/>
          </a:ln>
        </c:spPr>
        <c:txPr>
          <a:bodyPr rot="0" vert="horz"/>
          <a:lstStyle/>
          <a:p>
            <a:pPr>
              <a:defRPr/>
            </a:pPr>
            <a:endParaRPr lang="pt-BR"/>
          </a:p>
        </c:txPr>
        <c:crossAx val="35432320"/>
        <c:crosses val="autoZero"/>
        <c:auto val="0"/>
        <c:lblAlgn val="ctr"/>
        <c:lblOffset val="100"/>
        <c:tickLblSkip val="1"/>
        <c:tickMarkSkip val="1"/>
        <c:noMultiLvlLbl val="0"/>
      </c:catAx>
      <c:valAx>
        <c:axId val="35432320"/>
        <c:scaling>
          <c:orientation val="minMax"/>
          <c:min val="0"/>
        </c:scaling>
        <c:delete val="0"/>
        <c:axPos val="l"/>
        <c:majorGridlines>
          <c:spPr>
            <a:ln w="12692">
              <a:solidFill>
                <a:srgbClr val="969696"/>
              </a:solidFill>
              <a:prstDash val="solid"/>
            </a:ln>
          </c:spPr>
        </c:majorGridlines>
        <c:title>
          <c:tx>
            <c:rich>
              <a:bodyPr/>
              <a:lstStyle/>
              <a:p>
                <a:pPr>
                  <a:defRPr/>
                </a:pPr>
                <a:r>
                  <a:rPr lang="en-US"/>
                  <a:t>Thousand m³</a:t>
                </a:r>
              </a:p>
            </c:rich>
          </c:tx>
          <c:layout>
            <c:manualLayout>
              <c:xMode val="edge"/>
              <c:yMode val="edge"/>
              <c:x val="6.9663498639141929E-4"/>
              <c:y val="0.28469253416287077"/>
            </c:manualLayout>
          </c:layout>
          <c:overlay val="0"/>
          <c:spPr>
            <a:noFill/>
            <a:ln w="25384">
              <a:noFill/>
            </a:ln>
          </c:spPr>
        </c:title>
        <c:numFmt formatCode="#,##0" sourceLinked="0"/>
        <c:majorTickMark val="cross"/>
        <c:minorTickMark val="none"/>
        <c:tickLblPos val="nextTo"/>
        <c:spPr>
          <a:ln w="3173">
            <a:solidFill>
              <a:srgbClr val="000000"/>
            </a:solidFill>
            <a:prstDash val="solid"/>
          </a:ln>
        </c:spPr>
        <c:txPr>
          <a:bodyPr rot="0" vert="horz"/>
          <a:lstStyle/>
          <a:p>
            <a:pPr>
              <a:defRPr/>
            </a:pPr>
            <a:endParaRPr lang="pt-BR"/>
          </a:p>
        </c:txPr>
        <c:crossAx val="35430784"/>
        <c:crosses val="autoZero"/>
        <c:crossBetween val="between"/>
      </c:valAx>
      <c:catAx>
        <c:axId val="35438592"/>
        <c:scaling>
          <c:orientation val="minMax"/>
        </c:scaling>
        <c:delete val="1"/>
        <c:axPos val="b"/>
        <c:numFmt formatCode="General" sourceLinked="1"/>
        <c:majorTickMark val="out"/>
        <c:minorTickMark val="none"/>
        <c:tickLblPos val="none"/>
        <c:crossAx val="35440128"/>
        <c:crosses val="autoZero"/>
        <c:auto val="0"/>
        <c:lblAlgn val="ctr"/>
        <c:lblOffset val="100"/>
        <c:noMultiLvlLbl val="0"/>
      </c:catAx>
      <c:valAx>
        <c:axId val="35440128"/>
        <c:scaling>
          <c:orientation val="minMax"/>
        </c:scaling>
        <c:delete val="0"/>
        <c:axPos val="r"/>
        <c:title>
          <c:tx>
            <c:rich>
              <a:bodyPr rot="5400000" vert="horz"/>
              <a:lstStyle/>
              <a:p>
                <a:pPr algn="ctr">
                  <a:defRPr/>
                </a:pPr>
                <a:r>
                  <a:rPr lang="en-US"/>
                  <a:t>US$ mmillion</a:t>
                </a:r>
              </a:p>
            </c:rich>
          </c:tx>
          <c:layout>
            <c:manualLayout>
              <c:xMode val="edge"/>
              <c:yMode val="edge"/>
              <c:x val="0.96744791666666663"/>
              <c:y val="0.31179775280898875"/>
            </c:manualLayout>
          </c:layout>
          <c:overlay val="0"/>
          <c:spPr>
            <a:noFill/>
            <a:ln w="25384">
              <a:noFill/>
            </a:ln>
          </c:spPr>
        </c:title>
        <c:numFmt formatCode="General" sourceLinked="1"/>
        <c:majorTickMark val="cross"/>
        <c:minorTickMark val="none"/>
        <c:tickLblPos val="nextTo"/>
        <c:spPr>
          <a:ln w="3173">
            <a:solidFill>
              <a:srgbClr val="000000"/>
            </a:solidFill>
            <a:prstDash val="solid"/>
          </a:ln>
        </c:spPr>
        <c:txPr>
          <a:bodyPr rot="0" vert="horz"/>
          <a:lstStyle/>
          <a:p>
            <a:pPr>
              <a:defRPr/>
            </a:pPr>
            <a:endParaRPr lang="pt-BR"/>
          </a:p>
        </c:txPr>
        <c:crossAx val="35438592"/>
        <c:crosses val="max"/>
        <c:crossBetween val="between"/>
      </c:valAx>
      <c:spPr>
        <a:noFill/>
        <a:ln w="25384">
          <a:noFill/>
        </a:ln>
      </c:spPr>
    </c:plotArea>
    <c:legend>
      <c:legendPos val="b"/>
      <c:layout>
        <c:manualLayout>
          <c:xMode val="edge"/>
          <c:yMode val="edge"/>
          <c:x val="0.25781250000000011"/>
          <c:y val="0.88764044943820231"/>
          <c:w val="0.52734375"/>
          <c:h val="7.3033707865168537E-2"/>
        </c:manualLayout>
      </c:layout>
      <c:overlay val="0"/>
      <c:spPr>
        <a:noFill/>
        <a:ln w="25384">
          <a:noFill/>
        </a:ln>
      </c:spPr>
    </c:legend>
    <c:plotVisOnly val="1"/>
    <c:dispBlanksAs val="gap"/>
    <c:showDLblsOverMax val="0"/>
  </c:chart>
  <c:spPr>
    <a:solidFill>
      <a:srgbClr val="FFFFFF"/>
    </a:solidFill>
    <a:ln>
      <a:noFill/>
    </a:ln>
  </c:spPr>
  <c:txPr>
    <a:bodyPr/>
    <a:lstStyle/>
    <a:p>
      <a:pPr>
        <a:defRPr sz="1400" b="0" i="0" u="none" strike="noStrike" baseline="0">
          <a:solidFill>
            <a:srgbClr val="000000"/>
          </a:solidFill>
          <a:latin typeface="+mj-lt"/>
          <a:ea typeface="Times New Roman"/>
          <a:cs typeface="Times New Roman"/>
        </a:defRPr>
      </a:pPr>
      <a:endParaRPr lang="pt-B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961746202654533"/>
          <c:y val="4.8046998031496063E-2"/>
          <c:w val="0.83225111540046948"/>
          <c:h val="0.81639030080826602"/>
        </c:manualLayout>
      </c:layout>
      <c:lineChart>
        <c:grouping val="standard"/>
        <c:varyColors val="0"/>
        <c:ser>
          <c:idx val="0"/>
          <c:order val="0"/>
          <c:tx>
            <c:strRef>
              <c:f>Plan1!$B$1</c:f>
              <c:strCache>
                <c:ptCount val="1"/>
                <c:pt idx="0">
                  <c:v>Jatoba (Green)</c:v>
                </c:pt>
              </c:strCache>
            </c:strRef>
          </c:tx>
          <c:spPr>
            <a:ln w="38100">
              <a:solidFill>
                <a:srgbClr val="00B050"/>
              </a:solidFill>
            </a:ln>
          </c:spPr>
          <c:marker>
            <c:symbol val="none"/>
          </c:marker>
          <c:cat>
            <c:numRef>
              <c:f>Plan1!$A$2:$A$13</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Plan1!$B$2:$B$13</c:f>
              <c:numCache>
                <c:formatCode>_-* #,##0.0_-;\-* #,##0.0_-;_-* "-"??_-;_-@_-</c:formatCode>
                <c:ptCount val="12"/>
                <c:pt idx="0">
                  <c:v>550</c:v>
                </c:pt>
                <c:pt idx="1">
                  <c:v>547.53846153846155</c:v>
                </c:pt>
                <c:pt idx="2">
                  <c:v>526.66666666666663</c:v>
                </c:pt>
                <c:pt idx="3">
                  <c:v>602.22222222222217</c:v>
                </c:pt>
                <c:pt idx="4">
                  <c:v>565.16666666666663</c:v>
                </c:pt>
                <c:pt idx="5">
                  <c:v>723.03782608695633</c:v>
                </c:pt>
                <c:pt idx="6">
                  <c:v>840.30565217391336</c:v>
                </c:pt>
                <c:pt idx="7">
                  <c:v>792.01434782608669</c:v>
                </c:pt>
                <c:pt idx="8">
                  <c:v>826.93869565217392</c:v>
                </c:pt>
                <c:pt idx="9">
                  <c:v>906.25952380952401</c:v>
                </c:pt>
                <c:pt idx="10">
                  <c:v>1177.6666666666667</c:v>
                </c:pt>
                <c:pt idx="11">
                  <c:v>1306.8</c:v>
                </c:pt>
              </c:numCache>
            </c:numRef>
          </c:val>
          <c:smooth val="0"/>
        </c:ser>
        <c:ser>
          <c:idx val="1"/>
          <c:order val="1"/>
          <c:tx>
            <c:strRef>
              <c:f>Plan1!$C$1</c:f>
              <c:strCache>
                <c:ptCount val="1"/>
                <c:pt idx="0">
                  <c:v>Cambara KD</c:v>
                </c:pt>
              </c:strCache>
            </c:strRef>
          </c:tx>
          <c:spPr>
            <a:ln w="38100">
              <a:solidFill>
                <a:schemeClr val="bg2">
                  <a:lumMod val="25000"/>
                </a:schemeClr>
              </a:solidFill>
            </a:ln>
          </c:spPr>
          <c:marker>
            <c:symbol val="none"/>
          </c:marker>
          <c:cat>
            <c:numRef>
              <c:f>Plan1!$A$2:$A$13</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Plan1!$C$2:$C$13</c:f>
              <c:numCache>
                <c:formatCode>_-* #,##0.0_-;\-* #,##0.0_-;_-* "-"??_-;_-@_-</c:formatCode>
                <c:ptCount val="12"/>
                <c:pt idx="0">
                  <c:v>430</c:v>
                </c:pt>
                <c:pt idx="1">
                  <c:v>431.76923076923077</c:v>
                </c:pt>
                <c:pt idx="2">
                  <c:v>430.41666666666669</c:v>
                </c:pt>
                <c:pt idx="3">
                  <c:v>460</c:v>
                </c:pt>
                <c:pt idx="4">
                  <c:v>460.625</c:v>
                </c:pt>
                <c:pt idx="5">
                  <c:v>464.02083333333343</c:v>
                </c:pt>
                <c:pt idx="6">
                  <c:v>466.30434782608694</c:v>
                </c:pt>
                <c:pt idx="7">
                  <c:v>461.72173913043474</c:v>
                </c:pt>
                <c:pt idx="8">
                  <c:v>481.31391304347818</c:v>
                </c:pt>
                <c:pt idx="9">
                  <c:v>530.57181818181823</c:v>
                </c:pt>
                <c:pt idx="10">
                  <c:v>630.18590909090904</c:v>
                </c:pt>
                <c:pt idx="11">
                  <c:v>729.8</c:v>
                </c:pt>
              </c:numCache>
            </c:numRef>
          </c:val>
          <c:smooth val="0"/>
        </c:ser>
        <c:ser>
          <c:idx val="2"/>
          <c:order val="2"/>
          <c:tx>
            <c:strRef>
              <c:f>Plan1!$D$1</c:f>
              <c:strCache>
                <c:ptCount val="1"/>
                <c:pt idx="0">
                  <c:v>Angelim Pedra (Green)</c:v>
                </c:pt>
              </c:strCache>
            </c:strRef>
          </c:tx>
          <c:spPr>
            <a:ln w="38100">
              <a:solidFill>
                <a:schemeClr val="accent6">
                  <a:lumMod val="75000"/>
                </a:schemeClr>
              </a:solidFill>
            </a:ln>
          </c:spPr>
          <c:marker>
            <c:symbol val="none"/>
          </c:marker>
          <c:cat>
            <c:numRef>
              <c:f>Plan1!$A$2:$A$13</c:f>
              <c:numCache>
                <c:formatCode>General</c:formatCode>
                <c:ptCount val="12"/>
                <c:pt idx="0">
                  <c:v>2002</c:v>
                </c:pt>
                <c:pt idx="1">
                  <c:v>2003</c:v>
                </c:pt>
                <c:pt idx="2">
                  <c:v>2004</c:v>
                </c:pt>
                <c:pt idx="3">
                  <c:v>2005</c:v>
                </c:pt>
                <c:pt idx="4">
                  <c:v>2006</c:v>
                </c:pt>
                <c:pt idx="5">
                  <c:v>2007</c:v>
                </c:pt>
                <c:pt idx="6">
                  <c:v>2008</c:v>
                </c:pt>
                <c:pt idx="7">
                  <c:v>2009</c:v>
                </c:pt>
                <c:pt idx="8">
                  <c:v>2010</c:v>
                </c:pt>
                <c:pt idx="9">
                  <c:v>2011</c:v>
                </c:pt>
                <c:pt idx="10">
                  <c:v>2012</c:v>
                </c:pt>
                <c:pt idx="11">
                  <c:v>2013</c:v>
                </c:pt>
              </c:numCache>
            </c:numRef>
          </c:cat>
          <c:val>
            <c:numRef>
              <c:f>Plan1!$D$2:$D$13</c:f>
              <c:numCache>
                <c:formatCode>_-* #,##0.0_-;\-* #,##0.0_-;_-* "-"??_-;_-@_-</c:formatCode>
                <c:ptCount val="12"/>
                <c:pt idx="0">
                  <c:v>295</c:v>
                </c:pt>
                <c:pt idx="1">
                  <c:v>268.84615384615387</c:v>
                </c:pt>
                <c:pt idx="2">
                  <c:v>269.16666666666669</c:v>
                </c:pt>
                <c:pt idx="3">
                  <c:v>270</c:v>
                </c:pt>
                <c:pt idx="4">
                  <c:v>302.125</c:v>
                </c:pt>
                <c:pt idx="5">
                  <c:v>427.36041666666665</c:v>
                </c:pt>
                <c:pt idx="6">
                  <c:v>593.49521739130421</c:v>
                </c:pt>
                <c:pt idx="7">
                  <c:v>598.19695652173903</c:v>
                </c:pt>
                <c:pt idx="8">
                  <c:v>624.58347826086958</c:v>
                </c:pt>
                <c:pt idx="9">
                  <c:v>683.6704545454545</c:v>
                </c:pt>
                <c:pt idx="10">
                  <c:v>766.75522727272721</c:v>
                </c:pt>
                <c:pt idx="11">
                  <c:v>849.83999999999992</c:v>
                </c:pt>
              </c:numCache>
            </c:numRef>
          </c:val>
          <c:smooth val="0"/>
        </c:ser>
        <c:dLbls>
          <c:showLegendKey val="0"/>
          <c:showVal val="0"/>
          <c:showCatName val="0"/>
          <c:showSerName val="0"/>
          <c:showPercent val="0"/>
          <c:showBubbleSize val="0"/>
        </c:dLbls>
        <c:marker val="1"/>
        <c:smooth val="0"/>
        <c:axId val="34460800"/>
        <c:axId val="34462336"/>
      </c:lineChart>
      <c:catAx>
        <c:axId val="34460800"/>
        <c:scaling>
          <c:orientation val="minMax"/>
        </c:scaling>
        <c:delete val="0"/>
        <c:axPos val="b"/>
        <c:numFmt formatCode="General" sourceLinked="1"/>
        <c:majorTickMark val="out"/>
        <c:minorTickMark val="none"/>
        <c:tickLblPos val="nextTo"/>
        <c:crossAx val="34462336"/>
        <c:crosses val="autoZero"/>
        <c:auto val="1"/>
        <c:lblAlgn val="ctr"/>
        <c:lblOffset val="100"/>
        <c:noMultiLvlLbl val="0"/>
      </c:catAx>
      <c:valAx>
        <c:axId val="34462336"/>
        <c:scaling>
          <c:orientation val="minMax"/>
        </c:scaling>
        <c:delete val="0"/>
        <c:axPos val="l"/>
        <c:majorGridlines/>
        <c:title>
          <c:tx>
            <c:rich>
              <a:bodyPr rot="-5400000" vert="horz"/>
              <a:lstStyle/>
              <a:p>
                <a:pPr>
                  <a:defRPr/>
                </a:pPr>
                <a:r>
                  <a:rPr lang="pt-BR" dirty="0"/>
                  <a:t>US$/</a:t>
                </a:r>
                <a:r>
                  <a:rPr lang="pt-BR" dirty="0" smtClean="0"/>
                  <a:t>m³ FOB</a:t>
                </a:r>
                <a:endParaRPr lang="pt-BR" dirty="0"/>
              </a:p>
            </c:rich>
          </c:tx>
          <c:layout/>
          <c:overlay val="0"/>
        </c:title>
        <c:numFmt formatCode="#,##0" sourceLinked="0"/>
        <c:majorTickMark val="out"/>
        <c:minorTickMark val="none"/>
        <c:tickLblPos val="nextTo"/>
        <c:crossAx val="34460800"/>
        <c:crosses val="autoZero"/>
        <c:crossBetween val="between"/>
      </c:valAx>
    </c:plotArea>
    <c:legend>
      <c:legendPos val="b"/>
      <c:layout>
        <c:manualLayout>
          <c:xMode val="edge"/>
          <c:yMode val="edge"/>
          <c:x val="0.14740548038795273"/>
          <c:y val="6.7054625984251895E-2"/>
          <c:w val="0.72496864315179932"/>
          <c:h val="8.294537401574803E-2"/>
        </c:manualLayout>
      </c:layout>
      <c:overlay val="0"/>
    </c:legend>
    <c:plotVisOnly val="1"/>
    <c:dispBlanksAs val="gap"/>
    <c:showDLblsOverMax val="0"/>
  </c:chart>
  <c:txPr>
    <a:bodyPr/>
    <a:lstStyle/>
    <a:p>
      <a:pPr>
        <a:defRPr sz="1700"/>
      </a:pPr>
      <a:endParaRPr lang="pt-B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656250000000028E-2"/>
          <c:y val="9.8314606741573066E-2"/>
          <c:w val="0.81199450061104306"/>
          <c:h val="0.67696629213483184"/>
        </c:manualLayout>
      </c:layout>
      <c:barChart>
        <c:barDir val="col"/>
        <c:grouping val="clustered"/>
        <c:varyColors val="0"/>
        <c:ser>
          <c:idx val="1"/>
          <c:order val="0"/>
          <c:tx>
            <c:strRef>
              <c:f>Sheet1!$A$2</c:f>
              <c:strCache>
                <c:ptCount val="1"/>
                <c:pt idx="0">
                  <c:v>Volume (thousand m³)</c:v>
                </c:pt>
              </c:strCache>
            </c:strRef>
          </c:tx>
          <c:spPr>
            <a:solidFill>
              <a:srgbClr val="CCFFCC"/>
            </a:solidFill>
            <a:ln w="12692">
              <a:solidFill>
                <a:srgbClr val="000000"/>
              </a:solidFill>
              <a:prstDash val="solid"/>
            </a:ln>
          </c:spPr>
          <c:invertIfNegative val="0"/>
          <c:dLbls>
            <c:dLbl>
              <c:idx val="0"/>
              <c:layout>
                <c:manualLayout>
                  <c:x val="-1.6832554658289263E-3"/>
                  <c:y val="0.16764867893639021"/>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
              <c:layout>
                <c:manualLayout>
                  <c:x val="-1.0822313990642154E-3"/>
                  <c:y val="0.17395759158255841"/>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3"/>
              <c:layout>
                <c:manualLayout>
                  <c:x val="-2.4845177500988367E-3"/>
                  <c:y val="0.21787712422676603"/>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5"/>
              <c:layout>
                <c:manualLayout>
                  <c:x val="-1.2826374344669937E-3"/>
                  <c:y val="0.2884436165795094"/>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9"/>
              <c:layout>
                <c:manualLayout>
                  <c:x val="0"/>
                  <c:y val="8.9386885024565529E-2"/>
                </c:manualLayout>
              </c:layout>
              <c:dLblPos val="outEnd"/>
              <c:showLegendKey val="0"/>
              <c:showVal val="1"/>
              <c:showCatName val="0"/>
              <c:showSerName val="0"/>
              <c:showPercent val="0"/>
              <c:showBubbleSize val="0"/>
            </c:dLbl>
            <c:dLbl>
              <c:idx val="10"/>
              <c:layout>
                <c:manualLayout>
                  <c:x val="-3.2067144054700992E-3"/>
                  <c:y val="8.0755529145501645E-2"/>
                </c:manualLayout>
              </c:layout>
              <c:dLblPos val="outEnd"/>
              <c:showLegendKey val="0"/>
              <c:showVal val="1"/>
              <c:showCatName val="0"/>
              <c:showSerName val="0"/>
              <c:showPercent val="0"/>
              <c:showBubbleSize val="0"/>
            </c:dLbl>
            <c:dLbl>
              <c:idx val="11"/>
              <c:layout>
                <c:manualLayout>
                  <c:x val="0"/>
                  <c:y val="5.897194862704927E-2"/>
                </c:manualLayout>
              </c:layout>
              <c:dLblPos val="outEnd"/>
              <c:showLegendKey val="0"/>
              <c:showVal val="1"/>
              <c:showCatName val="0"/>
              <c:showSerName val="0"/>
              <c:showPercent val="0"/>
              <c:showBubbleSize val="0"/>
            </c:dLbl>
            <c:dLbl>
              <c:idx val="12"/>
              <c:layout>
                <c:manualLayout>
                  <c:x val="9.2237226166789544E-4"/>
                  <c:y val="6.8384844056310332E-2"/>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3"/>
              <c:layout>
                <c:manualLayout>
                  <c:xMode val="edge"/>
                  <c:yMode val="edge"/>
                  <c:x val="0.96484374999999989"/>
                  <c:y val="0.8146067415730337"/>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5"/>
              <c:layout>
                <c:manualLayout>
                  <c:xMode val="edge"/>
                  <c:yMode val="edge"/>
                  <c:x val="0.79036458333333337"/>
                  <c:y val="0.6292134831460674"/>
                </c:manualLayout>
              </c:layout>
              <c:dLblPos val="outEnd"/>
              <c:showLegendKey val="0"/>
              <c:showVal val="1"/>
              <c:showCatName val="0"/>
              <c:showSerName val="0"/>
              <c:showPercent val="0"/>
              <c:showBubbleSize val="0"/>
              <c:extLst>
                <c:ext xmlns:c15="http://schemas.microsoft.com/office/drawing/2012/chart" uri="{CE6537A1-D6FC-4f65-9D91-7224C49458BB}"/>
              </c:extLst>
            </c:dLbl>
            <c:dLbl>
              <c:idx val="16"/>
              <c:layout>
                <c:manualLayout>
                  <c:xMode val="edge"/>
                  <c:yMode val="edge"/>
                  <c:x val="0.78515625"/>
                  <c:y val="0.63202247191011263"/>
                </c:manualLayout>
              </c:layout>
              <c:dLblPos val="outEnd"/>
              <c:showLegendKey val="0"/>
              <c:showVal val="1"/>
              <c:showCatName val="0"/>
              <c:showSerName val="0"/>
              <c:showPercent val="0"/>
              <c:showBubbleSize val="0"/>
              <c:extLst>
                <c:ext xmlns:c15="http://schemas.microsoft.com/office/drawing/2012/chart" uri="{CE6537A1-D6FC-4f65-9D91-7224C49458BB}"/>
              </c:extLst>
            </c:dLbl>
            <c:numFmt formatCode="#,##0" sourceLinked="0"/>
            <c:spPr>
              <a:noFill/>
              <a:ln w="25384">
                <a:noFill/>
              </a:ln>
            </c:spPr>
            <c:txPr>
              <a:bodyPr rot="-5400000" vert="horz"/>
              <a:lstStyle/>
              <a:p>
                <a:pPr algn="ctr">
                  <a:defRPr/>
                </a:pPr>
                <a:endParaRPr lang="pt-B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Sheet1!$B$1:$N$1</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Sheet1!$B$2:$N$2</c:f>
              <c:numCache>
                <c:formatCode>General</c:formatCode>
                <c:ptCount val="13"/>
                <c:pt idx="0">
                  <c:v>631.70000000000005</c:v>
                </c:pt>
                <c:pt idx="1">
                  <c:v>662.8</c:v>
                </c:pt>
                <c:pt idx="2">
                  <c:v>747.3</c:v>
                </c:pt>
                <c:pt idx="3">
                  <c:v>825.3</c:v>
                </c:pt>
                <c:pt idx="4" formatCode="#,##0.00">
                  <c:v>1003.1</c:v>
                </c:pt>
                <c:pt idx="5">
                  <c:v>731.3</c:v>
                </c:pt>
                <c:pt idx="6">
                  <c:v>453.8</c:v>
                </c:pt>
                <c:pt idx="7">
                  <c:v>390.8</c:v>
                </c:pt>
                <c:pt idx="8">
                  <c:v>251.8</c:v>
                </c:pt>
                <c:pt idx="9">
                  <c:v>116.4</c:v>
                </c:pt>
                <c:pt idx="10">
                  <c:v>101.1</c:v>
                </c:pt>
                <c:pt idx="11">
                  <c:v>74.5</c:v>
                </c:pt>
                <c:pt idx="12">
                  <c:v>58.2</c:v>
                </c:pt>
              </c:numCache>
            </c:numRef>
          </c:val>
        </c:ser>
        <c:dLbls>
          <c:showLegendKey val="0"/>
          <c:showVal val="0"/>
          <c:showCatName val="0"/>
          <c:showSerName val="0"/>
          <c:showPercent val="0"/>
          <c:showBubbleSize val="0"/>
        </c:dLbls>
        <c:gapWidth val="100"/>
        <c:axId val="40601472"/>
        <c:axId val="40603008"/>
      </c:barChart>
      <c:lineChart>
        <c:grouping val="standard"/>
        <c:varyColors val="0"/>
        <c:ser>
          <c:idx val="0"/>
          <c:order val="1"/>
          <c:tx>
            <c:strRef>
              <c:f>Sheet1!$A$3</c:f>
              <c:strCache>
                <c:ptCount val="1"/>
                <c:pt idx="0">
                  <c:v>Value (US$ million)</c:v>
                </c:pt>
              </c:strCache>
            </c:strRef>
          </c:tx>
          <c:spPr>
            <a:ln w="25384">
              <a:solidFill>
                <a:srgbClr val="000000"/>
              </a:solidFill>
              <a:prstDash val="solid"/>
            </a:ln>
          </c:spPr>
          <c:marker>
            <c:symbol val="diamond"/>
            <c:size val="3"/>
            <c:spPr>
              <a:solidFill>
                <a:srgbClr val="000000"/>
              </a:solidFill>
              <a:ln>
                <a:solidFill>
                  <a:srgbClr val="000000"/>
                </a:solidFill>
                <a:prstDash val="solid"/>
              </a:ln>
            </c:spPr>
          </c:marker>
          <c:dLbls>
            <c:dLbl>
              <c:idx val="3"/>
              <c:layout>
                <c:manualLayout>
                  <c:x val="-3.1576007243020295E-2"/>
                  <c:y val="-0.10975052465541719"/>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layout>
                <c:manualLayout>
                  <c:x val="-2.9672899842922262E-2"/>
                  <c:y val="-6.037481080124629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5"/>
              <c:layout>
                <c:manualLayout>
                  <c:x val="-3.1676210260721878E-2"/>
                  <c:y val="-0.12392348599152102"/>
                </c:manualLayout>
              </c:layout>
              <c:dLblPos val="r"/>
              <c:showLegendKey val="0"/>
              <c:showVal val="1"/>
              <c:showCatName val="0"/>
              <c:showSerName val="0"/>
              <c:showPercent val="0"/>
              <c:showBubbleSize val="0"/>
              <c:extLst>
                <c:ext xmlns:c15="http://schemas.microsoft.com/office/drawing/2012/chart" uri="{CE6537A1-D6FC-4f65-9D91-7224C49458BB}"/>
              </c:extLst>
            </c:dLbl>
            <c:dLbl>
              <c:idx val="6"/>
              <c:layout>
                <c:manualLayout>
                  <c:x val="-3.7585602860623853E-2"/>
                  <c:y val="-9.8861714939747269E-2"/>
                </c:manualLayout>
              </c:layout>
              <c:dLblPos val="r"/>
              <c:showLegendKey val="0"/>
              <c:showVal val="1"/>
              <c:showCatName val="0"/>
              <c:showSerName val="0"/>
              <c:showPercent val="0"/>
              <c:showBubbleSize val="0"/>
              <c:extLst>
                <c:ext xmlns:c15="http://schemas.microsoft.com/office/drawing/2012/chart" uri="{CE6537A1-D6FC-4f65-9D91-7224C49458BB}"/>
              </c:extLst>
            </c:dLbl>
            <c:dLbl>
              <c:idx val="8"/>
              <c:layout>
                <c:manualLayout>
                  <c:x val="-1.5550389211658414E-2"/>
                  <c:y val="-6.994037300150701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12"/>
              <c:layout>
                <c:manualLayout>
                  <c:x val="-2.6167294095830518E-2"/>
                  <c:y val="-9.9481609363056625E-2"/>
                </c:manualLayout>
              </c:layout>
              <c:dLblPos val="r"/>
              <c:showLegendKey val="0"/>
              <c:showVal val="1"/>
              <c:showCatName val="0"/>
              <c:showSerName val="0"/>
              <c:showPercent val="0"/>
              <c:showBubbleSize val="0"/>
              <c:extLst>
                <c:ext xmlns:c15="http://schemas.microsoft.com/office/drawing/2012/chart" uri="{CE6537A1-D6FC-4f65-9D91-7224C49458BB}"/>
              </c:extLst>
            </c:dLbl>
            <c:numFmt formatCode="#,##0" sourceLinked="0"/>
            <c:spPr>
              <a:noFill/>
              <a:ln w="25384">
                <a:noFill/>
              </a:ln>
            </c:spPr>
            <c:txPr>
              <a:bodyPr/>
              <a:lstStyle/>
              <a:p>
                <a:pPr>
                  <a:defRPr>
                    <a:latin typeface="+mj-lt"/>
                  </a:defRPr>
                </a:pPr>
                <a:endParaRPr lang="pt-B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Sheet1!$B$1:$N$1</c:f>
              <c:numCache>
                <c:formatCode>General</c:formatCode>
                <c:ptCount val="13"/>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numCache>
            </c:numRef>
          </c:cat>
          <c:val>
            <c:numRef>
              <c:f>Sheet1!$B$3:$N$3</c:f>
              <c:numCache>
                <c:formatCode>General</c:formatCode>
                <c:ptCount val="13"/>
                <c:pt idx="0">
                  <c:v>217.5</c:v>
                </c:pt>
                <c:pt idx="1">
                  <c:v>204.2</c:v>
                </c:pt>
                <c:pt idx="2">
                  <c:v>228.1</c:v>
                </c:pt>
                <c:pt idx="3">
                  <c:v>245.9</c:v>
                </c:pt>
                <c:pt idx="4">
                  <c:v>373</c:v>
                </c:pt>
                <c:pt idx="5">
                  <c:v>275.7</c:v>
                </c:pt>
                <c:pt idx="6">
                  <c:v>212.5</c:v>
                </c:pt>
                <c:pt idx="7">
                  <c:v>206.7</c:v>
                </c:pt>
                <c:pt idx="8">
                  <c:v>154.9</c:v>
                </c:pt>
                <c:pt idx="9">
                  <c:v>64.5</c:v>
                </c:pt>
                <c:pt idx="10">
                  <c:v>57.8</c:v>
                </c:pt>
                <c:pt idx="11">
                  <c:v>45.5</c:v>
                </c:pt>
                <c:pt idx="12">
                  <c:v>36.200000000000003</c:v>
                </c:pt>
              </c:numCache>
            </c:numRef>
          </c:val>
          <c:smooth val="0"/>
        </c:ser>
        <c:dLbls>
          <c:showLegendKey val="0"/>
          <c:showVal val="0"/>
          <c:showCatName val="0"/>
          <c:showSerName val="0"/>
          <c:showPercent val="0"/>
          <c:showBubbleSize val="0"/>
        </c:dLbls>
        <c:marker val="1"/>
        <c:smooth val="0"/>
        <c:axId val="40629760"/>
        <c:axId val="40631296"/>
      </c:lineChart>
      <c:catAx>
        <c:axId val="40601472"/>
        <c:scaling>
          <c:orientation val="minMax"/>
        </c:scaling>
        <c:delete val="0"/>
        <c:axPos val="b"/>
        <c:numFmt formatCode="General" sourceLinked="1"/>
        <c:majorTickMark val="cross"/>
        <c:minorTickMark val="none"/>
        <c:tickLblPos val="nextTo"/>
        <c:spPr>
          <a:ln w="3173">
            <a:solidFill>
              <a:srgbClr val="000000"/>
            </a:solidFill>
            <a:prstDash val="solid"/>
          </a:ln>
        </c:spPr>
        <c:txPr>
          <a:bodyPr rot="0" vert="horz"/>
          <a:lstStyle/>
          <a:p>
            <a:pPr>
              <a:defRPr/>
            </a:pPr>
            <a:endParaRPr lang="pt-BR"/>
          </a:p>
        </c:txPr>
        <c:crossAx val="40603008"/>
        <c:crosses val="autoZero"/>
        <c:auto val="0"/>
        <c:lblAlgn val="ctr"/>
        <c:lblOffset val="100"/>
        <c:tickLblSkip val="1"/>
        <c:tickMarkSkip val="1"/>
        <c:noMultiLvlLbl val="0"/>
      </c:catAx>
      <c:valAx>
        <c:axId val="40603008"/>
        <c:scaling>
          <c:orientation val="minMax"/>
          <c:min val="0"/>
        </c:scaling>
        <c:delete val="0"/>
        <c:axPos val="l"/>
        <c:majorGridlines>
          <c:spPr>
            <a:ln w="12692">
              <a:solidFill>
                <a:srgbClr val="969696"/>
              </a:solidFill>
              <a:prstDash val="solid"/>
            </a:ln>
          </c:spPr>
        </c:majorGridlines>
        <c:title>
          <c:tx>
            <c:rich>
              <a:bodyPr/>
              <a:lstStyle/>
              <a:p>
                <a:pPr>
                  <a:defRPr/>
                </a:pPr>
                <a:r>
                  <a:rPr lang="en-US"/>
                  <a:t>Thousand m³</a:t>
                </a:r>
              </a:p>
            </c:rich>
          </c:tx>
          <c:layout>
            <c:manualLayout>
              <c:xMode val="edge"/>
              <c:yMode val="edge"/>
              <c:x val="3.9062578905374153E-3"/>
              <c:y val="0.28152047198691688"/>
            </c:manualLayout>
          </c:layout>
          <c:overlay val="0"/>
          <c:spPr>
            <a:noFill/>
            <a:ln w="25384">
              <a:noFill/>
            </a:ln>
          </c:spPr>
        </c:title>
        <c:numFmt formatCode="#,##0" sourceLinked="0"/>
        <c:majorTickMark val="cross"/>
        <c:minorTickMark val="none"/>
        <c:tickLblPos val="nextTo"/>
        <c:spPr>
          <a:ln w="3173">
            <a:solidFill>
              <a:srgbClr val="000000"/>
            </a:solidFill>
            <a:prstDash val="solid"/>
          </a:ln>
        </c:spPr>
        <c:txPr>
          <a:bodyPr rot="0" vert="horz"/>
          <a:lstStyle/>
          <a:p>
            <a:pPr>
              <a:defRPr/>
            </a:pPr>
            <a:endParaRPr lang="pt-BR"/>
          </a:p>
        </c:txPr>
        <c:crossAx val="40601472"/>
        <c:crosses val="autoZero"/>
        <c:crossBetween val="between"/>
      </c:valAx>
      <c:catAx>
        <c:axId val="40629760"/>
        <c:scaling>
          <c:orientation val="minMax"/>
        </c:scaling>
        <c:delete val="1"/>
        <c:axPos val="b"/>
        <c:numFmt formatCode="General" sourceLinked="1"/>
        <c:majorTickMark val="out"/>
        <c:minorTickMark val="none"/>
        <c:tickLblPos val="none"/>
        <c:crossAx val="40631296"/>
        <c:crosses val="autoZero"/>
        <c:auto val="0"/>
        <c:lblAlgn val="ctr"/>
        <c:lblOffset val="100"/>
        <c:noMultiLvlLbl val="0"/>
      </c:catAx>
      <c:valAx>
        <c:axId val="40631296"/>
        <c:scaling>
          <c:orientation val="minMax"/>
        </c:scaling>
        <c:delete val="0"/>
        <c:axPos val="r"/>
        <c:title>
          <c:tx>
            <c:rich>
              <a:bodyPr rot="5400000" vert="horz"/>
              <a:lstStyle/>
              <a:p>
                <a:pPr algn="ctr">
                  <a:defRPr/>
                </a:pPr>
                <a:r>
                  <a:rPr lang="en-US" dirty="0"/>
                  <a:t>US$ </a:t>
                </a:r>
                <a:r>
                  <a:rPr lang="en-US" dirty="0" smtClean="0"/>
                  <a:t>million</a:t>
                </a:r>
                <a:endParaRPr lang="en-US" dirty="0"/>
              </a:p>
            </c:rich>
          </c:tx>
          <c:layout>
            <c:manualLayout>
              <c:xMode val="edge"/>
              <c:yMode val="edge"/>
              <c:x val="0.96744791666666663"/>
              <c:y val="0.31179775280898875"/>
            </c:manualLayout>
          </c:layout>
          <c:overlay val="0"/>
          <c:spPr>
            <a:noFill/>
            <a:ln w="25384">
              <a:noFill/>
            </a:ln>
          </c:spPr>
        </c:title>
        <c:numFmt formatCode="General" sourceLinked="1"/>
        <c:majorTickMark val="cross"/>
        <c:minorTickMark val="none"/>
        <c:tickLblPos val="nextTo"/>
        <c:spPr>
          <a:ln w="3173">
            <a:solidFill>
              <a:srgbClr val="000000"/>
            </a:solidFill>
            <a:prstDash val="solid"/>
          </a:ln>
        </c:spPr>
        <c:txPr>
          <a:bodyPr rot="0" vert="horz"/>
          <a:lstStyle/>
          <a:p>
            <a:pPr>
              <a:defRPr/>
            </a:pPr>
            <a:endParaRPr lang="pt-BR"/>
          </a:p>
        </c:txPr>
        <c:crossAx val="40629760"/>
        <c:crosses val="max"/>
        <c:crossBetween val="between"/>
      </c:valAx>
      <c:spPr>
        <a:noFill/>
        <a:ln w="25384">
          <a:noFill/>
        </a:ln>
      </c:spPr>
    </c:plotArea>
    <c:legend>
      <c:legendPos val="b"/>
      <c:layout>
        <c:manualLayout>
          <c:xMode val="edge"/>
          <c:yMode val="edge"/>
          <c:x val="0.25911458333333331"/>
          <c:y val="0.88764044943820242"/>
          <c:w val="0.52734375"/>
          <c:h val="7.3033707865168537E-2"/>
        </c:manualLayout>
      </c:layout>
      <c:overlay val="0"/>
      <c:spPr>
        <a:noFill/>
        <a:ln w="25384">
          <a:noFill/>
        </a:ln>
      </c:spPr>
    </c:legend>
    <c:plotVisOnly val="1"/>
    <c:dispBlanksAs val="gap"/>
    <c:showDLblsOverMax val="0"/>
  </c:chart>
  <c:spPr>
    <a:solidFill>
      <a:srgbClr val="FFFFFF"/>
    </a:solidFill>
    <a:ln>
      <a:noFill/>
    </a:ln>
  </c:spPr>
  <c:txPr>
    <a:bodyPr/>
    <a:lstStyle/>
    <a:p>
      <a:pPr>
        <a:defRPr sz="1400" b="0" i="0" u="none" strike="noStrike" baseline="0">
          <a:solidFill>
            <a:srgbClr val="000000"/>
          </a:solidFill>
          <a:latin typeface="+mj-lt"/>
          <a:ea typeface="Times New Roman"/>
          <a:cs typeface="Times New Roman"/>
        </a:defRPr>
      </a:pPr>
      <a:endParaRPr lang="pt-B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7052827463615"/>
          <c:y val="4.9960875984251966E-2"/>
          <c:w val="0.81837795800466617"/>
          <c:h val="0.90007824803149605"/>
        </c:manualLayout>
      </c:layout>
      <c:barChart>
        <c:barDir val="col"/>
        <c:grouping val="clustered"/>
        <c:varyColors val="0"/>
        <c:ser>
          <c:idx val="0"/>
          <c:order val="0"/>
          <c:tx>
            <c:strRef>
              <c:f>Plan1!$B$1</c:f>
              <c:strCache>
                <c:ptCount val="1"/>
                <c:pt idx="0">
                  <c:v>Série 1</c:v>
                </c:pt>
              </c:strCache>
            </c:strRef>
          </c:tx>
          <c:spPr>
            <a:solidFill>
              <a:srgbClr val="92D050"/>
            </a:solidFill>
          </c:spPr>
          <c:invertIfNegative val="0"/>
          <c:dPt>
            <c:idx val="0"/>
            <c:invertIfNegative val="0"/>
            <c:bubble3D val="0"/>
          </c:dPt>
          <c:dPt>
            <c:idx val="1"/>
            <c:invertIfNegative val="0"/>
            <c:bubble3D val="0"/>
            <c:spPr>
              <a:solidFill>
                <a:srgbClr val="FFC000"/>
              </a:solidFill>
            </c:spPr>
          </c:dPt>
          <c:dPt>
            <c:idx val="2"/>
            <c:invertIfNegative val="0"/>
            <c:bubble3D val="0"/>
          </c:dPt>
          <c:dLbls>
            <c:dLbl>
              <c:idx val="0"/>
              <c:layout>
                <c:manualLayout>
                  <c:x val="0"/>
                  <c:y val="2.0139879657611475E-2"/>
                </c:manualLayout>
              </c:layout>
              <c:showLegendKey val="0"/>
              <c:showVal val="1"/>
              <c:showCatName val="0"/>
              <c:showSerName val="0"/>
              <c:showPercent val="0"/>
              <c:showBubbleSize val="0"/>
            </c:dLbl>
            <c:numFmt formatCode="#,##0.0" sourceLinked="0"/>
            <c:txPr>
              <a:bodyPr/>
              <a:lstStyle/>
              <a:p>
                <a:pPr>
                  <a:defRPr sz="1400" b="1"/>
                </a:pPr>
                <a:endParaRPr lang="pt-BR"/>
              </a:p>
            </c:txPr>
            <c:showLegendKey val="0"/>
            <c:showVal val="1"/>
            <c:showCatName val="0"/>
            <c:showSerName val="0"/>
            <c:showPercent val="0"/>
            <c:showBubbleSize val="0"/>
            <c:showLeaderLines val="0"/>
          </c:dLbls>
          <c:cat>
            <c:strRef>
              <c:f>Plan1!$A$2:$A$7</c:f>
              <c:strCache>
                <c:ptCount val="6"/>
                <c:pt idx="0">
                  <c:v>Peru</c:v>
                </c:pt>
                <c:pt idx="1">
                  <c:v>Brasil</c:v>
                </c:pt>
                <c:pt idx="2">
                  <c:v>Malasia</c:v>
                </c:pt>
                <c:pt idx="3">
                  <c:v>Bolivia</c:v>
                </c:pt>
                <c:pt idx="4">
                  <c:v>ITTO Total</c:v>
                </c:pt>
                <c:pt idx="5">
                  <c:v>Producers
Total</c:v>
                </c:pt>
              </c:strCache>
            </c:strRef>
          </c:cat>
          <c:val>
            <c:numRef>
              <c:f>Plan1!$B$2:$B$7</c:f>
              <c:numCache>
                <c:formatCode>0.0</c:formatCode>
                <c:ptCount val="6"/>
                <c:pt idx="0">
                  <c:v>-74.912891986062718</c:v>
                </c:pt>
                <c:pt idx="1">
                  <c:v>-50.145489815712892</c:v>
                </c:pt>
                <c:pt idx="2">
                  <c:v>-15.040983606557379</c:v>
                </c:pt>
                <c:pt idx="3">
                  <c:v>34.615384615384627</c:v>
                </c:pt>
                <c:pt idx="4">
                  <c:v>-9.0585794724883932</c:v>
                </c:pt>
                <c:pt idx="5">
                  <c:v>-10.287380258225742</c:v>
                </c:pt>
              </c:numCache>
            </c:numRef>
          </c:val>
        </c:ser>
        <c:dLbls>
          <c:showLegendKey val="0"/>
          <c:showVal val="0"/>
          <c:showCatName val="0"/>
          <c:showSerName val="0"/>
          <c:showPercent val="0"/>
          <c:showBubbleSize val="0"/>
        </c:dLbls>
        <c:gapWidth val="150"/>
        <c:axId val="40946304"/>
        <c:axId val="40952192"/>
      </c:barChart>
      <c:catAx>
        <c:axId val="40946304"/>
        <c:scaling>
          <c:orientation val="minMax"/>
        </c:scaling>
        <c:delete val="0"/>
        <c:axPos val="b"/>
        <c:majorTickMark val="out"/>
        <c:minorTickMark val="none"/>
        <c:tickLblPos val="high"/>
        <c:txPr>
          <a:bodyPr anchor="t" anchorCtr="0"/>
          <a:lstStyle/>
          <a:p>
            <a:pPr>
              <a:defRPr b="1"/>
            </a:pPr>
            <a:endParaRPr lang="pt-BR"/>
          </a:p>
        </c:txPr>
        <c:crossAx val="40952192"/>
        <c:crosses val="autoZero"/>
        <c:auto val="1"/>
        <c:lblAlgn val="ctr"/>
        <c:lblOffset val="0"/>
        <c:noMultiLvlLbl val="0"/>
      </c:catAx>
      <c:valAx>
        <c:axId val="40952192"/>
        <c:scaling>
          <c:orientation val="minMax"/>
        </c:scaling>
        <c:delete val="0"/>
        <c:axPos val="l"/>
        <c:majorGridlines/>
        <c:title>
          <c:tx>
            <c:rich>
              <a:bodyPr rot="-5400000" vert="horz"/>
              <a:lstStyle/>
              <a:p>
                <a:pPr>
                  <a:defRPr sz="1600" b="0"/>
                </a:pPr>
                <a:r>
                  <a:rPr lang="pt-BR" sz="1600" b="0" dirty="0" smtClean="0"/>
                  <a:t> % </a:t>
                </a:r>
                <a:r>
                  <a:rPr lang="pt-BR" sz="1600" b="0" dirty="0" err="1" smtClean="0"/>
                  <a:t>Period</a:t>
                </a:r>
                <a:r>
                  <a:rPr lang="pt-BR" sz="1600" b="0" dirty="0" smtClean="0"/>
                  <a:t> </a:t>
                </a:r>
                <a:r>
                  <a:rPr lang="pt-BR" sz="1600" b="0" dirty="0" err="1" smtClean="0"/>
                  <a:t>Growth</a:t>
                </a:r>
                <a:r>
                  <a:rPr lang="pt-BR" sz="1600" b="0" dirty="0" smtClean="0"/>
                  <a:t> Rate (2008-2012)</a:t>
                </a:r>
                <a:endParaRPr lang="pt-BR" sz="1600" b="0" dirty="0"/>
              </a:p>
            </c:rich>
          </c:tx>
          <c:layout>
            <c:manualLayout>
              <c:xMode val="edge"/>
              <c:yMode val="edge"/>
              <c:x val="2.2923348338425572E-2"/>
              <c:y val="0.10148067760915841"/>
            </c:manualLayout>
          </c:layout>
          <c:overlay val="0"/>
        </c:title>
        <c:numFmt formatCode="0.0" sourceLinked="1"/>
        <c:majorTickMark val="out"/>
        <c:minorTickMark val="none"/>
        <c:tickLblPos val="nextTo"/>
        <c:crossAx val="40946304"/>
        <c:crosses val="autoZero"/>
        <c:crossBetween val="between"/>
      </c:valAx>
    </c:plotArea>
    <c:plotVisOnly val="1"/>
    <c:dispBlanksAs val="gap"/>
    <c:showDLblsOverMax val="0"/>
  </c:chart>
  <c:txPr>
    <a:bodyPr/>
    <a:lstStyle/>
    <a:p>
      <a:pPr>
        <a:defRPr sz="1800"/>
      </a:pPr>
      <a:endParaRPr lang="pt-B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87052827463615"/>
          <c:y val="4.9960875984251966E-2"/>
          <c:w val="0.81837795800466617"/>
          <c:h val="0.90007824803149605"/>
        </c:manualLayout>
      </c:layout>
      <c:barChart>
        <c:barDir val="col"/>
        <c:grouping val="clustered"/>
        <c:varyColors val="0"/>
        <c:ser>
          <c:idx val="0"/>
          <c:order val="0"/>
          <c:tx>
            <c:strRef>
              <c:f>Plan1!$B$1</c:f>
              <c:strCache>
                <c:ptCount val="1"/>
                <c:pt idx="0">
                  <c:v>Série 1</c:v>
                </c:pt>
              </c:strCache>
            </c:strRef>
          </c:tx>
          <c:spPr>
            <a:solidFill>
              <a:srgbClr val="92D050"/>
            </a:solidFill>
          </c:spPr>
          <c:invertIfNegative val="0"/>
          <c:dPt>
            <c:idx val="0"/>
            <c:invertIfNegative val="0"/>
            <c:bubble3D val="0"/>
          </c:dPt>
          <c:dPt>
            <c:idx val="1"/>
            <c:invertIfNegative val="0"/>
            <c:bubble3D val="0"/>
            <c:spPr>
              <a:solidFill>
                <a:srgbClr val="FFC000"/>
              </a:solidFill>
            </c:spPr>
          </c:dPt>
          <c:dPt>
            <c:idx val="2"/>
            <c:invertIfNegative val="0"/>
            <c:bubble3D val="0"/>
          </c:dPt>
          <c:dLbls>
            <c:dLbl>
              <c:idx val="0"/>
              <c:layout>
                <c:manualLayout>
                  <c:x val="0"/>
                  <c:y val="2.0139879657611475E-2"/>
                </c:manualLayout>
              </c:layout>
              <c:showLegendKey val="0"/>
              <c:showVal val="1"/>
              <c:showCatName val="0"/>
              <c:showSerName val="0"/>
              <c:showPercent val="0"/>
              <c:showBubbleSize val="0"/>
            </c:dLbl>
            <c:numFmt formatCode="#,##0.0" sourceLinked="0"/>
            <c:txPr>
              <a:bodyPr/>
              <a:lstStyle/>
              <a:p>
                <a:pPr>
                  <a:defRPr sz="1400" b="1"/>
                </a:pPr>
                <a:endParaRPr lang="pt-BR"/>
              </a:p>
            </c:txPr>
            <c:showLegendKey val="0"/>
            <c:showVal val="1"/>
            <c:showCatName val="0"/>
            <c:showSerName val="0"/>
            <c:showPercent val="0"/>
            <c:showBubbleSize val="0"/>
            <c:showLeaderLines val="0"/>
          </c:dLbls>
          <c:cat>
            <c:strRef>
              <c:f>Plan1!$A$2:$A$7</c:f>
              <c:strCache>
                <c:ptCount val="6"/>
                <c:pt idx="0">
                  <c:v>Bolivia</c:v>
                </c:pt>
                <c:pt idx="1">
                  <c:v>Brasil</c:v>
                </c:pt>
                <c:pt idx="2">
                  <c:v>Peru</c:v>
                </c:pt>
                <c:pt idx="3">
                  <c:v>Indonesia</c:v>
                </c:pt>
                <c:pt idx="4">
                  <c:v>Malasya</c:v>
                </c:pt>
                <c:pt idx="5">
                  <c:v>Latin
America/
Caribbean</c:v>
                </c:pt>
              </c:strCache>
            </c:strRef>
          </c:cat>
          <c:val>
            <c:numRef>
              <c:f>Plan1!$B$2:$B$7</c:f>
              <c:numCache>
                <c:formatCode>0.0</c:formatCode>
                <c:ptCount val="6"/>
                <c:pt idx="0">
                  <c:v>-75</c:v>
                </c:pt>
                <c:pt idx="1">
                  <c:v>-70.106761565836308</c:v>
                </c:pt>
                <c:pt idx="2">
                  <c:v>-52.380952380952387</c:v>
                </c:pt>
                <c:pt idx="3">
                  <c:v>-18.685927306616968</c:v>
                </c:pt>
                <c:pt idx="4">
                  <c:v>1.4946028231386688</c:v>
                </c:pt>
                <c:pt idx="5">
                  <c:v>-57.560975609756106</c:v>
                </c:pt>
              </c:numCache>
            </c:numRef>
          </c:val>
        </c:ser>
        <c:dLbls>
          <c:showLegendKey val="0"/>
          <c:showVal val="0"/>
          <c:showCatName val="0"/>
          <c:showSerName val="0"/>
          <c:showPercent val="0"/>
          <c:showBubbleSize val="0"/>
        </c:dLbls>
        <c:gapWidth val="150"/>
        <c:axId val="40739584"/>
        <c:axId val="40741120"/>
      </c:barChart>
      <c:catAx>
        <c:axId val="40739584"/>
        <c:scaling>
          <c:orientation val="minMax"/>
        </c:scaling>
        <c:delete val="0"/>
        <c:axPos val="b"/>
        <c:numFmt formatCode="General" sourceLinked="1"/>
        <c:majorTickMark val="out"/>
        <c:minorTickMark val="none"/>
        <c:tickLblPos val="high"/>
        <c:txPr>
          <a:bodyPr anchor="t" anchorCtr="0"/>
          <a:lstStyle/>
          <a:p>
            <a:pPr>
              <a:defRPr b="1"/>
            </a:pPr>
            <a:endParaRPr lang="pt-BR"/>
          </a:p>
        </c:txPr>
        <c:crossAx val="40741120"/>
        <c:crosses val="autoZero"/>
        <c:auto val="1"/>
        <c:lblAlgn val="ctr"/>
        <c:lblOffset val="0"/>
        <c:noMultiLvlLbl val="0"/>
      </c:catAx>
      <c:valAx>
        <c:axId val="40741120"/>
        <c:scaling>
          <c:orientation val="minMax"/>
        </c:scaling>
        <c:delete val="0"/>
        <c:axPos val="l"/>
        <c:majorGridlines/>
        <c:title>
          <c:tx>
            <c:rich>
              <a:bodyPr rot="-5400000" vert="horz"/>
              <a:lstStyle/>
              <a:p>
                <a:pPr>
                  <a:defRPr sz="1600" b="0"/>
                </a:pPr>
                <a:r>
                  <a:rPr lang="pt-BR" sz="1600" b="0" dirty="0" smtClean="0"/>
                  <a:t> % </a:t>
                </a:r>
                <a:r>
                  <a:rPr lang="pt-BR" sz="1600" b="0" dirty="0" err="1" smtClean="0"/>
                  <a:t>Period</a:t>
                </a:r>
                <a:r>
                  <a:rPr lang="pt-BR" sz="1600" b="0" dirty="0" smtClean="0"/>
                  <a:t> </a:t>
                </a:r>
                <a:r>
                  <a:rPr lang="pt-BR" sz="1600" b="0" dirty="0" err="1" smtClean="0"/>
                  <a:t>Growth</a:t>
                </a:r>
                <a:r>
                  <a:rPr lang="pt-BR" sz="1600" b="0" dirty="0" smtClean="0"/>
                  <a:t> Rate (2008-2012)</a:t>
                </a:r>
                <a:endParaRPr lang="pt-BR" sz="1600" b="0" dirty="0"/>
              </a:p>
            </c:rich>
          </c:tx>
          <c:layout>
            <c:manualLayout>
              <c:xMode val="edge"/>
              <c:yMode val="edge"/>
              <c:x val="2.2923348338425572E-2"/>
              <c:y val="0.10148067760915841"/>
            </c:manualLayout>
          </c:layout>
          <c:overlay val="0"/>
        </c:title>
        <c:numFmt formatCode="0.0" sourceLinked="1"/>
        <c:majorTickMark val="out"/>
        <c:minorTickMark val="none"/>
        <c:tickLblPos val="nextTo"/>
        <c:crossAx val="40739584"/>
        <c:crosses val="autoZero"/>
        <c:crossBetween val="between"/>
      </c:valAx>
    </c:plotArea>
    <c:plotVisOnly val="1"/>
    <c:dispBlanksAs val="gap"/>
    <c:showDLblsOverMax val="0"/>
  </c:chart>
  <c:txPr>
    <a:bodyPr/>
    <a:lstStyle/>
    <a:p>
      <a:pPr>
        <a:defRPr sz="1800"/>
      </a:pPr>
      <a:endParaRPr lang="pt-B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387B72-266E-4F2B-9026-7A943A5EB927}" type="doc">
      <dgm:prSet loTypeId="urn:microsoft.com/office/officeart/2005/8/layout/chevron2" loCatId="process" qsTypeId="urn:microsoft.com/office/officeart/2005/8/quickstyle/simple5" qsCatId="simple" csTypeId="urn:microsoft.com/office/officeart/2005/8/colors/accent1_2" csCatId="accent1" phldr="1"/>
      <dgm:spPr/>
      <dgm:t>
        <a:bodyPr/>
        <a:lstStyle/>
        <a:p>
          <a:endParaRPr lang="pt-BR"/>
        </a:p>
      </dgm:t>
    </dgm:pt>
    <dgm:pt modelId="{BAEFD2FE-6D4C-4CB2-9269-8CC748002CDE}">
      <dgm:prSet phldrT="[Texto]" custT="1"/>
      <dgm:spPr>
        <a:solidFill>
          <a:srgbClr val="92D050"/>
        </a:solidFill>
      </dgm:spPr>
      <dgm:t>
        <a:bodyPr/>
        <a:lstStyle/>
        <a:p>
          <a:r>
            <a:rPr lang="pt-BR" sz="1200" b="1" dirty="0" smtClean="0">
              <a:solidFill>
                <a:schemeClr val="tx1"/>
              </a:solidFill>
            </a:rPr>
            <a:t>1500-1800</a:t>
          </a:r>
          <a:endParaRPr lang="pt-BR" sz="1200" b="1" dirty="0">
            <a:solidFill>
              <a:schemeClr val="tx1"/>
            </a:solidFill>
          </a:endParaRPr>
        </a:p>
      </dgm:t>
    </dgm:pt>
    <dgm:pt modelId="{E72D3389-A2A6-4F34-9DA8-F36EEA16AA76}" type="parTrans" cxnId="{077DA276-3FD1-4428-87D8-F1F6DFC65F05}">
      <dgm:prSet/>
      <dgm:spPr/>
      <dgm:t>
        <a:bodyPr/>
        <a:lstStyle/>
        <a:p>
          <a:endParaRPr lang="pt-BR"/>
        </a:p>
      </dgm:t>
    </dgm:pt>
    <dgm:pt modelId="{C5D33D7D-593A-4A1A-AC6D-E4C1D68B83AA}" type="sibTrans" cxnId="{077DA276-3FD1-4428-87D8-F1F6DFC65F05}">
      <dgm:prSet/>
      <dgm:spPr/>
      <dgm:t>
        <a:bodyPr/>
        <a:lstStyle/>
        <a:p>
          <a:endParaRPr lang="pt-BR"/>
        </a:p>
      </dgm:t>
    </dgm:pt>
    <dgm:pt modelId="{B1B103BA-90C2-418B-B4C7-83D572BBB61B}">
      <dgm:prSet phldrT="[Texto]" custT="1"/>
      <dgm:spPr>
        <a:ln>
          <a:solidFill>
            <a:schemeClr val="bg1"/>
          </a:solidFill>
        </a:ln>
      </dgm:spPr>
      <dgm:t>
        <a:bodyPr/>
        <a:lstStyle/>
        <a:p>
          <a:r>
            <a:rPr lang="en-US" sz="2000" b="1" noProof="0" dirty="0" smtClean="0"/>
            <a:t>Log Exports</a:t>
          </a:r>
          <a:endParaRPr lang="en-US" sz="2000" b="1" noProof="0" dirty="0"/>
        </a:p>
      </dgm:t>
    </dgm:pt>
    <dgm:pt modelId="{5D834025-69E5-45B6-983F-4B17CD7D624A}" type="parTrans" cxnId="{CBC62ACD-3708-4663-9486-9B79B82F74C5}">
      <dgm:prSet/>
      <dgm:spPr/>
      <dgm:t>
        <a:bodyPr/>
        <a:lstStyle/>
        <a:p>
          <a:endParaRPr lang="pt-BR"/>
        </a:p>
      </dgm:t>
    </dgm:pt>
    <dgm:pt modelId="{4D922A70-965E-4DB6-AD92-93E418A16036}" type="sibTrans" cxnId="{CBC62ACD-3708-4663-9486-9B79B82F74C5}">
      <dgm:prSet/>
      <dgm:spPr/>
      <dgm:t>
        <a:bodyPr/>
        <a:lstStyle/>
        <a:p>
          <a:endParaRPr lang="pt-BR"/>
        </a:p>
      </dgm:t>
    </dgm:pt>
    <dgm:pt modelId="{B35F74B5-D5D0-4721-B0E0-F1D3CDA2BAAE}">
      <dgm:prSet phldrT="[Texto]" custT="1"/>
      <dgm:spPr>
        <a:solidFill>
          <a:srgbClr val="92D050"/>
        </a:solidFill>
      </dgm:spPr>
      <dgm:t>
        <a:bodyPr/>
        <a:lstStyle/>
        <a:p>
          <a:r>
            <a:rPr lang="pt-BR" sz="1200" b="1" dirty="0" smtClean="0">
              <a:solidFill>
                <a:schemeClr val="tx1"/>
              </a:solidFill>
            </a:rPr>
            <a:t>1800-1900</a:t>
          </a:r>
          <a:endParaRPr lang="pt-BR" sz="1200" b="1" dirty="0">
            <a:solidFill>
              <a:schemeClr val="tx1"/>
            </a:solidFill>
          </a:endParaRPr>
        </a:p>
      </dgm:t>
    </dgm:pt>
    <dgm:pt modelId="{C97ABB88-8063-4439-95B3-266EE1C02E35}" type="parTrans" cxnId="{30EAB919-65BB-45A0-BDD0-1CA0CC342E88}">
      <dgm:prSet/>
      <dgm:spPr/>
      <dgm:t>
        <a:bodyPr/>
        <a:lstStyle/>
        <a:p>
          <a:endParaRPr lang="pt-BR"/>
        </a:p>
      </dgm:t>
    </dgm:pt>
    <dgm:pt modelId="{7EA3B6A8-997C-49DE-9FBB-D60DDE0F32FA}" type="sibTrans" cxnId="{30EAB919-65BB-45A0-BDD0-1CA0CC342E88}">
      <dgm:prSet/>
      <dgm:spPr/>
      <dgm:t>
        <a:bodyPr/>
        <a:lstStyle/>
        <a:p>
          <a:endParaRPr lang="pt-BR"/>
        </a:p>
      </dgm:t>
    </dgm:pt>
    <dgm:pt modelId="{1E97A1B8-3314-4F38-9333-429E2B28E689}">
      <dgm:prSet phldrT="[Texto]" custT="1"/>
      <dgm:spPr>
        <a:solidFill>
          <a:srgbClr val="92D050"/>
        </a:solidFill>
      </dgm:spPr>
      <dgm:t>
        <a:bodyPr/>
        <a:lstStyle/>
        <a:p>
          <a:r>
            <a:rPr lang="pt-BR" sz="1200" b="1" dirty="0" smtClean="0">
              <a:solidFill>
                <a:schemeClr val="tx1"/>
              </a:solidFill>
            </a:rPr>
            <a:t>1900-1960</a:t>
          </a:r>
          <a:endParaRPr lang="pt-BR" sz="1200" b="1" dirty="0">
            <a:solidFill>
              <a:schemeClr val="tx1"/>
            </a:solidFill>
          </a:endParaRPr>
        </a:p>
      </dgm:t>
    </dgm:pt>
    <dgm:pt modelId="{E12576E3-C272-4D76-B46F-7708DC49D759}" type="parTrans" cxnId="{B0C01283-B600-4FBC-AD9B-76ADEA9D54C8}">
      <dgm:prSet/>
      <dgm:spPr/>
      <dgm:t>
        <a:bodyPr/>
        <a:lstStyle/>
        <a:p>
          <a:endParaRPr lang="pt-BR"/>
        </a:p>
      </dgm:t>
    </dgm:pt>
    <dgm:pt modelId="{E7B2033B-40CE-4D13-A60C-72ECD15A1B60}" type="sibTrans" cxnId="{B0C01283-B600-4FBC-AD9B-76ADEA9D54C8}">
      <dgm:prSet/>
      <dgm:spPr/>
      <dgm:t>
        <a:bodyPr/>
        <a:lstStyle/>
        <a:p>
          <a:endParaRPr lang="pt-BR"/>
        </a:p>
      </dgm:t>
    </dgm:pt>
    <dgm:pt modelId="{682A036D-43E2-494A-B3C3-F9E1CF965B7E}">
      <dgm:prSet phldrT="[Texto]" custT="1"/>
      <dgm:spPr>
        <a:ln>
          <a:solidFill>
            <a:schemeClr val="bg1"/>
          </a:solidFill>
        </a:ln>
      </dgm:spPr>
      <dgm:t>
        <a:bodyPr/>
        <a:lstStyle/>
        <a:p>
          <a:r>
            <a:rPr lang="en-US" sz="2000" b="1" noProof="0" dirty="0" err="1" smtClean="0"/>
            <a:t>Araucária</a:t>
          </a:r>
          <a:r>
            <a:rPr lang="en-US" sz="2000" b="1" noProof="0" dirty="0" smtClean="0"/>
            <a:t> (Parana Pine) Industry</a:t>
          </a:r>
          <a:endParaRPr lang="en-US" sz="2000" b="1" noProof="0" dirty="0"/>
        </a:p>
      </dgm:t>
    </dgm:pt>
    <dgm:pt modelId="{A29EF84E-D948-4753-A903-47FCC83F57B7}" type="parTrans" cxnId="{B8EFB6EE-B6E8-454C-B677-CDC9F35A16BC}">
      <dgm:prSet/>
      <dgm:spPr/>
      <dgm:t>
        <a:bodyPr/>
        <a:lstStyle/>
        <a:p>
          <a:endParaRPr lang="pt-BR"/>
        </a:p>
      </dgm:t>
    </dgm:pt>
    <dgm:pt modelId="{6DCB8FF1-2DFD-4E7B-9FA4-A6CB47E217C9}" type="sibTrans" cxnId="{B8EFB6EE-B6E8-454C-B677-CDC9F35A16BC}">
      <dgm:prSet/>
      <dgm:spPr/>
      <dgm:t>
        <a:bodyPr/>
        <a:lstStyle/>
        <a:p>
          <a:endParaRPr lang="pt-BR"/>
        </a:p>
      </dgm:t>
    </dgm:pt>
    <dgm:pt modelId="{6EDB4051-3348-4E74-8D43-284C4A25715E}">
      <dgm:prSet phldrT="[Texto]" custT="1"/>
      <dgm:spPr>
        <a:solidFill>
          <a:srgbClr val="92D050"/>
        </a:solidFill>
      </dgm:spPr>
      <dgm:t>
        <a:bodyPr/>
        <a:lstStyle/>
        <a:p>
          <a:r>
            <a:rPr lang="pt-BR" sz="1200" b="1" dirty="0" smtClean="0">
              <a:solidFill>
                <a:schemeClr val="tx1"/>
              </a:solidFill>
            </a:rPr>
            <a:t>1960-1900</a:t>
          </a:r>
          <a:endParaRPr lang="pt-BR" sz="1200" b="1" dirty="0">
            <a:solidFill>
              <a:schemeClr val="tx1"/>
            </a:solidFill>
          </a:endParaRPr>
        </a:p>
      </dgm:t>
    </dgm:pt>
    <dgm:pt modelId="{BBA8FABC-4004-4E06-B2AA-1513526FD47F}" type="parTrans" cxnId="{A6CEF5CF-0E6A-4786-97A8-731A41472495}">
      <dgm:prSet/>
      <dgm:spPr/>
      <dgm:t>
        <a:bodyPr/>
        <a:lstStyle/>
        <a:p>
          <a:endParaRPr lang="pt-BR"/>
        </a:p>
      </dgm:t>
    </dgm:pt>
    <dgm:pt modelId="{F1EEEC2D-7A52-478A-8A26-3277C2AEDA8D}" type="sibTrans" cxnId="{A6CEF5CF-0E6A-4786-97A8-731A41472495}">
      <dgm:prSet/>
      <dgm:spPr/>
      <dgm:t>
        <a:bodyPr/>
        <a:lstStyle/>
        <a:p>
          <a:endParaRPr lang="pt-BR"/>
        </a:p>
      </dgm:t>
    </dgm:pt>
    <dgm:pt modelId="{FAC25484-CE15-4F7C-BBF4-FCC771AFCA75}">
      <dgm:prSet phldrT="[Texto]" custT="1"/>
      <dgm:spPr>
        <a:ln>
          <a:solidFill>
            <a:schemeClr val="bg1"/>
          </a:solidFill>
        </a:ln>
      </dgm:spPr>
      <dgm:t>
        <a:bodyPr/>
        <a:lstStyle/>
        <a:p>
          <a:r>
            <a:rPr lang="en-US" sz="2000" b="1" noProof="0" smtClean="0"/>
            <a:t>Timber Imports</a:t>
          </a:r>
          <a:endParaRPr lang="en-US" sz="2000" b="1" noProof="0"/>
        </a:p>
      </dgm:t>
    </dgm:pt>
    <dgm:pt modelId="{31AEC94E-8F1E-4BC8-9761-1018CA603F19}" type="sibTrans" cxnId="{5687A67C-03DD-46F0-9D4D-B001B8A53FAB}">
      <dgm:prSet/>
      <dgm:spPr/>
      <dgm:t>
        <a:bodyPr/>
        <a:lstStyle/>
        <a:p>
          <a:endParaRPr lang="pt-BR"/>
        </a:p>
      </dgm:t>
    </dgm:pt>
    <dgm:pt modelId="{D9624BAC-71C2-4163-9FA8-36959DAF0A61}" type="parTrans" cxnId="{5687A67C-03DD-46F0-9D4D-B001B8A53FAB}">
      <dgm:prSet/>
      <dgm:spPr/>
      <dgm:t>
        <a:bodyPr/>
        <a:lstStyle/>
        <a:p>
          <a:endParaRPr lang="pt-BR"/>
        </a:p>
      </dgm:t>
    </dgm:pt>
    <dgm:pt modelId="{5CE75A42-61D5-4737-BC6E-BD95AAEA18D2}">
      <dgm:prSet custT="1"/>
      <dgm:spPr>
        <a:ln>
          <a:solidFill>
            <a:schemeClr val="bg1"/>
          </a:solidFill>
        </a:ln>
      </dgm:spPr>
      <dgm:t>
        <a:bodyPr/>
        <a:lstStyle/>
        <a:p>
          <a:r>
            <a:rPr lang="en-US" sz="2000" b="1" noProof="0" dirty="0" smtClean="0"/>
            <a:t>Tropical Timber Industry</a:t>
          </a:r>
          <a:endParaRPr lang="en-US" sz="2000" b="1" noProof="0" dirty="0"/>
        </a:p>
      </dgm:t>
    </dgm:pt>
    <dgm:pt modelId="{7515390D-0802-40C9-A961-21C44BC7A5BB}" type="parTrans" cxnId="{16A637D4-14CB-48F3-A04D-0F3D02C14E5D}">
      <dgm:prSet/>
      <dgm:spPr/>
      <dgm:t>
        <a:bodyPr/>
        <a:lstStyle/>
        <a:p>
          <a:endParaRPr lang="pt-BR"/>
        </a:p>
      </dgm:t>
    </dgm:pt>
    <dgm:pt modelId="{E82957B9-F30E-4C5F-8DCC-F102AE17EB94}" type="sibTrans" cxnId="{16A637D4-14CB-48F3-A04D-0F3D02C14E5D}">
      <dgm:prSet/>
      <dgm:spPr/>
      <dgm:t>
        <a:bodyPr/>
        <a:lstStyle/>
        <a:p>
          <a:endParaRPr lang="pt-BR"/>
        </a:p>
      </dgm:t>
    </dgm:pt>
    <dgm:pt modelId="{02F26F74-5816-40C6-89C6-B662E9159AC5}">
      <dgm:prSet custT="1"/>
      <dgm:spPr>
        <a:solidFill>
          <a:srgbClr val="92D050"/>
        </a:solidFill>
      </dgm:spPr>
      <dgm:t>
        <a:bodyPr/>
        <a:lstStyle/>
        <a:p>
          <a:r>
            <a:rPr lang="pt-BR" sz="1200" b="1" dirty="0" smtClean="0">
              <a:solidFill>
                <a:schemeClr val="tx1"/>
              </a:solidFill>
            </a:rPr>
            <a:t>1980-...</a:t>
          </a:r>
          <a:endParaRPr lang="pt-BR" sz="1200" b="1" dirty="0">
            <a:solidFill>
              <a:schemeClr val="tx1"/>
            </a:solidFill>
          </a:endParaRPr>
        </a:p>
      </dgm:t>
    </dgm:pt>
    <dgm:pt modelId="{454894AD-6103-461E-B74C-FE8B66094E03}" type="parTrans" cxnId="{8FDA9173-8332-42C4-BD4A-9AC6DA7A567C}">
      <dgm:prSet/>
      <dgm:spPr/>
      <dgm:t>
        <a:bodyPr/>
        <a:lstStyle/>
        <a:p>
          <a:endParaRPr lang="pt-BR"/>
        </a:p>
      </dgm:t>
    </dgm:pt>
    <dgm:pt modelId="{EDE33F8E-8B38-4ABC-815B-DC9942EC2838}" type="sibTrans" cxnId="{8FDA9173-8332-42C4-BD4A-9AC6DA7A567C}">
      <dgm:prSet/>
      <dgm:spPr/>
      <dgm:t>
        <a:bodyPr/>
        <a:lstStyle/>
        <a:p>
          <a:endParaRPr lang="pt-BR"/>
        </a:p>
      </dgm:t>
    </dgm:pt>
    <dgm:pt modelId="{0C3B9864-BC29-4317-8B4F-7B9D6EE9A129}">
      <dgm:prSet custT="1"/>
      <dgm:spPr>
        <a:ln>
          <a:solidFill>
            <a:schemeClr val="bg1"/>
          </a:solidFill>
        </a:ln>
      </dgm:spPr>
      <dgm:t>
        <a:bodyPr/>
        <a:lstStyle/>
        <a:p>
          <a:r>
            <a:rPr lang="en-US" sz="2000" b="1" noProof="0" dirty="0" smtClean="0"/>
            <a:t>Plantation Timber / Based Industry</a:t>
          </a:r>
          <a:endParaRPr lang="en-US" sz="2000" b="1" noProof="0" dirty="0"/>
        </a:p>
      </dgm:t>
    </dgm:pt>
    <dgm:pt modelId="{00CC8BDC-97D8-4342-9589-A496D23A7449}" type="parTrans" cxnId="{7A4104A8-1C09-4EA2-BF95-0330E4AD557A}">
      <dgm:prSet/>
      <dgm:spPr/>
      <dgm:t>
        <a:bodyPr/>
        <a:lstStyle/>
        <a:p>
          <a:endParaRPr lang="pt-BR"/>
        </a:p>
      </dgm:t>
    </dgm:pt>
    <dgm:pt modelId="{BA5FACBE-EFD2-409C-989D-C5E00F66A2FE}" type="sibTrans" cxnId="{7A4104A8-1C09-4EA2-BF95-0330E4AD557A}">
      <dgm:prSet/>
      <dgm:spPr/>
      <dgm:t>
        <a:bodyPr/>
        <a:lstStyle/>
        <a:p>
          <a:endParaRPr lang="pt-BR"/>
        </a:p>
      </dgm:t>
    </dgm:pt>
    <dgm:pt modelId="{096503BA-DE0F-4DCD-9207-E38A383AEBBF}" type="pres">
      <dgm:prSet presAssocID="{4F387B72-266E-4F2B-9026-7A943A5EB927}" presName="linearFlow" presStyleCnt="0">
        <dgm:presLayoutVars>
          <dgm:dir/>
          <dgm:animLvl val="lvl"/>
          <dgm:resizeHandles val="exact"/>
        </dgm:presLayoutVars>
      </dgm:prSet>
      <dgm:spPr/>
      <dgm:t>
        <a:bodyPr/>
        <a:lstStyle/>
        <a:p>
          <a:endParaRPr lang="pt-BR"/>
        </a:p>
      </dgm:t>
    </dgm:pt>
    <dgm:pt modelId="{8F7E3A52-EAFD-48F1-BD17-6BDE144B37FC}" type="pres">
      <dgm:prSet presAssocID="{BAEFD2FE-6D4C-4CB2-9269-8CC748002CDE}" presName="composite" presStyleCnt="0"/>
      <dgm:spPr/>
    </dgm:pt>
    <dgm:pt modelId="{A2C5AEC2-FB8A-419E-9ECB-177F54D9155C}" type="pres">
      <dgm:prSet presAssocID="{BAEFD2FE-6D4C-4CB2-9269-8CC748002CDE}" presName="parentText" presStyleLbl="alignNode1" presStyleIdx="0" presStyleCnt="5" custScaleX="114219">
        <dgm:presLayoutVars>
          <dgm:chMax val="1"/>
          <dgm:bulletEnabled val="1"/>
        </dgm:presLayoutVars>
      </dgm:prSet>
      <dgm:spPr/>
      <dgm:t>
        <a:bodyPr/>
        <a:lstStyle/>
        <a:p>
          <a:endParaRPr lang="pt-BR"/>
        </a:p>
      </dgm:t>
    </dgm:pt>
    <dgm:pt modelId="{F2C14FB2-8830-4EC1-94E3-C9AD092D1DBC}" type="pres">
      <dgm:prSet presAssocID="{BAEFD2FE-6D4C-4CB2-9269-8CC748002CDE}" presName="descendantText" presStyleLbl="alignAcc1" presStyleIdx="0" presStyleCnt="5" custScaleX="91791">
        <dgm:presLayoutVars>
          <dgm:bulletEnabled val="1"/>
        </dgm:presLayoutVars>
      </dgm:prSet>
      <dgm:spPr/>
      <dgm:t>
        <a:bodyPr/>
        <a:lstStyle/>
        <a:p>
          <a:endParaRPr lang="pt-BR"/>
        </a:p>
      </dgm:t>
    </dgm:pt>
    <dgm:pt modelId="{161DA143-1DCE-4A77-99F0-14D609ACE1F8}" type="pres">
      <dgm:prSet presAssocID="{C5D33D7D-593A-4A1A-AC6D-E4C1D68B83AA}" presName="sp" presStyleCnt="0"/>
      <dgm:spPr/>
    </dgm:pt>
    <dgm:pt modelId="{A9504A6B-2B7B-4F9B-AC1F-B3256C50D136}" type="pres">
      <dgm:prSet presAssocID="{B35F74B5-D5D0-4721-B0E0-F1D3CDA2BAAE}" presName="composite" presStyleCnt="0"/>
      <dgm:spPr/>
    </dgm:pt>
    <dgm:pt modelId="{C02CD377-4FE6-4A1F-9756-F0A5FCC47C1A}" type="pres">
      <dgm:prSet presAssocID="{B35F74B5-D5D0-4721-B0E0-F1D3CDA2BAAE}" presName="parentText" presStyleLbl="alignNode1" presStyleIdx="1" presStyleCnt="5" custScaleX="110846">
        <dgm:presLayoutVars>
          <dgm:chMax val="1"/>
          <dgm:bulletEnabled val="1"/>
        </dgm:presLayoutVars>
      </dgm:prSet>
      <dgm:spPr/>
      <dgm:t>
        <a:bodyPr/>
        <a:lstStyle/>
        <a:p>
          <a:endParaRPr lang="pt-BR"/>
        </a:p>
      </dgm:t>
    </dgm:pt>
    <dgm:pt modelId="{EAACFAAF-7A38-4152-A4BE-6B6C428467F1}" type="pres">
      <dgm:prSet presAssocID="{B35F74B5-D5D0-4721-B0E0-F1D3CDA2BAAE}" presName="descendantText" presStyleLbl="alignAcc1" presStyleIdx="1" presStyleCnt="5" custScaleX="91432">
        <dgm:presLayoutVars>
          <dgm:bulletEnabled val="1"/>
        </dgm:presLayoutVars>
      </dgm:prSet>
      <dgm:spPr/>
      <dgm:t>
        <a:bodyPr/>
        <a:lstStyle/>
        <a:p>
          <a:endParaRPr lang="pt-BR"/>
        </a:p>
      </dgm:t>
    </dgm:pt>
    <dgm:pt modelId="{66F65510-79D8-4003-AC4C-C3F750C7E53F}" type="pres">
      <dgm:prSet presAssocID="{7EA3B6A8-997C-49DE-9FBB-D60DDE0F32FA}" presName="sp" presStyleCnt="0"/>
      <dgm:spPr/>
    </dgm:pt>
    <dgm:pt modelId="{9CEDF56A-B99E-466C-B5C2-0F6D3CA850D2}" type="pres">
      <dgm:prSet presAssocID="{1E97A1B8-3314-4F38-9333-429E2B28E689}" presName="composite" presStyleCnt="0"/>
      <dgm:spPr/>
    </dgm:pt>
    <dgm:pt modelId="{F9A54CC9-4836-4618-915D-12E51495E3D4}" type="pres">
      <dgm:prSet presAssocID="{1E97A1B8-3314-4F38-9333-429E2B28E689}" presName="parentText" presStyleLbl="alignNode1" presStyleIdx="2" presStyleCnt="5" custScaleX="110846">
        <dgm:presLayoutVars>
          <dgm:chMax val="1"/>
          <dgm:bulletEnabled val="1"/>
        </dgm:presLayoutVars>
      </dgm:prSet>
      <dgm:spPr/>
      <dgm:t>
        <a:bodyPr/>
        <a:lstStyle/>
        <a:p>
          <a:endParaRPr lang="pt-BR"/>
        </a:p>
      </dgm:t>
    </dgm:pt>
    <dgm:pt modelId="{D42D58DB-A3B1-4DD2-88E6-7DDD2CBC10F5}" type="pres">
      <dgm:prSet presAssocID="{1E97A1B8-3314-4F38-9333-429E2B28E689}" presName="descendantText" presStyleLbl="alignAcc1" presStyleIdx="2" presStyleCnt="5" custScaleX="91740">
        <dgm:presLayoutVars>
          <dgm:bulletEnabled val="1"/>
        </dgm:presLayoutVars>
      </dgm:prSet>
      <dgm:spPr/>
      <dgm:t>
        <a:bodyPr/>
        <a:lstStyle/>
        <a:p>
          <a:endParaRPr lang="pt-BR"/>
        </a:p>
      </dgm:t>
    </dgm:pt>
    <dgm:pt modelId="{44A2703E-E5F2-4A4A-A27E-17D3A47D5D99}" type="pres">
      <dgm:prSet presAssocID="{E7B2033B-40CE-4D13-A60C-72ECD15A1B60}" presName="sp" presStyleCnt="0"/>
      <dgm:spPr/>
    </dgm:pt>
    <dgm:pt modelId="{5ECC3EC4-FFED-4690-A45D-057672A8C8FA}" type="pres">
      <dgm:prSet presAssocID="{6EDB4051-3348-4E74-8D43-284C4A25715E}" presName="composite" presStyleCnt="0"/>
      <dgm:spPr/>
    </dgm:pt>
    <dgm:pt modelId="{3BDFC10A-D724-45D1-A5CA-968F636C4EA2}" type="pres">
      <dgm:prSet presAssocID="{6EDB4051-3348-4E74-8D43-284C4A25715E}" presName="parentText" presStyleLbl="alignNode1" presStyleIdx="3" presStyleCnt="5" custScaleX="110846">
        <dgm:presLayoutVars>
          <dgm:chMax val="1"/>
          <dgm:bulletEnabled val="1"/>
        </dgm:presLayoutVars>
      </dgm:prSet>
      <dgm:spPr/>
      <dgm:t>
        <a:bodyPr/>
        <a:lstStyle/>
        <a:p>
          <a:endParaRPr lang="pt-BR"/>
        </a:p>
      </dgm:t>
    </dgm:pt>
    <dgm:pt modelId="{A51244B4-9C13-4842-8DC7-246B7F7E1FA0}" type="pres">
      <dgm:prSet presAssocID="{6EDB4051-3348-4E74-8D43-284C4A25715E}" presName="descendantText" presStyleLbl="alignAcc1" presStyleIdx="3" presStyleCnt="5" custScaleX="91107">
        <dgm:presLayoutVars>
          <dgm:bulletEnabled val="1"/>
        </dgm:presLayoutVars>
      </dgm:prSet>
      <dgm:spPr/>
      <dgm:t>
        <a:bodyPr/>
        <a:lstStyle/>
        <a:p>
          <a:endParaRPr lang="pt-BR"/>
        </a:p>
      </dgm:t>
    </dgm:pt>
    <dgm:pt modelId="{5D936A0B-FC19-4B60-AE6F-A151BE4626D9}" type="pres">
      <dgm:prSet presAssocID="{F1EEEC2D-7A52-478A-8A26-3277C2AEDA8D}" presName="sp" presStyleCnt="0"/>
      <dgm:spPr/>
    </dgm:pt>
    <dgm:pt modelId="{55E5656A-7C78-4234-ABFE-E29E1D26B305}" type="pres">
      <dgm:prSet presAssocID="{02F26F74-5816-40C6-89C6-B662E9159AC5}" presName="composite" presStyleCnt="0"/>
      <dgm:spPr/>
    </dgm:pt>
    <dgm:pt modelId="{EA5C8267-1C40-493F-8A19-D88711208175}" type="pres">
      <dgm:prSet presAssocID="{02F26F74-5816-40C6-89C6-B662E9159AC5}" presName="parentText" presStyleLbl="alignNode1" presStyleIdx="4" presStyleCnt="5" custScaleX="110846">
        <dgm:presLayoutVars>
          <dgm:chMax val="1"/>
          <dgm:bulletEnabled val="1"/>
        </dgm:presLayoutVars>
      </dgm:prSet>
      <dgm:spPr/>
      <dgm:t>
        <a:bodyPr/>
        <a:lstStyle/>
        <a:p>
          <a:endParaRPr lang="pt-BR"/>
        </a:p>
      </dgm:t>
    </dgm:pt>
    <dgm:pt modelId="{2BE30529-E96B-45CD-BD4F-A22F08DD3A1B}" type="pres">
      <dgm:prSet presAssocID="{02F26F74-5816-40C6-89C6-B662E9159AC5}" presName="descendantText" presStyleLbl="alignAcc1" presStyleIdx="4" presStyleCnt="5" custScaleX="91627">
        <dgm:presLayoutVars>
          <dgm:bulletEnabled val="1"/>
        </dgm:presLayoutVars>
      </dgm:prSet>
      <dgm:spPr/>
      <dgm:t>
        <a:bodyPr/>
        <a:lstStyle/>
        <a:p>
          <a:endParaRPr lang="pt-BR"/>
        </a:p>
      </dgm:t>
    </dgm:pt>
  </dgm:ptLst>
  <dgm:cxnLst>
    <dgm:cxn modelId="{D2583BC7-1AF7-4D02-A34C-1BDB3DF3CD05}" type="presOf" srcId="{5CE75A42-61D5-4737-BC6E-BD95AAEA18D2}" destId="{A51244B4-9C13-4842-8DC7-246B7F7E1FA0}" srcOrd="0" destOrd="0" presId="urn:microsoft.com/office/officeart/2005/8/layout/chevron2"/>
    <dgm:cxn modelId="{7A4104A8-1C09-4EA2-BF95-0330E4AD557A}" srcId="{02F26F74-5816-40C6-89C6-B662E9159AC5}" destId="{0C3B9864-BC29-4317-8B4F-7B9D6EE9A129}" srcOrd="0" destOrd="0" parTransId="{00CC8BDC-97D8-4342-9589-A496D23A7449}" sibTransId="{BA5FACBE-EFD2-409C-989D-C5E00F66A2FE}"/>
    <dgm:cxn modelId="{B8EFB6EE-B6E8-454C-B677-CDC9F35A16BC}" srcId="{1E97A1B8-3314-4F38-9333-429E2B28E689}" destId="{682A036D-43E2-494A-B3C3-F9E1CF965B7E}" srcOrd="0" destOrd="0" parTransId="{A29EF84E-D948-4753-A903-47FCC83F57B7}" sibTransId="{6DCB8FF1-2DFD-4E7B-9FA4-A6CB47E217C9}"/>
    <dgm:cxn modelId="{ACC0CF7D-5FAF-4AC1-BAC4-39084855D167}" type="presOf" srcId="{FAC25484-CE15-4F7C-BBF4-FCC771AFCA75}" destId="{EAACFAAF-7A38-4152-A4BE-6B6C428467F1}" srcOrd="0" destOrd="0" presId="urn:microsoft.com/office/officeart/2005/8/layout/chevron2"/>
    <dgm:cxn modelId="{D68921CE-7C10-405C-88D7-5FBE1BD55CED}" type="presOf" srcId="{0C3B9864-BC29-4317-8B4F-7B9D6EE9A129}" destId="{2BE30529-E96B-45CD-BD4F-A22F08DD3A1B}" srcOrd="0" destOrd="0" presId="urn:microsoft.com/office/officeart/2005/8/layout/chevron2"/>
    <dgm:cxn modelId="{7DFE613B-E081-4744-9976-800DC27FAEE3}" type="presOf" srcId="{6EDB4051-3348-4E74-8D43-284C4A25715E}" destId="{3BDFC10A-D724-45D1-A5CA-968F636C4EA2}" srcOrd="0" destOrd="0" presId="urn:microsoft.com/office/officeart/2005/8/layout/chevron2"/>
    <dgm:cxn modelId="{B0C01283-B600-4FBC-AD9B-76ADEA9D54C8}" srcId="{4F387B72-266E-4F2B-9026-7A943A5EB927}" destId="{1E97A1B8-3314-4F38-9333-429E2B28E689}" srcOrd="2" destOrd="0" parTransId="{E12576E3-C272-4D76-B46F-7708DC49D759}" sibTransId="{E7B2033B-40CE-4D13-A60C-72ECD15A1B60}"/>
    <dgm:cxn modelId="{6C6D0572-9D8D-4170-A872-E0AED551F47B}" type="presOf" srcId="{1E97A1B8-3314-4F38-9333-429E2B28E689}" destId="{F9A54CC9-4836-4618-915D-12E51495E3D4}" srcOrd="0" destOrd="0" presId="urn:microsoft.com/office/officeart/2005/8/layout/chevron2"/>
    <dgm:cxn modelId="{F33AE553-D454-48CA-A45D-2AE52C96E6D0}" type="presOf" srcId="{02F26F74-5816-40C6-89C6-B662E9159AC5}" destId="{EA5C8267-1C40-493F-8A19-D88711208175}" srcOrd="0" destOrd="0" presId="urn:microsoft.com/office/officeart/2005/8/layout/chevron2"/>
    <dgm:cxn modelId="{CBC62ACD-3708-4663-9486-9B79B82F74C5}" srcId="{BAEFD2FE-6D4C-4CB2-9269-8CC748002CDE}" destId="{B1B103BA-90C2-418B-B4C7-83D572BBB61B}" srcOrd="0" destOrd="0" parTransId="{5D834025-69E5-45B6-983F-4B17CD7D624A}" sibTransId="{4D922A70-965E-4DB6-AD92-93E418A16036}"/>
    <dgm:cxn modelId="{799752A4-3A23-4544-BE5B-98A59D599EA5}" type="presOf" srcId="{BAEFD2FE-6D4C-4CB2-9269-8CC748002CDE}" destId="{A2C5AEC2-FB8A-419E-9ECB-177F54D9155C}" srcOrd="0" destOrd="0" presId="urn:microsoft.com/office/officeart/2005/8/layout/chevron2"/>
    <dgm:cxn modelId="{077DA276-3FD1-4428-87D8-F1F6DFC65F05}" srcId="{4F387B72-266E-4F2B-9026-7A943A5EB927}" destId="{BAEFD2FE-6D4C-4CB2-9269-8CC748002CDE}" srcOrd="0" destOrd="0" parTransId="{E72D3389-A2A6-4F34-9DA8-F36EEA16AA76}" sibTransId="{C5D33D7D-593A-4A1A-AC6D-E4C1D68B83AA}"/>
    <dgm:cxn modelId="{8FDA9173-8332-42C4-BD4A-9AC6DA7A567C}" srcId="{4F387B72-266E-4F2B-9026-7A943A5EB927}" destId="{02F26F74-5816-40C6-89C6-B662E9159AC5}" srcOrd="4" destOrd="0" parTransId="{454894AD-6103-461E-B74C-FE8B66094E03}" sibTransId="{EDE33F8E-8B38-4ABC-815B-DC9942EC2838}"/>
    <dgm:cxn modelId="{A6CEF5CF-0E6A-4786-97A8-731A41472495}" srcId="{4F387B72-266E-4F2B-9026-7A943A5EB927}" destId="{6EDB4051-3348-4E74-8D43-284C4A25715E}" srcOrd="3" destOrd="0" parTransId="{BBA8FABC-4004-4E06-B2AA-1513526FD47F}" sibTransId="{F1EEEC2D-7A52-478A-8A26-3277C2AEDA8D}"/>
    <dgm:cxn modelId="{D361F7BE-1F18-4C13-8AD8-35964229B953}" type="presOf" srcId="{682A036D-43E2-494A-B3C3-F9E1CF965B7E}" destId="{D42D58DB-A3B1-4DD2-88E6-7DDD2CBC10F5}" srcOrd="0" destOrd="0" presId="urn:microsoft.com/office/officeart/2005/8/layout/chevron2"/>
    <dgm:cxn modelId="{16A637D4-14CB-48F3-A04D-0F3D02C14E5D}" srcId="{6EDB4051-3348-4E74-8D43-284C4A25715E}" destId="{5CE75A42-61D5-4737-BC6E-BD95AAEA18D2}" srcOrd="0" destOrd="0" parTransId="{7515390D-0802-40C9-A961-21C44BC7A5BB}" sibTransId="{E82957B9-F30E-4C5F-8DCC-F102AE17EB94}"/>
    <dgm:cxn modelId="{5687A67C-03DD-46F0-9D4D-B001B8A53FAB}" srcId="{B35F74B5-D5D0-4721-B0E0-F1D3CDA2BAAE}" destId="{FAC25484-CE15-4F7C-BBF4-FCC771AFCA75}" srcOrd="0" destOrd="0" parTransId="{D9624BAC-71C2-4163-9FA8-36959DAF0A61}" sibTransId="{31AEC94E-8F1E-4BC8-9761-1018CA603F19}"/>
    <dgm:cxn modelId="{30EAB919-65BB-45A0-BDD0-1CA0CC342E88}" srcId="{4F387B72-266E-4F2B-9026-7A943A5EB927}" destId="{B35F74B5-D5D0-4721-B0E0-F1D3CDA2BAAE}" srcOrd="1" destOrd="0" parTransId="{C97ABB88-8063-4439-95B3-266EE1C02E35}" sibTransId="{7EA3B6A8-997C-49DE-9FBB-D60DDE0F32FA}"/>
    <dgm:cxn modelId="{BF44AFB6-8E6A-4C65-9B92-8260A50E9295}" type="presOf" srcId="{B35F74B5-D5D0-4721-B0E0-F1D3CDA2BAAE}" destId="{C02CD377-4FE6-4A1F-9756-F0A5FCC47C1A}" srcOrd="0" destOrd="0" presId="urn:microsoft.com/office/officeart/2005/8/layout/chevron2"/>
    <dgm:cxn modelId="{CD6F0DBB-4BE7-4FAB-965B-6505953D90F4}" type="presOf" srcId="{4F387B72-266E-4F2B-9026-7A943A5EB927}" destId="{096503BA-DE0F-4DCD-9207-E38A383AEBBF}" srcOrd="0" destOrd="0" presId="urn:microsoft.com/office/officeart/2005/8/layout/chevron2"/>
    <dgm:cxn modelId="{42643338-B98D-45E4-91B8-2A02E1963DF7}" type="presOf" srcId="{B1B103BA-90C2-418B-B4C7-83D572BBB61B}" destId="{F2C14FB2-8830-4EC1-94E3-C9AD092D1DBC}" srcOrd="0" destOrd="0" presId="urn:microsoft.com/office/officeart/2005/8/layout/chevron2"/>
    <dgm:cxn modelId="{A3E2F5F6-BA17-47C9-A305-233FBB35B106}" type="presParOf" srcId="{096503BA-DE0F-4DCD-9207-E38A383AEBBF}" destId="{8F7E3A52-EAFD-48F1-BD17-6BDE144B37FC}" srcOrd="0" destOrd="0" presId="urn:microsoft.com/office/officeart/2005/8/layout/chevron2"/>
    <dgm:cxn modelId="{2BF2CA55-26B0-4E57-97AE-C8AE6CD6D362}" type="presParOf" srcId="{8F7E3A52-EAFD-48F1-BD17-6BDE144B37FC}" destId="{A2C5AEC2-FB8A-419E-9ECB-177F54D9155C}" srcOrd="0" destOrd="0" presId="urn:microsoft.com/office/officeart/2005/8/layout/chevron2"/>
    <dgm:cxn modelId="{D209888B-B8FC-4455-AA71-0DE2B0A588A0}" type="presParOf" srcId="{8F7E3A52-EAFD-48F1-BD17-6BDE144B37FC}" destId="{F2C14FB2-8830-4EC1-94E3-C9AD092D1DBC}" srcOrd="1" destOrd="0" presId="urn:microsoft.com/office/officeart/2005/8/layout/chevron2"/>
    <dgm:cxn modelId="{5B2634B4-13BD-405F-81B7-7C2739663DBB}" type="presParOf" srcId="{096503BA-DE0F-4DCD-9207-E38A383AEBBF}" destId="{161DA143-1DCE-4A77-99F0-14D609ACE1F8}" srcOrd="1" destOrd="0" presId="urn:microsoft.com/office/officeart/2005/8/layout/chevron2"/>
    <dgm:cxn modelId="{6362EAC0-C6BA-4912-AF36-A9DC5C5B3C9A}" type="presParOf" srcId="{096503BA-DE0F-4DCD-9207-E38A383AEBBF}" destId="{A9504A6B-2B7B-4F9B-AC1F-B3256C50D136}" srcOrd="2" destOrd="0" presId="urn:microsoft.com/office/officeart/2005/8/layout/chevron2"/>
    <dgm:cxn modelId="{9DE8E7F0-22E8-4988-8740-E8CC4BB04CA2}" type="presParOf" srcId="{A9504A6B-2B7B-4F9B-AC1F-B3256C50D136}" destId="{C02CD377-4FE6-4A1F-9756-F0A5FCC47C1A}" srcOrd="0" destOrd="0" presId="urn:microsoft.com/office/officeart/2005/8/layout/chevron2"/>
    <dgm:cxn modelId="{BD3A8CFC-DD42-4C2E-89B7-0E3FCC6B5E4A}" type="presParOf" srcId="{A9504A6B-2B7B-4F9B-AC1F-B3256C50D136}" destId="{EAACFAAF-7A38-4152-A4BE-6B6C428467F1}" srcOrd="1" destOrd="0" presId="urn:microsoft.com/office/officeart/2005/8/layout/chevron2"/>
    <dgm:cxn modelId="{2CE4601A-547B-47F2-9682-85E31607F81A}" type="presParOf" srcId="{096503BA-DE0F-4DCD-9207-E38A383AEBBF}" destId="{66F65510-79D8-4003-AC4C-C3F750C7E53F}" srcOrd="3" destOrd="0" presId="urn:microsoft.com/office/officeart/2005/8/layout/chevron2"/>
    <dgm:cxn modelId="{D85E1B90-4C75-42F0-B253-5027A57B580B}" type="presParOf" srcId="{096503BA-DE0F-4DCD-9207-E38A383AEBBF}" destId="{9CEDF56A-B99E-466C-B5C2-0F6D3CA850D2}" srcOrd="4" destOrd="0" presId="urn:microsoft.com/office/officeart/2005/8/layout/chevron2"/>
    <dgm:cxn modelId="{1AB59B62-6CB5-4527-B41A-1FEEA1C2CFCA}" type="presParOf" srcId="{9CEDF56A-B99E-466C-B5C2-0F6D3CA850D2}" destId="{F9A54CC9-4836-4618-915D-12E51495E3D4}" srcOrd="0" destOrd="0" presId="urn:microsoft.com/office/officeart/2005/8/layout/chevron2"/>
    <dgm:cxn modelId="{7628D1C2-0FB2-4852-8313-404DBDD84956}" type="presParOf" srcId="{9CEDF56A-B99E-466C-B5C2-0F6D3CA850D2}" destId="{D42D58DB-A3B1-4DD2-88E6-7DDD2CBC10F5}" srcOrd="1" destOrd="0" presId="urn:microsoft.com/office/officeart/2005/8/layout/chevron2"/>
    <dgm:cxn modelId="{E884EB5B-EC41-425B-B969-E6E4BF428269}" type="presParOf" srcId="{096503BA-DE0F-4DCD-9207-E38A383AEBBF}" destId="{44A2703E-E5F2-4A4A-A27E-17D3A47D5D99}" srcOrd="5" destOrd="0" presId="urn:microsoft.com/office/officeart/2005/8/layout/chevron2"/>
    <dgm:cxn modelId="{93139806-F726-4700-9C1F-EE26924AC90C}" type="presParOf" srcId="{096503BA-DE0F-4DCD-9207-E38A383AEBBF}" destId="{5ECC3EC4-FFED-4690-A45D-057672A8C8FA}" srcOrd="6" destOrd="0" presId="urn:microsoft.com/office/officeart/2005/8/layout/chevron2"/>
    <dgm:cxn modelId="{67AA4A67-FFDF-44F2-BF05-F72B1D21913F}" type="presParOf" srcId="{5ECC3EC4-FFED-4690-A45D-057672A8C8FA}" destId="{3BDFC10A-D724-45D1-A5CA-968F636C4EA2}" srcOrd="0" destOrd="0" presId="urn:microsoft.com/office/officeart/2005/8/layout/chevron2"/>
    <dgm:cxn modelId="{922A0AE7-AA71-41E8-B16E-00969D72BC32}" type="presParOf" srcId="{5ECC3EC4-FFED-4690-A45D-057672A8C8FA}" destId="{A51244B4-9C13-4842-8DC7-246B7F7E1FA0}" srcOrd="1" destOrd="0" presId="urn:microsoft.com/office/officeart/2005/8/layout/chevron2"/>
    <dgm:cxn modelId="{B27299AD-1523-453C-8BA2-5E8EAB778C7B}" type="presParOf" srcId="{096503BA-DE0F-4DCD-9207-E38A383AEBBF}" destId="{5D936A0B-FC19-4B60-AE6F-A151BE4626D9}" srcOrd="7" destOrd="0" presId="urn:microsoft.com/office/officeart/2005/8/layout/chevron2"/>
    <dgm:cxn modelId="{018CC752-3908-4E31-89BA-69E5871D453E}" type="presParOf" srcId="{096503BA-DE0F-4DCD-9207-E38A383AEBBF}" destId="{55E5656A-7C78-4234-ABFE-E29E1D26B305}" srcOrd="8" destOrd="0" presId="urn:microsoft.com/office/officeart/2005/8/layout/chevron2"/>
    <dgm:cxn modelId="{C386DEB3-BEBC-454C-90B6-65B1F809CA3D}" type="presParOf" srcId="{55E5656A-7C78-4234-ABFE-E29E1D26B305}" destId="{EA5C8267-1C40-493F-8A19-D88711208175}" srcOrd="0" destOrd="0" presId="urn:microsoft.com/office/officeart/2005/8/layout/chevron2"/>
    <dgm:cxn modelId="{A880910F-A2C5-4605-8CD5-A69D13844D07}" type="presParOf" srcId="{55E5656A-7C78-4234-ABFE-E29E1D26B305}" destId="{2BE30529-E96B-45CD-BD4F-A22F08DD3A1B}"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C5AEC2-FB8A-419E-9ECB-177F54D9155C}">
      <dsp:nvSpPr>
        <dsp:cNvPr id="0" name=""/>
        <dsp:cNvSpPr/>
      </dsp:nvSpPr>
      <dsp:spPr>
        <a:xfrm rot="5400000">
          <a:off x="-1400" y="94591"/>
          <a:ext cx="906964" cy="725148"/>
        </a:xfrm>
        <a:prstGeom prst="chevron">
          <a:avLst/>
        </a:prstGeom>
        <a:solidFill>
          <a:srgbClr val="92D05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pt-BR" sz="1200" b="1" kern="1200" dirty="0" smtClean="0">
              <a:solidFill>
                <a:schemeClr val="tx1"/>
              </a:solidFill>
            </a:rPr>
            <a:t>1500-1800</a:t>
          </a:r>
          <a:endParaRPr lang="pt-BR" sz="1200" b="1" kern="1200" dirty="0">
            <a:solidFill>
              <a:schemeClr val="tx1"/>
            </a:solidFill>
          </a:endParaRPr>
        </a:p>
      </dsp:txBody>
      <dsp:txXfrm rot="-5400000">
        <a:off x="89508" y="366257"/>
        <a:ext cx="725148" cy="181816"/>
      </dsp:txXfrm>
    </dsp:sp>
    <dsp:sp modelId="{F2C14FB2-8830-4EC1-94E3-C9AD092D1DBC}">
      <dsp:nvSpPr>
        <dsp:cNvPr id="0" name=""/>
        <dsp:cNvSpPr/>
      </dsp:nvSpPr>
      <dsp:spPr>
        <a:xfrm rot="5400000">
          <a:off x="3205163" y="-2207808"/>
          <a:ext cx="589837" cy="5012820"/>
        </a:xfrm>
        <a:prstGeom prst="round2SameRect">
          <a:avLst/>
        </a:prstGeom>
        <a:solidFill>
          <a:schemeClr val="lt1">
            <a:alpha val="90000"/>
            <a:hueOff val="0"/>
            <a:satOff val="0"/>
            <a:lumOff val="0"/>
            <a:alphaOff val="0"/>
          </a:schemeClr>
        </a:solidFill>
        <a:ln w="9525" cap="flat" cmpd="sng" algn="ctr">
          <a:solidFill>
            <a:schemeClr val="bg1"/>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smtClean="0"/>
            <a:t>Log Exports</a:t>
          </a:r>
          <a:endParaRPr lang="en-US" sz="2000" b="1" kern="1200" noProof="0" dirty="0"/>
        </a:p>
      </dsp:txBody>
      <dsp:txXfrm rot="-5400000">
        <a:off x="993672" y="32476"/>
        <a:ext cx="4984027" cy="532251"/>
      </dsp:txXfrm>
    </dsp:sp>
    <dsp:sp modelId="{C02CD377-4FE6-4A1F-9756-F0A5FCC47C1A}">
      <dsp:nvSpPr>
        <dsp:cNvPr id="0" name=""/>
        <dsp:cNvSpPr/>
      </dsp:nvSpPr>
      <dsp:spPr>
        <a:xfrm rot="5400000">
          <a:off x="-12107" y="892715"/>
          <a:ext cx="906964" cy="703734"/>
        </a:xfrm>
        <a:prstGeom prst="chevron">
          <a:avLst/>
        </a:prstGeom>
        <a:solidFill>
          <a:srgbClr val="92D05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pt-BR" sz="1200" b="1" kern="1200" dirty="0" smtClean="0">
              <a:solidFill>
                <a:schemeClr val="tx1"/>
              </a:solidFill>
            </a:rPr>
            <a:t>1800-1900</a:t>
          </a:r>
          <a:endParaRPr lang="pt-BR" sz="1200" b="1" kern="1200" dirty="0">
            <a:solidFill>
              <a:schemeClr val="tx1"/>
            </a:solidFill>
          </a:endParaRPr>
        </a:p>
      </dsp:txBody>
      <dsp:txXfrm rot="-5400000">
        <a:off x="89508" y="1142967"/>
        <a:ext cx="703734" cy="203230"/>
      </dsp:txXfrm>
    </dsp:sp>
    <dsp:sp modelId="{EAACFAAF-7A38-4152-A4BE-6B6C428467F1}">
      <dsp:nvSpPr>
        <dsp:cNvPr id="0" name=""/>
        <dsp:cNvSpPr/>
      </dsp:nvSpPr>
      <dsp:spPr>
        <a:xfrm rot="5400000">
          <a:off x="3194611" y="-1410743"/>
          <a:ext cx="589527" cy="4993215"/>
        </a:xfrm>
        <a:prstGeom prst="round2SameRect">
          <a:avLst/>
        </a:prstGeom>
        <a:solidFill>
          <a:schemeClr val="lt1">
            <a:alpha val="90000"/>
            <a:hueOff val="0"/>
            <a:satOff val="0"/>
            <a:lumOff val="0"/>
            <a:alphaOff val="0"/>
          </a:schemeClr>
        </a:solidFill>
        <a:ln w="9525" cap="flat" cmpd="sng" algn="ctr">
          <a:solidFill>
            <a:schemeClr val="bg1"/>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smtClean="0"/>
            <a:t>Timber Imports</a:t>
          </a:r>
          <a:endParaRPr lang="en-US" sz="2000" b="1" kern="1200" noProof="0"/>
        </a:p>
      </dsp:txBody>
      <dsp:txXfrm rot="-5400000">
        <a:off x="992767" y="819879"/>
        <a:ext cx="4964437" cy="531971"/>
      </dsp:txXfrm>
    </dsp:sp>
    <dsp:sp modelId="{F9A54CC9-4836-4618-915D-12E51495E3D4}">
      <dsp:nvSpPr>
        <dsp:cNvPr id="0" name=""/>
        <dsp:cNvSpPr/>
      </dsp:nvSpPr>
      <dsp:spPr>
        <a:xfrm rot="5400000">
          <a:off x="-12107" y="1680132"/>
          <a:ext cx="906964" cy="703734"/>
        </a:xfrm>
        <a:prstGeom prst="chevron">
          <a:avLst/>
        </a:prstGeom>
        <a:solidFill>
          <a:srgbClr val="92D05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pt-BR" sz="1200" b="1" kern="1200" dirty="0" smtClean="0">
              <a:solidFill>
                <a:schemeClr val="tx1"/>
              </a:solidFill>
            </a:rPr>
            <a:t>1900-1960</a:t>
          </a:r>
          <a:endParaRPr lang="pt-BR" sz="1200" b="1" kern="1200" dirty="0">
            <a:solidFill>
              <a:schemeClr val="tx1"/>
            </a:solidFill>
          </a:endParaRPr>
        </a:p>
      </dsp:txBody>
      <dsp:txXfrm rot="-5400000">
        <a:off x="89508" y="1930384"/>
        <a:ext cx="703734" cy="203230"/>
      </dsp:txXfrm>
    </dsp:sp>
    <dsp:sp modelId="{D42D58DB-A3B1-4DD2-88E6-7DDD2CBC10F5}">
      <dsp:nvSpPr>
        <dsp:cNvPr id="0" name=""/>
        <dsp:cNvSpPr/>
      </dsp:nvSpPr>
      <dsp:spPr>
        <a:xfrm rot="5400000">
          <a:off x="3194611" y="-631736"/>
          <a:ext cx="589527" cy="5010035"/>
        </a:xfrm>
        <a:prstGeom prst="round2SameRect">
          <a:avLst/>
        </a:prstGeom>
        <a:solidFill>
          <a:schemeClr val="lt1">
            <a:alpha val="90000"/>
            <a:hueOff val="0"/>
            <a:satOff val="0"/>
            <a:lumOff val="0"/>
            <a:alphaOff val="0"/>
          </a:schemeClr>
        </a:solidFill>
        <a:ln w="9525" cap="flat" cmpd="sng" algn="ctr">
          <a:solidFill>
            <a:schemeClr val="bg1"/>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err="1" smtClean="0"/>
            <a:t>Araucária</a:t>
          </a:r>
          <a:r>
            <a:rPr lang="en-US" sz="2000" b="1" kern="1200" noProof="0" dirty="0" smtClean="0"/>
            <a:t> (Parana Pine) Industry</a:t>
          </a:r>
          <a:endParaRPr lang="en-US" sz="2000" b="1" kern="1200" noProof="0" dirty="0"/>
        </a:p>
      </dsp:txBody>
      <dsp:txXfrm rot="-5400000">
        <a:off x="984357" y="1607296"/>
        <a:ext cx="4981257" cy="531971"/>
      </dsp:txXfrm>
    </dsp:sp>
    <dsp:sp modelId="{3BDFC10A-D724-45D1-A5CA-968F636C4EA2}">
      <dsp:nvSpPr>
        <dsp:cNvPr id="0" name=""/>
        <dsp:cNvSpPr/>
      </dsp:nvSpPr>
      <dsp:spPr>
        <a:xfrm rot="5400000">
          <a:off x="-12107" y="2467549"/>
          <a:ext cx="906964" cy="703734"/>
        </a:xfrm>
        <a:prstGeom prst="chevron">
          <a:avLst/>
        </a:prstGeom>
        <a:solidFill>
          <a:srgbClr val="92D05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pt-BR" sz="1200" b="1" kern="1200" dirty="0" smtClean="0">
              <a:solidFill>
                <a:schemeClr val="tx1"/>
              </a:solidFill>
            </a:rPr>
            <a:t>1960-1900</a:t>
          </a:r>
          <a:endParaRPr lang="pt-BR" sz="1200" b="1" kern="1200" dirty="0">
            <a:solidFill>
              <a:schemeClr val="tx1"/>
            </a:solidFill>
          </a:endParaRPr>
        </a:p>
      </dsp:txBody>
      <dsp:txXfrm rot="-5400000">
        <a:off x="89508" y="2717801"/>
        <a:ext cx="703734" cy="203230"/>
      </dsp:txXfrm>
    </dsp:sp>
    <dsp:sp modelId="{A51244B4-9C13-4842-8DC7-246B7F7E1FA0}">
      <dsp:nvSpPr>
        <dsp:cNvPr id="0" name=""/>
        <dsp:cNvSpPr/>
      </dsp:nvSpPr>
      <dsp:spPr>
        <a:xfrm rot="5400000">
          <a:off x="3194611" y="172964"/>
          <a:ext cx="589527" cy="4975466"/>
        </a:xfrm>
        <a:prstGeom prst="round2SameRect">
          <a:avLst/>
        </a:prstGeom>
        <a:solidFill>
          <a:schemeClr val="lt1">
            <a:alpha val="90000"/>
            <a:hueOff val="0"/>
            <a:satOff val="0"/>
            <a:lumOff val="0"/>
            <a:alphaOff val="0"/>
          </a:schemeClr>
        </a:solidFill>
        <a:ln w="9525" cap="flat" cmpd="sng" algn="ctr">
          <a:solidFill>
            <a:schemeClr val="bg1"/>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smtClean="0"/>
            <a:t>Tropical Timber Industry</a:t>
          </a:r>
          <a:endParaRPr lang="en-US" sz="2000" b="1" kern="1200" noProof="0" dirty="0"/>
        </a:p>
      </dsp:txBody>
      <dsp:txXfrm rot="-5400000">
        <a:off x="1001642" y="2394711"/>
        <a:ext cx="4946688" cy="531971"/>
      </dsp:txXfrm>
    </dsp:sp>
    <dsp:sp modelId="{EA5C8267-1C40-493F-8A19-D88711208175}">
      <dsp:nvSpPr>
        <dsp:cNvPr id="0" name=""/>
        <dsp:cNvSpPr/>
      </dsp:nvSpPr>
      <dsp:spPr>
        <a:xfrm rot="5400000">
          <a:off x="-12107" y="3254966"/>
          <a:ext cx="906964" cy="703734"/>
        </a:xfrm>
        <a:prstGeom prst="chevron">
          <a:avLst/>
        </a:prstGeom>
        <a:solidFill>
          <a:srgbClr val="92D050"/>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pt-BR" sz="1200" b="1" kern="1200" dirty="0" smtClean="0">
              <a:solidFill>
                <a:schemeClr val="tx1"/>
              </a:solidFill>
            </a:rPr>
            <a:t>1980-...</a:t>
          </a:r>
          <a:endParaRPr lang="pt-BR" sz="1200" b="1" kern="1200" dirty="0">
            <a:solidFill>
              <a:schemeClr val="tx1"/>
            </a:solidFill>
          </a:endParaRPr>
        </a:p>
      </dsp:txBody>
      <dsp:txXfrm rot="-5400000">
        <a:off x="89508" y="3505218"/>
        <a:ext cx="703734" cy="203230"/>
      </dsp:txXfrm>
    </dsp:sp>
    <dsp:sp modelId="{2BE30529-E96B-45CD-BD4F-A22F08DD3A1B}">
      <dsp:nvSpPr>
        <dsp:cNvPr id="0" name=""/>
        <dsp:cNvSpPr/>
      </dsp:nvSpPr>
      <dsp:spPr>
        <a:xfrm rot="5400000">
          <a:off x="3194611" y="946182"/>
          <a:ext cx="589527" cy="5003864"/>
        </a:xfrm>
        <a:prstGeom prst="round2SameRect">
          <a:avLst/>
        </a:prstGeom>
        <a:solidFill>
          <a:schemeClr val="lt1">
            <a:alpha val="90000"/>
            <a:hueOff val="0"/>
            <a:satOff val="0"/>
            <a:lumOff val="0"/>
            <a:alphaOff val="0"/>
          </a:schemeClr>
        </a:solidFill>
        <a:ln w="9525" cap="flat" cmpd="sng" algn="ctr">
          <a:solidFill>
            <a:schemeClr val="bg1"/>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US" sz="2000" b="1" kern="1200" noProof="0" dirty="0" smtClean="0"/>
            <a:t>Plantation Timber / Based Industry</a:t>
          </a:r>
          <a:endParaRPr lang="en-US" sz="2000" b="1" kern="1200" noProof="0" dirty="0"/>
        </a:p>
      </dsp:txBody>
      <dsp:txXfrm rot="-5400000">
        <a:off x="987443" y="3182128"/>
        <a:ext cx="4975086" cy="53197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1"/>
            <a:ext cx="2928938" cy="493713"/>
          </a:xfrm>
          <a:prstGeom prst="rect">
            <a:avLst/>
          </a:prstGeom>
          <a:noFill/>
          <a:ln w="9525">
            <a:noFill/>
            <a:miter lim="800000"/>
            <a:headEnd/>
            <a:tailEnd/>
          </a:ln>
        </p:spPr>
        <p:txBody>
          <a:bodyPr vert="horz" wrap="square" lIns="94530" tIns="47267" rIns="94530" bIns="47267" numCol="1" anchor="t" anchorCtr="0" compatLnSpc="1">
            <a:prstTxWarp prst="textNoShape">
              <a:avLst/>
            </a:prstTxWarp>
          </a:bodyPr>
          <a:lstStyle>
            <a:lvl1pPr algn="l" defTabSz="945976" eaLnBrk="0" hangingPunct="0">
              <a:lnSpc>
                <a:spcPct val="100000"/>
              </a:lnSpc>
              <a:spcBef>
                <a:spcPct val="0"/>
              </a:spcBef>
              <a:buClrTx/>
              <a:buSzTx/>
              <a:defRPr kumimoji="1" sz="1200" b="0"/>
            </a:lvl1pPr>
          </a:lstStyle>
          <a:p>
            <a:pPr>
              <a:defRPr/>
            </a:pPr>
            <a:endParaRPr lang="pt-BR"/>
          </a:p>
        </p:txBody>
      </p:sp>
      <p:sp>
        <p:nvSpPr>
          <p:cNvPr id="33795" name="Rectangle 3"/>
          <p:cNvSpPr>
            <a:spLocks noGrp="1" noChangeArrowheads="1"/>
          </p:cNvSpPr>
          <p:nvPr>
            <p:ph type="dt" sz="quarter" idx="1"/>
          </p:nvPr>
        </p:nvSpPr>
        <p:spPr bwMode="auto">
          <a:xfrm>
            <a:off x="3832226" y="1"/>
            <a:ext cx="2928938" cy="493713"/>
          </a:xfrm>
          <a:prstGeom prst="rect">
            <a:avLst/>
          </a:prstGeom>
          <a:noFill/>
          <a:ln w="9525">
            <a:noFill/>
            <a:miter lim="800000"/>
            <a:headEnd/>
            <a:tailEnd/>
          </a:ln>
        </p:spPr>
        <p:txBody>
          <a:bodyPr vert="horz" wrap="square" lIns="94530" tIns="47267" rIns="94530" bIns="47267" numCol="1" anchor="t" anchorCtr="0" compatLnSpc="1">
            <a:prstTxWarp prst="textNoShape">
              <a:avLst/>
            </a:prstTxWarp>
          </a:bodyPr>
          <a:lstStyle>
            <a:lvl1pPr algn="r" defTabSz="945976" eaLnBrk="0" hangingPunct="0">
              <a:lnSpc>
                <a:spcPct val="100000"/>
              </a:lnSpc>
              <a:spcBef>
                <a:spcPct val="0"/>
              </a:spcBef>
              <a:buClrTx/>
              <a:buSzTx/>
              <a:defRPr kumimoji="1" sz="1200" b="0"/>
            </a:lvl1pPr>
          </a:lstStyle>
          <a:p>
            <a:pPr>
              <a:defRPr/>
            </a:pPr>
            <a:endParaRPr lang="pt-BR"/>
          </a:p>
        </p:txBody>
      </p:sp>
      <p:sp>
        <p:nvSpPr>
          <p:cNvPr id="33796" name="Rectangle 4"/>
          <p:cNvSpPr>
            <a:spLocks noGrp="1" noChangeArrowheads="1"/>
          </p:cNvSpPr>
          <p:nvPr>
            <p:ph type="ftr" sz="quarter" idx="2"/>
          </p:nvPr>
        </p:nvSpPr>
        <p:spPr bwMode="auto">
          <a:xfrm>
            <a:off x="0" y="9442451"/>
            <a:ext cx="2928938" cy="500063"/>
          </a:xfrm>
          <a:prstGeom prst="rect">
            <a:avLst/>
          </a:prstGeom>
          <a:noFill/>
          <a:ln w="9525">
            <a:noFill/>
            <a:miter lim="800000"/>
            <a:headEnd/>
            <a:tailEnd/>
          </a:ln>
        </p:spPr>
        <p:txBody>
          <a:bodyPr vert="horz" wrap="square" lIns="94530" tIns="47267" rIns="94530" bIns="47267" numCol="1" anchor="b" anchorCtr="0" compatLnSpc="1">
            <a:prstTxWarp prst="textNoShape">
              <a:avLst/>
            </a:prstTxWarp>
          </a:bodyPr>
          <a:lstStyle>
            <a:lvl1pPr algn="l" defTabSz="945976" eaLnBrk="0" hangingPunct="0">
              <a:lnSpc>
                <a:spcPct val="100000"/>
              </a:lnSpc>
              <a:spcBef>
                <a:spcPct val="0"/>
              </a:spcBef>
              <a:buClrTx/>
              <a:buSzTx/>
              <a:defRPr kumimoji="1" sz="1200" b="0"/>
            </a:lvl1pPr>
          </a:lstStyle>
          <a:p>
            <a:pPr>
              <a:defRPr/>
            </a:pPr>
            <a:endParaRPr lang="pt-BR"/>
          </a:p>
        </p:txBody>
      </p:sp>
      <p:sp>
        <p:nvSpPr>
          <p:cNvPr id="33797" name="Rectangle 5"/>
          <p:cNvSpPr>
            <a:spLocks noGrp="1" noChangeArrowheads="1"/>
          </p:cNvSpPr>
          <p:nvPr>
            <p:ph type="sldNum" sz="quarter" idx="3"/>
          </p:nvPr>
        </p:nvSpPr>
        <p:spPr bwMode="auto">
          <a:xfrm>
            <a:off x="3832226" y="9442451"/>
            <a:ext cx="2928938" cy="500063"/>
          </a:xfrm>
          <a:prstGeom prst="rect">
            <a:avLst/>
          </a:prstGeom>
          <a:noFill/>
          <a:ln w="9525">
            <a:noFill/>
            <a:miter lim="800000"/>
            <a:headEnd/>
            <a:tailEnd/>
          </a:ln>
        </p:spPr>
        <p:txBody>
          <a:bodyPr vert="horz" wrap="square" lIns="94530" tIns="47267" rIns="94530" bIns="47267" numCol="1" anchor="b" anchorCtr="0" compatLnSpc="1">
            <a:prstTxWarp prst="textNoShape">
              <a:avLst/>
            </a:prstTxWarp>
          </a:bodyPr>
          <a:lstStyle>
            <a:lvl1pPr algn="r" defTabSz="945976" eaLnBrk="0" hangingPunct="0">
              <a:lnSpc>
                <a:spcPct val="100000"/>
              </a:lnSpc>
              <a:spcBef>
                <a:spcPct val="0"/>
              </a:spcBef>
              <a:buClrTx/>
              <a:buSzTx/>
              <a:defRPr kumimoji="1" sz="1200" b="0"/>
            </a:lvl1pPr>
          </a:lstStyle>
          <a:p>
            <a:pPr>
              <a:defRPr/>
            </a:pPr>
            <a:fld id="{8F6A99A2-C249-4F1E-82E3-137E75AF95AD}" type="slidenum">
              <a:rPr lang="pt-BR"/>
              <a:pPr>
                <a:defRPr/>
              </a:pPr>
              <a:t>‹nº›</a:t>
            </a:fld>
            <a:endParaRPr lang="pt-BR"/>
          </a:p>
        </p:txBody>
      </p:sp>
    </p:spTree>
    <p:extLst>
      <p:ext uri="{BB962C8B-B14F-4D97-AF65-F5344CB8AC3E}">
        <p14:creationId xmlns:p14="http://schemas.microsoft.com/office/powerpoint/2010/main" val="3227378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1"/>
            <a:ext cx="2928938" cy="493713"/>
          </a:xfrm>
          <a:prstGeom prst="rect">
            <a:avLst/>
          </a:prstGeom>
          <a:noFill/>
          <a:ln w="9525">
            <a:noFill/>
            <a:miter lim="800000"/>
            <a:headEnd/>
            <a:tailEnd/>
          </a:ln>
        </p:spPr>
        <p:txBody>
          <a:bodyPr vert="horz" wrap="square" lIns="94530" tIns="47267" rIns="94530" bIns="47267" numCol="1" anchor="t" anchorCtr="0" compatLnSpc="1">
            <a:prstTxWarp prst="textNoShape">
              <a:avLst/>
            </a:prstTxWarp>
          </a:bodyPr>
          <a:lstStyle>
            <a:lvl1pPr algn="l" defTabSz="945976" eaLnBrk="0" hangingPunct="0">
              <a:lnSpc>
                <a:spcPct val="100000"/>
              </a:lnSpc>
              <a:spcBef>
                <a:spcPct val="0"/>
              </a:spcBef>
              <a:buClrTx/>
              <a:buSzTx/>
              <a:defRPr sz="1200" b="0">
                <a:latin typeface="Times New Roman" pitchFamily="18" charset="0"/>
              </a:defRPr>
            </a:lvl1pPr>
          </a:lstStyle>
          <a:p>
            <a:pPr>
              <a:defRPr/>
            </a:pPr>
            <a:endParaRPr lang="pt-BR"/>
          </a:p>
        </p:txBody>
      </p:sp>
      <p:sp>
        <p:nvSpPr>
          <p:cNvPr id="17411" name="Rectangle 9"/>
          <p:cNvSpPr>
            <a:spLocks noGrp="1" noRot="1" noChangeAspect="1" noChangeArrowheads="1" noTextEdit="1"/>
          </p:cNvSpPr>
          <p:nvPr>
            <p:ph type="sldImg" idx="2"/>
          </p:nvPr>
        </p:nvSpPr>
        <p:spPr bwMode="auto">
          <a:xfrm>
            <a:off x="901700" y="746125"/>
            <a:ext cx="4965700" cy="3724275"/>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03290" y="4722813"/>
            <a:ext cx="4954587" cy="4473575"/>
          </a:xfrm>
          <a:prstGeom prst="rect">
            <a:avLst/>
          </a:prstGeom>
          <a:noFill/>
          <a:ln w="9525">
            <a:noFill/>
            <a:miter lim="800000"/>
            <a:headEnd/>
            <a:tailEnd/>
          </a:ln>
        </p:spPr>
        <p:txBody>
          <a:bodyPr vert="horz" wrap="square" lIns="94530" tIns="47267" rIns="94530" bIns="47267" numCol="1" anchor="t" anchorCtr="0" compatLnSpc="1">
            <a:prstTxWarp prst="textNoShape">
              <a:avLst/>
            </a:prstTxWarp>
          </a:bodyPr>
          <a:lstStyle/>
          <a:p>
            <a:pPr lvl="0"/>
            <a:r>
              <a:rPr lang="pt-BR" noProof="0" smtClean="0"/>
              <a:t>Clique para editar os estilos do texto mestre</a:t>
            </a:r>
          </a:p>
          <a:p>
            <a:pPr lvl="1"/>
            <a:r>
              <a:rPr lang="pt-BR" noProof="0" smtClean="0"/>
              <a:t>Segundo nível</a:t>
            </a:r>
          </a:p>
          <a:p>
            <a:pPr lvl="2"/>
            <a:r>
              <a:rPr lang="pt-BR" noProof="0" smtClean="0"/>
              <a:t>Terceiro nível</a:t>
            </a:r>
          </a:p>
          <a:p>
            <a:pPr lvl="3"/>
            <a:r>
              <a:rPr lang="pt-BR" noProof="0" smtClean="0"/>
              <a:t>Quarto nível</a:t>
            </a:r>
          </a:p>
          <a:p>
            <a:pPr lvl="4"/>
            <a:r>
              <a:rPr lang="pt-BR" noProof="0" smtClean="0"/>
              <a:t>Quinto nível</a:t>
            </a:r>
          </a:p>
        </p:txBody>
      </p:sp>
      <p:sp>
        <p:nvSpPr>
          <p:cNvPr id="2059" name="Rectangle 11"/>
          <p:cNvSpPr>
            <a:spLocks noGrp="1" noChangeArrowheads="1"/>
          </p:cNvSpPr>
          <p:nvPr>
            <p:ph type="dt" idx="1"/>
          </p:nvPr>
        </p:nvSpPr>
        <p:spPr bwMode="auto">
          <a:xfrm>
            <a:off x="3832226" y="1"/>
            <a:ext cx="2928938" cy="493713"/>
          </a:xfrm>
          <a:prstGeom prst="rect">
            <a:avLst/>
          </a:prstGeom>
          <a:noFill/>
          <a:ln w="9525">
            <a:noFill/>
            <a:miter lim="800000"/>
            <a:headEnd/>
            <a:tailEnd/>
          </a:ln>
        </p:spPr>
        <p:txBody>
          <a:bodyPr vert="horz" wrap="square" lIns="94530" tIns="47267" rIns="94530" bIns="47267" numCol="1" anchor="t" anchorCtr="0" compatLnSpc="1">
            <a:prstTxWarp prst="textNoShape">
              <a:avLst/>
            </a:prstTxWarp>
          </a:bodyPr>
          <a:lstStyle>
            <a:lvl1pPr algn="r" defTabSz="945976" eaLnBrk="0" hangingPunct="0">
              <a:lnSpc>
                <a:spcPct val="100000"/>
              </a:lnSpc>
              <a:spcBef>
                <a:spcPct val="0"/>
              </a:spcBef>
              <a:buClrTx/>
              <a:buSzTx/>
              <a:defRPr sz="1200" b="0">
                <a:latin typeface="Times New Roman" pitchFamily="18" charset="0"/>
              </a:defRPr>
            </a:lvl1pPr>
          </a:lstStyle>
          <a:p>
            <a:pPr>
              <a:defRPr/>
            </a:pPr>
            <a:endParaRPr lang="pt-BR"/>
          </a:p>
        </p:txBody>
      </p:sp>
      <p:sp>
        <p:nvSpPr>
          <p:cNvPr id="2060" name="Rectangle 12"/>
          <p:cNvSpPr>
            <a:spLocks noGrp="1" noChangeArrowheads="1"/>
          </p:cNvSpPr>
          <p:nvPr>
            <p:ph type="ftr" sz="quarter" idx="4"/>
          </p:nvPr>
        </p:nvSpPr>
        <p:spPr bwMode="auto">
          <a:xfrm>
            <a:off x="0" y="9442451"/>
            <a:ext cx="2928938" cy="500063"/>
          </a:xfrm>
          <a:prstGeom prst="rect">
            <a:avLst/>
          </a:prstGeom>
          <a:noFill/>
          <a:ln w="9525">
            <a:noFill/>
            <a:miter lim="800000"/>
            <a:headEnd/>
            <a:tailEnd/>
          </a:ln>
        </p:spPr>
        <p:txBody>
          <a:bodyPr vert="horz" wrap="square" lIns="94530" tIns="47267" rIns="94530" bIns="47267" numCol="1" anchor="b" anchorCtr="0" compatLnSpc="1">
            <a:prstTxWarp prst="textNoShape">
              <a:avLst/>
            </a:prstTxWarp>
          </a:bodyPr>
          <a:lstStyle>
            <a:lvl1pPr algn="l" defTabSz="945976" eaLnBrk="0" hangingPunct="0">
              <a:lnSpc>
                <a:spcPct val="100000"/>
              </a:lnSpc>
              <a:spcBef>
                <a:spcPct val="0"/>
              </a:spcBef>
              <a:buClrTx/>
              <a:buSzTx/>
              <a:defRPr sz="1200" b="0">
                <a:latin typeface="Times New Roman" pitchFamily="18" charset="0"/>
              </a:defRPr>
            </a:lvl1pPr>
          </a:lstStyle>
          <a:p>
            <a:pPr>
              <a:defRPr/>
            </a:pPr>
            <a:endParaRPr lang="pt-BR"/>
          </a:p>
        </p:txBody>
      </p:sp>
      <p:sp>
        <p:nvSpPr>
          <p:cNvPr id="2061" name="Rectangle 13"/>
          <p:cNvSpPr>
            <a:spLocks noGrp="1" noChangeArrowheads="1"/>
          </p:cNvSpPr>
          <p:nvPr>
            <p:ph type="sldNum" sz="quarter" idx="5"/>
          </p:nvPr>
        </p:nvSpPr>
        <p:spPr bwMode="auto">
          <a:xfrm>
            <a:off x="3832226" y="9442451"/>
            <a:ext cx="2928938" cy="500063"/>
          </a:xfrm>
          <a:prstGeom prst="rect">
            <a:avLst/>
          </a:prstGeom>
          <a:noFill/>
          <a:ln w="9525">
            <a:noFill/>
            <a:miter lim="800000"/>
            <a:headEnd/>
            <a:tailEnd/>
          </a:ln>
        </p:spPr>
        <p:txBody>
          <a:bodyPr vert="horz" wrap="square" lIns="94530" tIns="47267" rIns="94530" bIns="47267" numCol="1" anchor="b" anchorCtr="0" compatLnSpc="1">
            <a:prstTxWarp prst="textNoShape">
              <a:avLst/>
            </a:prstTxWarp>
          </a:bodyPr>
          <a:lstStyle>
            <a:lvl1pPr algn="r" defTabSz="945976" eaLnBrk="0" hangingPunct="0">
              <a:lnSpc>
                <a:spcPct val="100000"/>
              </a:lnSpc>
              <a:spcBef>
                <a:spcPct val="0"/>
              </a:spcBef>
              <a:buClrTx/>
              <a:buSzTx/>
              <a:defRPr sz="1200" b="0">
                <a:latin typeface="Times New Roman" pitchFamily="18" charset="0"/>
              </a:defRPr>
            </a:lvl1pPr>
          </a:lstStyle>
          <a:p>
            <a:pPr>
              <a:defRPr/>
            </a:pPr>
            <a:fld id="{3D2D5299-4F49-4494-A184-4BBAC0DF9E18}" type="slidenum">
              <a:rPr lang="pt-BR"/>
              <a:pPr>
                <a:defRPr/>
              </a:pPr>
              <a:t>‹nº›</a:t>
            </a:fld>
            <a:endParaRPr lang="pt-BR"/>
          </a:p>
        </p:txBody>
      </p:sp>
    </p:spTree>
    <p:extLst>
      <p:ext uri="{BB962C8B-B14F-4D97-AF65-F5344CB8AC3E}">
        <p14:creationId xmlns:p14="http://schemas.microsoft.com/office/powerpoint/2010/main" val="25335724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11</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12</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13</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14</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15</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16</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17</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18</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19</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20</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3</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21</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22</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23</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24</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4</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5</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6</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7</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8</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9</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3"/>
          <p:cNvSpPr txBox="1">
            <a:spLocks noGrp="1" noChangeArrowheads="1"/>
          </p:cNvSpPr>
          <p:nvPr/>
        </p:nvSpPr>
        <p:spPr bwMode="auto">
          <a:xfrm>
            <a:off x="3832226" y="9442451"/>
            <a:ext cx="2928938" cy="500063"/>
          </a:xfrm>
          <a:prstGeom prst="rect">
            <a:avLst/>
          </a:prstGeom>
          <a:noFill/>
          <a:ln w="9525">
            <a:noFill/>
            <a:miter lim="800000"/>
            <a:headEnd/>
            <a:tailEnd/>
          </a:ln>
        </p:spPr>
        <p:txBody>
          <a:bodyPr lIns="94530" tIns="47267" rIns="94530" bIns="47267" anchor="b"/>
          <a:lstStyle/>
          <a:p>
            <a:pPr algn="r" defTabSz="945976" eaLnBrk="0" hangingPunct="0"/>
            <a:fld id="{EC9CF7EC-8281-4463-A181-5A513339AC33}" type="slidenum">
              <a:rPr lang="pt-BR" sz="1200" b="0">
                <a:latin typeface="Times New Roman" pitchFamily="18" charset="0"/>
              </a:rPr>
              <a:pPr algn="r" defTabSz="945976" eaLnBrk="0" hangingPunct="0"/>
              <a:t>10</a:t>
            </a:fld>
            <a:endParaRPr lang="pt-BR" sz="1200" b="0" dirty="0">
              <a:latin typeface="Times New Roman" pitchFamily="18"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pt-BR" dirty="0"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sp>
        <p:nvSpPr>
          <p:cNvPr id="5" name="Text Box 134"/>
          <p:cNvSpPr txBox="1">
            <a:spLocks noChangeArrowheads="1"/>
          </p:cNvSpPr>
          <p:nvPr/>
        </p:nvSpPr>
        <p:spPr bwMode="auto">
          <a:xfrm>
            <a:off x="7596188" y="6526213"/>
            <a:ext cx="1563687" cy="276225"/>
          </a:xfrm>
          <a:prstGeom prst="rect">
            <a:avLst/>
          </a:prstGeom>
          <a:noFill/>
          <a:ln w="9525">
            <a:noFill/>
            <a:miter lim="800000"/>
            <a:headEnd/>
            <a:tailEnd/>
          </a:ln>
          <a:effectLst/>
        </p:spPr>
        <p:txBody>
          <a:bodyPr>
            <a:spAutoFit/>
          </a:bodyPr>
          <a:lstStyle/>
          <a:p>
            <a:pPr algn="r">
              <a:defRPr/>
            </a:pPr>
            <a:fld id="{E1A98A1A-D395-42DF-A6BF-8A229586602A}" type="slidenum">
              <a:rPr lang="es-ES" sz="1200">
                <a:solidFill>
                  <a:srgbClr val="404040"/>
                </a:solidFill>
              </a:rPr>
              <a:pPr algn="r">
                <a:defRPr/>
              </a:pPr>
              <a:t>‹nº›</a:t>
            </a:fld>
            <a:r>
              <a:rPr lang="es-ES" sz="1200">
                <a:solidFill>
                  <a:srgbClr val="404040"/>
                </a:solidFill>
              </a:rPr>
              <a:t> </a:t>
            </a:r>
          </a:p>
        </p:txBody>
      </p:sp>
      <p:sp>
        <p:nvSpPr>
          <p:cNvPr id="9" name="Retângulo 8"/>
          <p:cNvSpPr/>
          <p:nvPr userDrawn="1"/>
        </p:nvSpPr>
        <p:spPr bwMode="auto">
          <a:xfrm>
            <a:off x="0" y="3931915"/>
            <a:ext cx="9144000" cy="928688"/>
          </a:xfrm>
          <a:prstGeom prst="rect">
            <a:avLst/>
          </a:prstGeom>
          <a:solidFill>
            <a:srgbClr val="92D050"/>
          </a:solidFill>
          <a:ln w="9525" cap="flat" cmpd="sng" algn="ctr">
            <a:noFill/>
            <a:prstDash val="solid"/>
            <a:miter lim="800000"/>
            <a:headEnd type="none" w="med" len="med"/>
            <a:tailEnd type="none" w="med" len="med"/>
          </a:ln>
          <a:effectLst/>
        </p:spPr>
        <p:txBody>
          <a:bodyPr wrap="none"/>
          <a:lstStyle/>
          <a:p>
            <a:pPr>
              <a:defRPr/>
            </a:pPr>
            <a:endParaRPr lang="pt-BR" sz="2400" b="0" u="sng">
              <a:latin typeface="Times New Roman" pitchFamily="18" charset="0"/>
            </a:endParaRPr>
          </a:p>
        </p:txBody>
      </p:sp>
      <p:sp>
        <p:nvSpPr>
          <p:cNvPr id="14" name="Triângulo isósceles 13"/>
          <p:cNvSpPr/>
          <p:nvPr userDrawn="1"/>
        </p:nvSpPr>
        <p:spPr bwMode="auto">
          <a:xfrm>
            <a:off x="60325" y="3789040"/>
            <a:ext cx="500063" cy="285750"/>
          </a:xfrm>
          <a:prstGeom prst="triangle">
            <a:avLst/>
          </a:prstGeom>
          <a:solidFill>
            <a:srgbClr val="92D050"/>
          </a:solidFill>
          <a:ln w="9525" cap="flat" cmpd="sng" algn="ctr">
            <a:noFill/>
            <a:prstDash val="solid"/>
            <a:miter lim="800000"/>
            <a:headEnd type="none" w="med" len="med"/>
            <a:tailEnd type="none" w="med" len="med"/>
          </a:ln>
          <a:effectLst/>
        </p:spPr>
        <p:txBody>
          <a:bodyPr wrap="none"/>
          <a:lstStyle/>
          <a:p>
            <a:pPr>
              <a:defRPr/>
            </a:pPr>
            <a:endParaRPr lang="pt-BR" sz="2400" b="0" u="sng">
              <a:latin typeface="Times New Roman" pitchFamily="18" charset="0"/>
            </a:endParaRPr>
          </a:p>
        </p:txBody>
      </p:sp>
      <p:sp>
        <p:nvSpPr>
          <p:cNvPr id="85001" name="Rectangle 9"/>
          <p:cNvSpPr>
            <a:spLocks noGrp="1" noChangeArrowheads="1"/>
          </p:cNvSpPr>
          <p:nvPr>
            <p:ph type="ctrTitle"/>
          </p:nvPr>
        </p:nvSpPr>
        <p:spPr>
          <a:xfrm>
            <a:off x="179389" y="1268413"/>
            <a:ext cx="4320604" cy="2147887"/>
          </a:xfrm>
        </p:spPr>
        <p:txBody>
          <a:bodyPr/>
          <a:lstStyle>
            <a:lvl1pPr>
              <a:defRPr>
                <a:solidFill>
                  <a:srgbClr val="2B4A76"/>
                </a:solidFill>
                <a:effectLst>
                  <a:outerShdw blurRad="38100" dist="38100" dir="2700000" algn="tl">
                    <a:srgbClr val="C0C0C0"/>
                  </a:outerShdw>
                </a:effectLst>
              </a:defRPr>
            </a:lvl1pPr>
          </a:lstStyle>
          <a:p>
            <a:r>
              <a:rPr lang="es-ES"/>
              <a:t>Clique para editar o estilo do título mestre</a:t>
            </a:r>
          </a:p>
        </p:txBody>
      </p:sp>
      <p:sp>
        <p:nvSpPr>
          <p:cNvPr id="84999" name="Rectangle 7"/>
          <p:cNvSpPr>
            <a:spLocks noGrp="1" noChangeArrowheads="1"/>
          </p:cNvSpPr>
          <p:nvPr>
            <p:ph type="subTitle" idx="1"/>
          </p:nvPr>
        </p:nvSpPr>
        <p:spPr>
          <a:xfrm>
            <a:off x="1042988" y="4149725"/>
            <a:ext cx="7993062" cy="647700"/>
          </a:xfrm>
        </p:spPr>
        <p:txBody>
          <a:bodyPr/>
          <a:lstStyle>
            <a:lvl1pPr marL="0" indent="0" algn="r">
              <a:buFont typeface="Wingdings" pitchFamily="2" charset="2"/>
              <a:buNone/>
              <a:defRPr sz="3600">
                <a:solidFill>
                  <a:schemeClr val="bg1"/>
                </a:solidFill>
                <a:effectLst/>
              </a:defRPr>
            </a:lvl1pPr>
          </a:lstStyle>
          <a:p>
            <a:r>
              <a:rPr lang="es-ES" dirty="0"/>
              <a:t>Clique para editar o estilo do subtítulo </a:t>
            </a:r>
            <a:r>
              <a:rPr lang="es-ES" dirty="0" err="1"/>
              <a:t>mestre</a:t>
            </a:r>
            <a:endParaRPr lang="es-ES" dirty="0"/>
          </a:p>
        </p:txBody>
      </p:sp>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9551"/>
            <a:ext cx="1328946" cy="1249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38944" t="39082" r="37407" b="38370"/>
          <a:stretch/>
        </p:blipFill>
        <p:spPr bwMode="auto">
          <a:xfrm>
            <a:off x="7554490" y="1211925"/>
            <a:ext cx="1483010" cy="1008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572000" y="1219711"/>
            <a:ext cx="1405210" cy="997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54489" y="2299866"/>
            <a:ext cx="1483011" cy="104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3" descr="\\ad\UN_04\04NES0711TB\INFBASE\_Plano Estratégico_\Levantamento_campo\levantamento\Percy\101_FUJI\DSCF1407.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6064063" y="1214614"/>
            <a:ext cx="1407207" cy="100788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ad\UN_04\04NES0711TB\INFBASE\_Plano Estratégico_\Levantamento_campo\levantamento\Percy\101_FUJI\DSCF1410.JP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6064062" y="2331283"/>
            <a:ext cx="1407207" cy="10554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ad\UN_04\04NES0711TB\INFBASE\_Plano Estratégico_\Levantamento_campo\levantamento\Percy\101_FUJI\DSCF1501.JP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610025" y="2331284"/>
            <a:ext cx="1354560" cy="10159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48646" name="Text Box 134"/>
          <p:cNvSpPr txBox="1">
            <a:spLocks noChangeArrowheads="1"/>
          </p:cNvSpPr>
          <p:nvPr/>
        </p:nvSpPr>
        <p:spPr bwMode="auto">
          <a:xfrm>
            <a:off x="7596188" y="6526213"/>
            <a:ext cx="1563687" cy="276225"/>
          </a:xfrm>
          <a:prstGeom prst="rect">
            <a:avLst/>
          </a:prstGeom>
          <a:noFill/>
          <a:ln w="9525">
            <a:noFill/>
            <a:miter lim="800000"/>
            <a:headEnd/>
            <a:tailEnd/>
          </a:ln>
          <a:effectLst/>
        </p:spPr>
        <p:txBody>
          <a:bodyPr>
            <a:spAutoFit/>
          </a:bodyPr>
          <a:lstStyle/>
          <a:p>
            <a:pPr algn="r">
              <a:defRPr/>
            </a:pPr>
            <a:fld id="{48E305AF-5208-42FA-987F-B0A6268759F5}" type="slidenum">
              <a:rPr lang="es-ES" sz="1200">
                <a:solidFill>
                  <a:srgbClr val="404040"/>
                </a:solidFill>
              </a:rPr>
              <a:pPr algn="r">
                <a:defRPr/>
              </a:pPr>
              <a:t>‹nº›</a:t>
            </a:fld>
            <a:r>
              <a:rPr lang="es-ES" sz="1200">
                <a:solidFill>
                  <a:srgbClr val="404040"/>
                </a:solidFill>
              </a:rPr>
              <a:t> </a:t>
            </a:r>
          </a:p>
        </p:txBody>
      </p:sp>
      <p:sp>
        <p:nvSpPr>
          <p:cNvPr id="82951" name="Rectangle 7"/>
          <p:cNvSpPr>
            <a:spLocks noGrp="1" noChangeArrowheads="1"/>
          </p:cNvSpPr>
          <p:nvPr>
            <p:ph type="body" idx="1"/>
          </p:nvPr>
        </p:nvSpPr>
        <p:spPr bwMode="auto">
          <a:xfrm>
            <a:off x="179388" y="1711325"/>
            <a:ext cx="87852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dirty="0" smtClean="0"/>
              <a:t>Clique para editar os estilos do texto </a:t>
            </a:r>
            <a:r>
              <a:rPr lang="es-ES" dirty="0" err="1" smtClean="0"/>
              <a:t>mestre</a:t>
            </a:r>
            <a:endParaRPr lang="es-ES" dirty="0" smtClean="0"/>
          </a:p>
          <a:p>
            <a:pPr lvl="1"/>
            <a:r>
              <a:rPr lang="es-ES" dirty="0" smtClean="0"/>
              <a:t>Segundo </a:t>
            </a:r>
            <a:r>
              <a:rPr lang="es-ES" dirty="0" err="1" smtClean="0"/>
              <a:t>nível</a:t>
            </a:r>
            <a:endParaRPr lang="es-ES" dirty="0" smtClean="0"/>
          </a:p>
          <a:p>
            <a:pPr lvl="2"/>
            <a:r>
              <a:rPr lang="es-ES" dirty="0" err="1" smtClean="0"/>
              <a:t>Terceiro</a:t>
            </a:r>
            <a:r>
              <a:rPr lang="es-ES" dirty="0" smtClean="0"/>
              <a:t> </a:t>
            </a:r>
            <a:r>
              <a:rPr lang="es-ES" dirty="0" err="1" smtClean="0"/>
              <a:t>nível</a:t>
            </a:r>
            <a:endParaRPr lang="es-ES" dirty="0" smtClean="0"/>
          </a:p>
          <a:p>
            <a:pPr lvl="3"/>
            <a:r>
              <a:rPr lang="es-ES" dirty="0" err="1" smtClean="0"/>
              <a:t>Quarto</a:t>
            </a:r>
            <a:r>
              <a:rPr lang="es-ES" dirty="0" smtClean="0"/>
              <a:t> </a:t>
            </a:r>
            <a:r>
              <a:rPr lang="es-ES" dirty="0" err="1" smtClean="0"/>
              <a:t>nível</a:t>
            </a:r>
            <a:endParaRPr lang="es-ES" dirty="0" smtClean="0"/>
          </a:p>
          <a:p>
            <a:pPr lvl="4"/>
            <a:r>
              <a:rPr lang="es-ES" dirty="0" smtClean="0"/>
              <a:t>Quinto </a:t>
            </a:r>
            <a:r>
              <a:rPr lang="es-ES" dirty="0" err="1" smtClean="0"/>
              <a:t>nível</a:t>
            </a:r>
            <a:endParaRPr lang="es-ES" dirty="0" smtClean="0"/>
          </a:p>
        </p:txBody>
      </p:sp>
      <p:sp>
        <p:nvSpPr>
          <p:cNvPr id="16" name="Retângulo 15"/>
          <p:cNvSpPr/>
          <p:nvPr/>
        </p:nvSpPr>
        <p:spPr bwMode="auto">
          <a:xfrm>
            <a:off x="0" y="1000125"/>
            <a:ext cx="9144000" cy="642938"/>
          </a:xfrm>
          <a:prstGeom prst="rect">
            <a:avLst/>
          </a:prstGeom>
          <a:solidFill>
            <a:srgbClr val="92D050"/>
          </a:solidFill>
          <a:ln w="9525" cap="flat" cmpd="sng" algn="ctr">
            <a:noFill/>
            <a:prstDash val="solid"/>
            <a:miter lim="800000"/>
            <a:headEnd type="none" w="med" len="med"/>
            <a:tailEnd type="none" w="med" len="med"/>
          </a:ln>
          <a:effectLst/>
        </p:spPr>
        <p:txBody>
          <a:bodyPr wrap="none"/>
          <a:lstStyle/>
          <a:p>
            <a:pPr>
              <a:defRPr/>
            </a:pPr>
            <a:endParaRPr lang="pt-BR" sz="2400" b="0" u="sng">
              <a:latin typeface="Times New Roman" pitchFamily="18" charset="0"/>
            </a:endParaRPr>
          </a:p>
        </p:txBody>
      </p:sp>
      <p:sp>
        <p:nvSpPr>
          <p:cNvPr id="3081" name="Rectangle 9"/>
          <p:cNvSpPr>
            <a:spLocks noGrp="1" noChangeArrowheads="1"/>
          </p:cNvSpPr>
          <p:nvPr>
            <p:ph type="title"/>
          </p:nvPr>
        </p:nvSpPr>
        <p:spPr bwMode="auto">
          <a:xfrm>
            <a:off x="1619250" y="1120775"/>
            <a:ext cx="7416800" cy="436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Clique para editar o estilo do título mestre</a:t>
            </a:r>
          </a:p>
        </p:txBody>
      </p:sp>
      <p:pic>
        <p:nvPicPr>
          <p:cNvPr id="1026"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8100" y="25400"/>
            <a:ext cx="966724" cy="908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755" r:id="rId1"/>
    <p:sldLayoutId id="2147483739" r:id="rId2"/>
  </p:sldLayoutIdLst>
  <p:transition/>
  <p:timing>
    <p:tnLst>
      <p:par>
        <p:cTn id="1" dur="indefinite" restart="never" nodeType="tmRoot"/>
      </p:par>
    </p:tnLst>
  </p:timing>
  <p:hf hdr="0" dt="0"/>
  <p:txStyles>
    <p:titleStyle>
      <a:lvl1pPr algn="r" rtl="0" eaLnBrk="0" fontAlgn="base" hangingPunct="0">
        <a:lnSpc>
          <a:spcPct val="90000"/>
        </a:lnSpc>
        <a:spcBef>
          <a:spcPct val="0"/>
        </a:spcBef>
        <a:spcAft>
          <a:spcPct val="0"/>
        </a:spcAft>
        <a:defRPr sz="3000" b="1">
          <a:solidFill>
            <a:schemeClr val="bg1"/>
          </a:solidFill>
          <a:latin typeface="+mj-lt"/>
          <a:ea typeface="+mj-ea"/>
          <a:cs typeface="+mj-cs"/>
        </a:defRPr>
      </a:lvl1pPr>
      <a:lvl2pPr algn="r" rtl="0" eaLnBrk="0" fontAlgn="base" hangingPunct="0">
        <a:lnSpc>
          <a:spcPct val="90000"/>
        </a:lnSpc>
        <a:spcBef>
          <a:spcPct val="0"/>
        </a:spcBef>
        <a:spcAft>
          <a:spcPct val="0"/>
        </a:spcAft>
        <a:defRPr sz="3000" b="1">
          <a:solidFill>
            <a:schemeClr val="bg1"/>
          </a:solidFill>
          <a:latin typeface="Calibri" pitchFamily="34" charset="0"/>
        </a:defRPr>
      </a:lvl2pPr>
      <a:lvl3pPr algn="r" rtl="0" eaLnBrk="0" fontAlgn="base" hangingPunct="0">
        <a:lnSpc>
          <a:spcPct val="90000"/>
        </a:lnSpc>
        <a:spcBef>
          <a:spcPct val="0"/>
        </a:spcBef>
        <a:spcAft>
          <a:spcPct val="0"/>
        </a:spcAft>
        <a:defRPr sz="3000" b="1">
          <a:solidFill>
            <a:schemeClr val="bg1"/>
          </a:solidFill>
          <a:latin typeface="Calibri" pitchFamily="34" charset="0"/>
        </a:defRPr>
      </a:lvl3pPr>
      <a:lvl4pPr algn="r" rtl="0" eaLnBrk="0" fontAlgn="base" hangingPunct="0">
        <a:lnSpc>
          <a:spcPct val="90000"/>
        </a:lnSpc>
        <a:spcBef>
          <a:spcPct val="0"/>
        </a:spcBef>
        <a:spcAft>
          <a:spcPct val="0"/>
        </a:spcAft>
        <a:defRPr sz="3000" b="1">
          <a:solidFill>
            <a:schemeClr val="bg1"/>
          </a:solidFill>
          <a:latin typeface="Calibri" pitchFamily="34" charset="0"/>
        </a:defRPr>
      </a:lvl4pPr>
      <a:lvl5pPr algn="r" rtl="0" eaLnBrk="0" fontAlgn="base" hangingPunct="0">
        <a:lnSpc>
          <a:spcPct val="90000"/>
        </a:lnSpc>
        <a:spcBef>
          <a:spcPct val="0"/>
        </a:spcBef>
        <a:spcAft>
          <a:spcPct val="0"/>
        </a:spcAft>
        <a:defRPr sz="3000" b="1">
          <a:solidFill>
            <a:schemeClr val="bg1"/>
          </a:solidFill>
          <a:latin typeface="Calibri" pitchFamily="34" charset="0"/>
        </a:defRPr>
      </a:lvl5pPr>
      <a:lvl6pPr marL="457200" algn="r" rtl="0" eaLnBrk="0" fontAlgn="base" hangingPunct="0">
        <a:lnSpc>
          <a:spcPct val="90000"/>
        </a:lnSpc>
        <a:spcBef>
          <a:spcPct val="0"/>
        </a:spcBef>
        <a:spcAft>
          <a:spcPct val="0"/>
        </a:spcAft>
        <a:defRPr sz="3000" b="1">
          <a:solidFill>
            <a:schemeClr val="bg1"/>
          </a:solidFill>
          <a:latin typeface="Calibri" pitchFamily="34" charset="0"/>
        </a:defRPr>
      </a:lvl6pPr>
      <a:lvl7pPr marL="914400" algn="r" rtl="0" eaLnBrk="0" fontAlgn="base" hangingPunct="0">
        <a:lnSpc>
          <a:spcPct val="90000"/>
        </a:lnSpc>
        <a:spcBef>
          <a:spcPct val="0"/>
        </a:spcBef>
        <a:spcAft>
          <a:spcPct val="0"/>
        </a:spcAft>
        <a:defRPr sz="3000" b="1">
          <a:solidFill>
            <a:schemeClr val="bg1"/>
          </a:solidFill>
          <a:latin typeface="Calibri" pitchFamily="34" charset="0"/>
        </a:defRPr>
      </a:lvl7pPr>
      <a:lvl8pPr marL="1371600" algn="r" rtl="0" eaLnBrk="0" fontAlgn="base" hangingPunct="0">
        <a:lnSpc>
          <a:spcPct val="90000"/>
        </a:lnSpc>
        <a:spcBef>
          <a:spcPct val="0"/>
        </a:spcBef>
        <a:spcAft>
          <a:spcPct val="0"/>
        </a:spcAft>
        <a:defRPr sz="3000" b="1">
          <a:solidFill>
            <a:schemeClr val="bg1"/>
          </a:solidFill>
          <a:latin typeface="Calibri" pitchFamily="34" charset="0"/>
        </a:defRPr>
      </a:lvl8pPr>
      <a:lvl9pPr marL="1828800" algn="r" rtl="0" eaLnBrk="0" fontAlgn="base" hangingPunct="0">
        <a:lnSpc>
          <a:spcPct val="90000"/>
        </a:lnSpc>
        <a:spcBef>
          <a:spcPct val="0"/>
        </a:spcBef>
        <a:spcAft>
          <a:spcPct val="0"/>
        </a:spcAft>
        <a:defRPr sz="3000" b="1">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3366"/>
        </a:buClr>
        <a:buFont typeface="Wingdings" pitchFamily="2" charset="2"/>
        <a:buChar char="ü"/>
        <a:defRPr sz="2800" b="1">
          <a:solidFill>
            <a:srgbClr val="003366"/>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rgbClr val="003366"/>
        </a:buClr>
        <a:buFont typeface="Calibri" pitchFamily="34" charset="0"/>
        <a:buChar char="•"/>
        <a:defRPr sz="2500" b="1">
          <a:solidFill>
            <a:srgbClr val="003366"/>
          </a:solidFill>
          <a:latin typeface="+mn-lt"/>
        </a:defRPr>
      </a:lvl2pPr>
      <a:lvl3pPr marL="1143000" indent="-228600" algn="l" rtl="0" eaLnBrk="0" fontAlgn="base" hangingPunct="0">
        <a:spcBef>
          <a:spcPct val="20000"/>
        </a:spcBef>
        <a:spcAft>
          <a:spcPct val="0"/>
        </a:spcAft>
        <a:buClr>
          <a:srgbClr val="003366"/>
        </a:buClr>
        <a:buFont typeface="Calibri" pitchFamily="34" charset="0"/>
        <a:buChar char="−"/>
        <a:defRPr sz="2000" b="1">
          <a:solidFill>
            <a:srgbClr val="003366"/>
          </a:solidFill>
          <a:latin typeface="+mn-lt"/>
        </a:defRPr>
      </a:lvl3pPr>
      <a:lvl4pPr marL="1698625" indent="-327025" algn="l" rtl="0" eaLnBrk="0" fontAlgn="base" hangingPunct="0">
        <a:spcBef>
          <a:spcPct val="20000"/>
        </a:spcBef>
        <a:spcAft>
          <a:spcPct val="0"/>
        </a:spcAft>
        <a:buClr>
          <a:srgbClr val="003366"/>
        </a:buClr>
        <a:buFont typeface="Arial" charset="0"/>
        <a:buChar char="→"/>
        <a:defRPr b="1">
          <a:solidFill>
            <a:srgbClr val="003366"/>
          </a:solidFill>
          <a:latin typeface="+mn-lt"/>
        </a:defRPr>
      </a:lvl4pPr>
      <a:lvl5pPr marL="21066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5pPr>
      <a:lvl6pPr marL="25638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6pPr>
      <a:lvl7pPr marL="30210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7pPr>
      <a:lvl8pPr marL="34782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8pPr>
      <a:lvl9pPr marL="39354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jute.or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www.ico.org/officeholders_e.asp?section=About_Us"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p:cNvSpPr>
            <a:spLocks noGrp="1" noChangeArrowheads="1"/>
          </p:cNvSpPr>
          <p:nvPr>
            <p:ph type="ctrTitle"/>
          </p:nvPr>
        </p:nvSpPr>
        <p:spPr>
          <a:xfrm>
            <a:off x="0" y="1665642"/>
            <a:ext cx="4499992" cy="1475326"/>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800" cap="all" dirty="0" smtClean="0">
                <a:ln w="0"/>
                <a:solidFill>
                  <a:schemeClr val="tx1"/>
                </a:solidFill>
                <a:effectLst>
                  <a:reflection blurRad="12700" stA="50000" endPos="50000" dist="5000" dir="5400000" sy="-100000" rotWithShape="0"/>
                </a:effectLst>
              </a:rPr>
              <a:t/>
            </a:r>
            <a:br>
              <a:rPr lang="en-US" sz="2800" cap="all" dirty="0" smtClean="0">
                <a:ln w="0"/>
                <a:solidFill>
                  <a:schemeClr val="tx1"/>
                </a:solidFill>
                <a:effectLst>
                  <a:reflection blurRad="12700" stA="50000" endPos="50000" dist="5000" dir="5400000" sy="-100000" rotWithShape="0"/>
                </a:effectLst>
              </a:rPr>
            </a:br>
            <a:r>
              <a:rPr lang="en-US" sz="2800" dirty="0" smtClean="0">
                <a:solidFill>
                  <a:srgbClr val="002060"/>
                </a:solidFill>
                <a:effectLst/>
              </a:rPr>
              <a:t>TRENDS IN BRAZIL</a:t>
            </a:r>
            <a:r>
              <a:rPr lang="en-GB" sz="2800" dirty="0" smtClean="0">
                <a:solidFill>
                  <a:srgbClr val="002060"/>
                </a:solidFill>
                <a:effectLst/>
              </a:rPr>
              <a:t>’S PRODUCTION AND INTERNATIONAL TRADE</a:t>
            </a:r>
            <a:r>
              <a:rPr lang="en-US" sz="2800" cap="all" dirty="0" smtClean="0">
                <a:ln w="0"/>
                <a:solidFill>
                  <a:schemeClr val="tx1"/>
                </a:solidFill>
                <a:effectLst>
                  <a:reflection blurRad="12700" stA="50000" endPos="50000" dist="5000" dir="5400000" sy="-100000" rotWithShape="0"/>
                </a:effectLst>
                <a:latin typeface="Verdana" pitchFamily="34" charset="0"/>
              </a:rPr>
              <a:t/>
            </a:r>
            <a:br>
              <a:rPr lang="en-US" sz="2800" cap="all" dirty="0" smtClean="0">
                <a:ln w="0"/>
                <a:solidFill>
                  <a:schemeClr val="tx1"/>
                </a:solidFill>
                <a:effectLst>
                  <a:reflection blurRad="12700" stA="50000" endPos="50000" dist="5000" dir="5400000" sy="-100000" rotWithShape="0"/>
                </a:effectLst>
                <a:latin typeface="Verdana" pitchFamily="34" charset="0"/>
              </a:rPr>
            </a:br>
            <a:endParaRPr lang="en-US" sz="2800" cap="all" dirty="0" smtClean="0">
              <a:ln w="0"/>
              <a:solidFill>
                <a:schemeClr val="tx1"/>
              </a:solidFill>
              <a:effectLst>
                <a:reflection blurRad="12700" stA="50000" endPos="50000" dist="5000" dir="5400000" sy="-100000" rotWithShape="0"/>
              </a:effectLst>
            </a:endParaRPr>
          </a:p>
        </p:txBody>
      </p:sp>
      <p:sp>
        <p:nvSpPr>
          <p:cNvPr id="6147" name="Rectangle 5"/>
          <p:cNvSpPr>
            <a:spLocks noGrp="1" noChangeArrowheads="1"/>
          </p:cNvSpPr>
          <p:nvPr>
            <p:ph type="subTitle" idx="1"/>
          </p:nvPr>
        </p:nvSpPr>
        <p:spPr>
          <a:xfrm>
            <a:off x="1042988" y="4199880"/>
            <a:ext cx="7993062" cy="978712"/>
          </a:xfrm>
        </p:spPr>
        <p:txBody>
          <a:bodyPr/>
          <a:lstStyle/>
          <a:p>
            <a:r>
              <a:rPr lang="pt-BR" sz="2700" dirty="0" smtClean="0">
                <a:solidFill>
                  <a:schemeClr val="tx1"/>
                </a:solidFill>
              </a:rPr>
              <a:t>ITTO MARKET DISCUSSION</a:t>
            </a:r>
            <a:endParaRPr lang="en-US" sz="2700" dirty="0" smtClean="0">
              <a:solidFill>
                <a:schemeClr val="tx1"/>
              </a:solidFill>
            </a:endParaRPr>
          </a:p>
        </p:txBody>
      </p:sp>
      <p:sp>
        <p:nvSpPr>
          <p:cNvPr id="6149" name="Text Box 102"/>
          <p:cNvSpPr txBox="1">
            <a:spLocks noChangeArrowheads="1"/>
          </p:cNvSpPr>
          <p:nvPr/>
        </p:nvSpPr>
        <p:spPr bwMode="auto">
          <a:xfrm>
            <a:off x="4717083" y="6489526"/>
            <a:ext cx="4679453" cy="311150"/>
          </a:xfrm>
          <a:prstGeom prst="rect">
            <a:avLst/>
          </a:prstGeom>
          <a:noFill/>
          <a:ln w="9525">
            <a:noFill/>
            <a:miter lim="800000"/>
            <a:headEnd/>
            <a:tailEnd/>
          </a:ln>
        </p:spPr>
        <p:txBody>
          <a:bodyPr/>
          <a:lstStyle/>
          <a:p>
            <a:pPr algn="ctr">
              <a:spcBef>
                <a:spcPct val="20000"/>
              </a:spcBef>
              <a:buClr>
                <a:schemeClr val="tx1"/>
              </a:buClr>
              <a:buSzPct val="75000"/>
              <a:buFont typeface="Wingdings" pitchFamily="2" charset="2"/>
              <a:buNone/>
            </a:pPr>
            <a:r>
              <a:rPr lang="en-US" dirty="0" smtClean="0">
                <a:latin typeface="Calibri" pitchFamily="34" charset="0"/>
              </a:rPr>
              <a:t>Libreville - Gabon | November, 2013</a:t>
            </a:r>
            <a:endParaRPr lang="en-US" dirty="0">
              <a:latin typeface="Calibri" pitchFamily="34" charset="0"/>
            </a:endParaRPr>
          </a:p>
        </p:txBody>
      </p:sp>
      <p:sp>
        <p:nvSpPr>
          <p:cNvPr id="11" name="Text Box 102"/>
          <p:cNvSpPr txBox="1">
            <a:spLocks noChangeArrowheads="1"/>
          </p:cNvSpPr>
          <p:nvPr/>
        </p:nvSpPr>
        <p:spPr bwMode="auto">
          <a:xfrm>
            <a:off x="6982464" y="5085184"/>
            <a:ext cx="2024449" cy="703550"/>
          </a:xfrm>
          <a:prstGeom prst="rect">
            <a:avLst/>
          </a:prstGeom>
          <a:noFill/>
          <a:ln w="9525">
            <a:noFill/>
            <a:miter lim="800000"/>
            <a:headEnd/>
            <a:tailEnd/>
          </a:ln>
        </p:spPr>
        <p:txBody>
          <a:bodyPr/>
          <a:lstStyle/>
          <a:p>
            <a:pPr algn="r">
              <a:lnSpc>
                <a:spcPct val="100000"/>
              </a:lnSpc>
              <a:buFont typeface="Wingdings" pitchFamily="2" charset="2"/>
              <a:buNone/>
            </a:pPr>
            <a:r>
              <a:rPr lang="pt-BR" sz="1800" dirty="0" smtClean="0">
                <a:solidFill>
                  <a:schemeClr val="accent4"/>
                </a:solidFill>
                <a:latin typeface="Calibri" pitchFamily="34" charset="0"/>
              </a:rPr>
              <a:t>Ivan Tomaselli</a:t>
            </a:r>
          </a:p>
          <a:p>
            <a:pPr algn="r">
              <a:lnSpc>
                <a:spcPct val="100000"/>
              </a:lnSpc>
              <a:buFont typeface="Wingdings" pitchFamily="2" charset="2"/>
              <a:buNone/>
            </a:pPr>
            <a:r>
              <a:rPr lang="pt-BR" sz="1700" dirty="0" smtClean="0">
                <a:solidFill>
                  <a:schemeClr val="accent4"/>
                </a:solidFill>
                <a:latin typeface="Calibri" pitchFamily="34" charset="0"/>
              </a:rPr>
              <a:t>www.stcp.com.br</a:t>
            </a:r>
            <a:endParaRPr lang="pt-BR" sz="1700" dirty="0">
              <a:solidFill>
                <a:schemeClr val="accent4"/>
              </a:solidFill>
              <a:latin typeface="Calibri" pitchFamily="34" charset="0"/>
            </a:endParaRPr>
          </a:p>
        </p:txBody>
      </p:sp>
      <p:pic>
        <p:nvPicPr>
          <p:cNvPr id="13" name="Imagem 12" descr="argentina.png"/>
          <p:cNvPicPr>
            <a:picLocks noChangeAspect="1"/>
          </p:cNvPicPr>
          <p:nvPr/>
        </p:nvPicPr>
        <p:blipFill>
          <a:blip r:embed="rId2" cstate="print"/>
          <a:stretch>
            <a:fillRect/>
          </a:stretch>
        </p:blipFill>
        <p:spPr>
          <a:xfrm>
            <a:off x="3995936" y="2276872"/>
            <a:ext cx="323979" cy="244375"/>
          </a:xfrm>
          <a:prstGeom prst="rect">
            <a:avLst/>
          </a:prstGeom>
          <a:ln>
            <a:solidFill>
              <a:schemeClr val="tx1">
                <a:lumMod val="50000"/>
                <a:lumOff val="50000"/>
              </a:schemeClr>
            </a:solidFill>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2B5681"/>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22225" y="3789040"/>
            <a:ext cx="9144000" cy="1053133"/>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9" name="Retângulo 15"/>
          <p:cNvSpPr>
            <a:spLocks noChangeArrowheads="1"/>
          </p:cNvSpPr>
          <p:nvPr/>
        </p:nvSpPr>
        <p:spPr bwMode="auto">
          <a:xfrm>
            <a:off x="-1588" y="980728"/>
            <a:ext cx="9144000" cy="864096"/>
          </a:xfrm>
          <a:prstGeom prst="rect">
            <a:avLst/>
          </a:prstGeom>
          <a:solidFill>
            <a:schemeClr val="bg1"/>
          </a:solidFill>
          <a:ln w="9525" algn="ctr">
            <a:noFill/>
            <a:miter lim="800000"/>
            <a:headEnd/>
            <a:tailEnd/>
          </a:ln>
        </p:spPr>
        <p:txBody>
          <a:bodyPr wrap="none"/>
          <a:lstStyle/>
          <a:p>
            <a:endParaRPr lang="es-ES" sz="2400" b="0" u="sng" dirty="0">
              <a:latin typeface="Times New Roman" pitchFamily="18" charset="0"/>
            </a:endParaRPr>
          </a:p>
        </p:txBody>
      </p:sp>
      <p:sp>
        <p:nvSpPr>
          <p:cNvPr id="11" name="Rectangle 5"/>
          <p:cNvSpPr txBox="1">
            <a:spLocks noChangeArrowheads="1"/>
          </p:cNvSpPr>
          <p:nvPr/>
        </p:nvSpPr>
        <p:spPr>
          <a:xfrm>
            <a:off x="1065213" y="4034464"/>
            <a:ext cx="7993062" cy="1050720"/>
          </a:xfrm>
          <a:prstGeom prst="rect">
            <a:avLst/>
          </a:prstGeom>
        </p:spPr>
        <p:txBody>
          <a:bodyPr/>
          <a:lstStyle/>
          <a:p>
            <a:pPr lvl="0" algn="r" eaLnBrk="0" hangingPunct="0">
              <a:spcBef>
                <a:spcPct val="20000"/>
              </a:spcBef>
              <a:buClr>
                <a:srgbClr val="003366"/>
              </a:buClr>
            </a:pPr>
            <a:r>
              <a:rPr lang="pt-BR" sz="2000" kern="0" dirty="0" smtClean="0">
                <a:latin typeface="+mn-lt"/>
              </a:rPr>
              <a:t>MARKETS AND TRADE</a:t>
            </a:r>
          </a:p>
        </p:txBody>
      </p:sp>
    </p:spTree>
    <p:extLst>
      <p:ext uri="{BB962C8B-B14F-4D97-AF65-F5344CB8AC3E}">
        <p14:creationId xmlns:p14="http://schemas.microsoft.com/office/powerpoint/2010/main" val="159063763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MARKETS AND TRADE</a:t>
            </a:r>
            <a:endParaRPr lang="pt-BR" sz="2000" dirty="0">
              <a:latin typeface="Calibri" pitchFamily="34" charset="0"/>
            </a:endParaRPr>
          </a:p>
        </p:txBody>
      </p:sp>
      <p:graphicFrame>
        <p:nvGraphicFramePr>
          <p:cNvPr id="5" name="Tabela 4"/>
          <p:cNvGraphicFramePr>
            <a:graphicFrameLocks noGrp="1"/>
          </p:cNvGraphicFramePr>
          <p:nvPr>
            <p:extLst>
              <p:ext uri="{D42A27DB-BD31-4B8C-83A1-F6EECF244321}">
                <p14:modId xmlns:p14="http://schemas.microsoft.com/office/powerpoint/2010/main" val="270871597"/>
              </p:ext>
            </p:extLst>
          </p:nvPr>
        </p:nvGraphicFramePr>
        <p:xfrm>
          <a:off x="565150" y="2111648"/>
          <a:ext cx="8399463" cy="3718560"/>
        </p:xfrm>
        <a:graphic>
          <a:graphicData uri="http://schemas.openxmlformats.org/drawingml/2006/table">
            <a:tbl>
              <a:tblPr firstRow="1" bandRow="1">
                <a:tableStyleId>{5FD0F851-EC5A-4D38-B0AD-8093EC10F338}</a:tableStyleId>
              </a:tblPr>
              <a:tblGrid>
                <a:gridCol w="3718818"/>
                <a:gridCol w="2002532"/>
                <a:gridCol w="2678113"/>
              </a:tblGrid>
              <a:tr h="288032">
                <a:tc rowSpan="2">
                  <a:txBody>
                    <a:bodyPr/>
                    <a:lstStyle/>
                    <a:p>
                      <a:pPr algn="ctr"/>
                      <a:r>
                        <a:rPr lang="pt-BR" sz="2000" b="1" dirty="0" smtClean="0"/>
                        <a:t>PRODUCT</a:t>
                      </a:r>
                      <a:endParaRPr lang="pt-BR" sz="2000" b="1" dirty="0"/>
                    </a:p>
                  </a:txBody>
                  <a:tcPr anchor="ctr">
                    <a:lnL>
                      <a:noFill/>
                    </a:lnL>
                    <a:lnR>
                      <a:noFill/>
                    </a:lnR>
                    <a:lnT w="12700" cmpd="sng">
                      <a:noFill/>
                    </a:lnT>
                    <a:lnB w="12700" cmpd="sng">
                      <a:noFill/>
                    </a:lnB>
                    <a:lnTlToBr w="12700" cmpd="sng">
                      <a:noFill/>
                      <a:prstDash val="solid"/>
                    </a:lnTlToBr>
                    <a:lnBlToTr w="12700" cmpd="sng">
                      <a:noFill/>
                      <a:prstDash val="solid"/>
                    </a:lnBlToTr>
                    <a:solidFill>
                      <a:srgbClr val="92D050"/>
                    </a:solidFill>
                  </a:tcPr>
                </a:tc>
                <a:tc gridSpan="2">
                  <a:txBody>
                    <a:bodyPr/>
                    <a:lstStyle/>
                    <a:p>
                      <a:pPr algn="ctr"/>
                      <a:r>
                        <a:rPr lang="pt-BR" sz="2000" dirty="0" smtClean="0"/>
                        <a:t>MARKET SHARE (2012)</a:t>
                      </a:r>
                      <a:endParaRPr lang="pt-BR" sz="2000" dirty="0"/>
                    </a:p>
                  </a:txBody>
                  <a:tcPr>
                    <a:lnL>
                      <a:noFill/>
                    </a:lnL>
                    <a:lnR>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pPr algn="ctr"/>
                      <a:endParaRPr lang="pt-BR" dirty="0"/>
                    </a:p>
                  </a:txBody>
                  <a:tcPr>
                    <a:lnL>
                      <a:noFill/>
                    </a:lnL>
                    <a:lnR>
                      <a:noFill/>
                    </a:lnR>
                    <a:lnT w="12700" cmpd="sng">
                      <a:noFill/>
                    </a:lnT>
                    <a:lnB w="12700" cmpd="sng">
                      <a:noFill/>
                    </a:lnB>
                    <a:lnTlToBr w="12700" cmpd="sng">
                      <a:noFill/>
                      <a:prstDash val="solid"/>
                    </a:lnTlToBr>
                    <a:lnBlToTr w="12700" cmpd="sng">
                      <a:noFill/>
                      <a:prstDash val="solid"/>
                    </a:lnBlToTr>
                    <a:solidFill>
                      <a:srgbClr val="92D050"/>
                    </a:solidFill>
                  </a:tcPr>
                </a:tc>
              </a:tr>
              <a:tr h="288032">
                <a:tc vMerge="1">
                  <a:txBody>
                    <a:bodyPr/>
                    <a:lstStyle/>
                    <a:p>
                      <a:endParaRPr lang="pt-BR" b="1" dirty="0"/>
                    </a:p>
                  </a:txBody>
                  <a:tcPr>
                    <a:lnL>
                      <a:noFill/>
                    </a:lnL>
                    <a:lnR>
                      <a:noFill/>
                    </a:lnR>
                    <a:lnT w="12700" cmpd="sng">
                      <a:noFill/>
                    </a:lnT>
                    <a:lnB w="12700" cmpd="sng">
                      <a:noFill/>
                    </a:lnB>
                    <a:lnTlToBr w="12700" cmpd="sng">
                      <a:noFill/>
                      <a:prstDash val="solid"/>
                    </a:lnTlToBr>
                    <a:lnBlToTr w="12700" cmpd="sng">
                      <a:noFill/>
                      <a:prstDash val="solid"/>
                    </a:lnBlToTr>
                    <a:solidFill>
                      <a:srgbClr val="92D050"/>
                    </a:solidFill>
                  </a:tcPr>
                </a:tc>
                <a:tc>
                  <a:txBody>
                    <a:bodyPr/>
                    <a:lstStyle/>
                    <a:p>
                      <a:pPr algn="ctr"/>
                      <a:r>
                        <a:rPr lang="pt-BR" sz="2000" b="1" dirty="0" smtClean="0"/>
                        <a:t>DOMESTIC</a:t>
                      </a:r>
                      <a:endParaRPr lang="pt-BR" sz="2000" b="1" dirty="0"/>
                    </a:p>
                  </a:txBody>
                  <a:tcPr anchor="ct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92D050"/>
                    </a:solidFill>
                  </a:tcPr>
                </a:tc>
                <a:tc>
                  <a:txBody>
                    <a:bodyPr/>
                    <a:lstStyle/>
                    <a:p>
                      <a:pPr algn="ctr"/>
                      <a:r>
                        <a:rPr lang="pt-BR" sz="2000" b="1" dirty="0" smtClean="0"/>
                        <a:t>INTERNATIONAL</a:t>
                      </a:r>
                      <a:endParaRPr lang="pt-BR" sz="2000" b="1" dirty="0"/>
                    </a:p>
                  </a:txBody>
                  <a:tcPr anchor="ct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92D050"/>
                    </a:solidFill>
                  </a:tcPr>
                </a:tc>
              </a:tr>
              <a:tr h="288032">
                <a:tc>
                  <a:txBody>
                    <a:bodyPr/>
                    <a:lstStyle/>
                    <a:p>
                      <a:r>
                        <a:rPr lang="pt-BR" b="1" dirty="0" smtClean="0"/>
                        <a:t>LUMBER</a:t>
                      </a:r>
                      <a:endParaRPr lang="pt-BR" b="1" dirty="0"/>
                    </a:p>
                  </a:txBody>
                  <a:tcPr>
                    <a:lnL>
                      <a:noFill/>
                    </a:lnL>
                    <a:lnR>
                      <a:noFill/>
                    </a:lnR>
                    <a:lnT w="12700" cmpd="sng">
                      <a:noFill/>
                    </a:lnT>
                    <a:lnB w="12700" cmpd="sng">
                      <a:noFill/>
                    </a:lnB>
                    <a:lnTlToBr w="12700" cmpd="sng">
                      <a:noFill/>
                      <a:prstDash val="solid"/>
                    </a:lnTlToBr>
                    <a:lnBlToTr w="12700" cmpd="sng">
                      <a:noFill/>
                      <a:prstDash val="solid"/>
                    </a:lnBlToTr>
                    <a:solidFill>
                      <a:srgbClr val="CCFFCC"/>
                    </a:solidFill>
                  </a:tcPr>
                </a:tc>
                <a:tc>
                  <a:txBody>
                    <a:bodyPr/>
                    <a:lstStyle/>
                    <a:p>
                      <a:pPr algn="ctr"/>
                      <a:endParaRPr lang="pt-BR" dirty="0"/>
                    </a:p>
                  </a:txBody>
                  <a:tcPr>
                    <a:lnL>
                      <a:noFill/>
                    </a:lnL>
                    <a:lnR>
                      <a:noFill/>
                    </a:lnR>
                    <a:lnT w="12700" cmpd="sng">
                      <a:noFill/>
                    </a:lnT>
                    <a:lnB w="12700" cmpd="sng">
                      <a:noFill/>
                    </a:lnB>
                    <a:lnTlToBr w="12700" cmpd="sng">
                      <a:noFill/>
                      <a:prstDash val="solid"/>
                    </a:lnTlToBr>
                    <a:lnBlToTr w="12700" cmpd="sng">
                      <a:noFill/>
                      <a:prstDash val="solid"/>
                    </a:lnBlToTr>
                    <a:solidFill>
                      <a:srgbClr val="CCFFCC"/>
                    </a:solidFill>
                  </a:tcPr>
                </a:tc>
                <a:tc>
                  <a:txBody>
                    <a:bodyPr/>
                    <a:lstStyle/>
                    <a:p>
                      <a:pPr algn="ctr"/>
                      <a:endParaRPr lang="pt-BR" dirty="0"/>
                    </a:p>
                  </a:txBody>
                  <a:tcPr>
                    <a:lnL>
                      <a:noFill/>
                    </a:lnL>
                    <a:lnR>
                      <a:noFill/>
                    </a:lnR>
                    <a:lnT w="12700" cmpd="sng">
                      <a:noFill/>
                    </a:lnT>
                    <a:lnB w="12700" cmpd="sng">
                      <a:noFill/>
                    </a:lnB>
                    <a:lnTlToBr w="12700" cmpd="sng">
                      <a:noFill/>
                      <a:prstDash val="solid"/>
                    </a:lnTlToBr>
                    <a:lnBlToTr w="12700" cmpd="sng">
                      <a:noFill/>
                      <a:prstDash val="solid"/>
                    </a:lnBlToTr>
                    <a:solidFill>
                      <a:srgbClr val="CCFFCC"/>
                    </a:solidFill>
                  </a:tcPr>
                </a:tc>
              </a:tr>
              <a:tr h="288032">
                <a:tc>
                  <a:txBody>
                    <a:bodyPr/>
                    <a:lstStyle/>
                    <a:p>
                      <a:r>
                        <a:rPr lang="pt-BR" dirty="0" smtClean="0"/>
                        <a:t> - Tropical</a:t>
                      </a:r>
                      <a:endParaRPr lang="pt-BR" dirty="0"/>
                    </a:p>
                  </a:txBody>
                  <a:tcPr>
                    <a:lnL>
                      <a:noFill/>
                    </a:lnL>
                    <a:lnR>
                      <a:noFill/>
                    </a:lnR>
                    <a:lnT w="12700" cmpd="sng">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94%</a:t>
                      </a:r>
                      <a:endParaRPr lang="pt-BR" b="1" dirty="0"/>
                    </a:p>
                  </a:txBody>
                  <a:tcPr>
                    <a:lnL>
                      <a:noFill/>
                    </a:lnL>
                    <a:lnR>
                      <a:noFill/>
                    </a:lnR>
                    <a:lnT w="12700" cmpd="sng">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6%</a:t>
                      </a:r>
                      <a:endParaRPr lang="pt-BR" b="1" dirty="0"/>
                    </a:p>
                  </a:txBody>
                  <a:tcPr>
                    <a:lnL>
                      <a:noFill/>
                    </a:lnL>
                    <a:lnR>
                      <a:noFill/>
                    </a:lnR>
                    <a:lnT w="12700" cmpd="sng">
                      <a:noFill/>
                    </a:lnT>
                    <a:lnB>
                      <a:noFill/>
                    </a:lnB>
                    <a:lnTlToBr w="12700" cmpd="sng">
                      <a:noFill/>
                      <a:prstDash val="solid"/>
                    </a:lnTlToBr>
                    <a:lnBlToTr w="12700" cmpd="sng">
                      <a:noFill/>
                      <a:prstDash val="solid"/>
                    </a:lnBlToTr>
                    <a:solidFill>
                      <a:schemeClr val="bg1"/>
                    </a:solidFill>
                  </a:tcPr>
                </a:tc>
              </a:tr>
              <a:tr h="288032">
                <a:tc>
                  <a:txBody>
                    <a:bodyPr/>
                    <a:lstStyle/>
                    <a:p>
                      <a:r>
                        <a:rPr lang="pt-BR" dirty="0" smtClean="0"/>
                        <a:t> - </a:t>
                      </a:r>
                      <a:r>
                        <a:rPr lang="pt-BR" dirty="0" err="1" smtClean="0"/>
                        <a:t>Conifer</a:t>
                      </a:r>
                      <a:r>
                        <a:rPr lang="pt-BR" dirty="0" smtClean="0"/>
                        <a:t> (plantation)</a:t>
                      </a:r>
                      <a:endParaRPr lang="pt-BR"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92%</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8%</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PLYWOOD</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r>
              <a:tr h="288032">
                <a:tc>
                  <a:txBody>
                    <a:bodyPr/>
                    <a:lstStyle/>
                    <a:p>
                      <a:r>
                        <a:rPr lang="pt-BR" dirty="0" smtClean="0"/>
                        <a:t> - Tropical</a:t>
                      </a:r>
                      <a:endParaRPr lang="pt-BR"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88%</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12%</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dirty="0" smtClean="0"/>
                        <a:t> - </a:t>
                      </a:r>
                      <a:r>
                        <a:rPr lang="pt-BR" dirty="0" err="1" smtClean="0"/>
                        <a:t>Conifer</a:t>
                      </a:r>
                      <a:r>
                        <a:rPr lang="pt-BR" dirty="0" smtClean="0"/>
                        <a:t> (plantation)</a:t>
                      </a:r>
                      <a:endParaRPr lang="pt-BR"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53%</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47%</a:t>
                      </a:r>
                      <a:endParaRPr lang="pt-BR" b="1" dirty="0"/>
                    </a:p>
                  </a:txBody>
                  <a:tcPr>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RECONSTITUTED PANELS </a:t>
                      </a:r>
                      <a:r>
                        <a:rPr lang="pt-BR" b="0" dirty="0" smtClean="0"/>
                        <a:t>(</a:t>
                      </a:r>
                      <a:r>
                        <a:rPr lang="pt-BR" sz="1800" b="0" dirty="0" smtClean="0"/>
                        <a:t>plantation)</a:t>
                      </a:r>
                      <a:endParaRPr lang="pt-BR" sz="1600"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r>
                        <a:rPr lang="pt-BR" b="1" dirty="0" smtClean="0"/>
                        <a:t>98%</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r>
                        <a:rPr lang="pt-BR" b="1" dirty="0" smtClean="0"/>
                        <a:t>2%</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r>
              <a:tr h="288032">
                <a:tc>
                  <a:txBody>
                    <a:bodyPr/>
                    <a:lstStyle/>
                    <a:p>
                      <a:r>
                        <a:rPr lang="pt-BR" b="1" dirty="0" smtClean="0"/>
                        <a:t>PULP </a:t>
                      </a:r>
                      <a:r>
                        <a:rPr lang="pt-BR" b="0" dirty="0" smtClean="0"/>
                        <a:t>(plantation)</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r>
                        <a:rPr lang="pt-BR" b="1" dirty="0" smtClean="0"/>
                        <a:t>42%</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r>
                        <a:rPr lang="pt-BR" b="1" dirty="0" smtClean="0"/>
                        <a:t>58%</a:t>
                      </a:r>
                      <a:endParaRPr lang="pt-BR" b="1" dirty="0"/>
                    </a:p>
                  </a:txBody>
                  <a:tcPr>
                    <a:lnL>
                      <a:noFill/>
                    </a:lnL>
                    <a:lnR>
                      <a:noFill/>
                    </a:lnR>
                    <a:lnT>
                      <a:noFill/>
                    </a:lnT>
                    <a:lnB>
                      <a:noFill/>
                    </a:lnB>
                    <a:lnTlToBr w="12700" cmpd="sng">
                      <a:noFill/>
                      <a:prstDash val="solid"/>
                    </a:lnTlToBr>
                    <a:lnBlToTr w="12700" cmpd="sng">
                      <a:noFill/>
                      <a:prstDash val="solid"/>
                    </a:lnBlToTr>
                    <a:solidFill>
                      <a:srgbClr val="CCFFCC"/>
                    </a:solidFill>
                  </a:tcPr>
                </a:tc>
              </a:tr>
            </a:tbl>
          </a:graphicData>
        </a:graphic>
      </p:graphicFrame>
      <p:sp>
        <p:nvSpPr>
          <p:cNvPr id="6" name="CaixaDeTexto 5"/>
          <p:cNvSpPr txBox="1"/>
          <p:nvPr/>
        </p:nvSpPr>
        <p:spPr>
          <a:xfrm>
            <a:off x="-36512" y="6623774"/>
            <a:ext cx="3033203"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ABIMCI, MDIC (2013), compiled by STCP</a:t>
            </a:r>
            <a:endParaRPr lang="en-US" sz="1100" b="0" dirty="0">
              <a:latin typeface="+mj-lt"/>
              <a:ea typeface="Verdana" pitchFamily="34" charset="0"/>
              <a:cs typeface="Verdana" pitchFamily="34" charset="0"/>
            </a:endParaRPr>
          </a:p>
        </p:txBody>
      </p:sp>
      <p:pic>
        <p:nvPicPr>
          <p:cNvPr id="7" name="Imagem 6"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22643498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MARKETS AND TRADE</a:t>
            </a:r>
            <a:endParaRPr lang="pt-BR" sz="2000" dirty="0">
              <a:latin typeface="Calibri" pitchFamily="34" charset="0"/>
            </a:endParaRPr>
          </a:p>
        </p:txBody>
      </p:sp>
      <p:sp>
        <p:nvSpPr>
          <p:cNvPr id="6" name="CaixaDeTexto 5"/>
          <p:cNvSpPr txBox="1"/>
          <p:nvPr/>
        </p:nvSpPr>
        <p:spPr>
          <a:xfrm>
            <a:off x="543395" y="1763240"/>
            <a:ext cx="2353528" cy="369332"/>
          </a:xfrm>
          <a:prstGeom prst="rect">
            <a:avLst/>
          </a:prstGeom>
        </p:spPr>
        <p:txBody>
          <a:bodyPr wrap="none" rtlCol="0">
            <a:spAutoFit/>
          </a:bodyPr>
          <a:lstStyle/>
          <a:p>
            <a:pPr marL="342900" marR="0" indent="-342900" algn="r"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000" b="1" i="0" u="none" strike="noStrike" kern="0" cap="none" spc="0" normalizeH="0" baseline="0" noProof="0" dirty="0" smtClean="0">
                <a:ln>
                  <a:noFill/>
                </a:ln>
                <a:effectLst/>
                <a:uLnTx/>
                <a:uFillTx/>
                <a:latin typeface="+mj-lt"/>
                <a:ea typeface="+mj-ea"/>
                <a:cs typeface="+mj-cs"/>
              </a:rPr>
              <a:t>MARKET TRENDS</a:t>
            </a:r>
          </a:p>
        </p:txBody>
      </p:sp>
      <p:sp>
        <p:nvSpPr>
          <p:cNvPr id="2" name="Retângulo 1"/>
          <p:cNvSpPr/>
          <p:nvPr/>
        </p:nvSpPr>
        <p:spPr>
          <a:xfrm>
            <a:off x="841904" y="2179876"/>
            <a:ext cx="2904962" cy="400110"/>
          </a:xfrm>
          <a:prstGeom prst="rect">
            <a:avLst/>
          </a:prstGeom>
        </p:spPr>
        <p:txBody>
          <a:bodyPr wrap="none">
            <a:spAutoFit/>
          </a:bodyPr>
          <a:lstStyle/>
          <a:p>
            <a:r>
              <a:rPr lang="en-US" sz="2000" kern="0" dirty="0" smtClean="0">
                <a:latin typeface="+mj-lt"/>
              </a:rPr>
              <a:t>- Tropical </a:t>
            </a:r>
            <a:r>
              <a:rPr lang="en-US" sz="2000" kern="0" dirty="0">
                <a:latin typeface="+mj-lt"/>
              </a:rPr>
              <a:t>Lumber Exports</a:t>
            </a:r>
            <a:endParaRPr lang="pt-BR" sz="2000" dirty="0">
              <a:latin typeface="+mj-lt"/>
            </a:endParaRPr>
          </a:p>
        </p:txBody>
      </p:sp>
      <p:graphicFrame>
        <p:nvGraphicFramePr>
          <p:cNvPr id="8" name="Object 14"/>
          <p:cNvGraphicFramePr>
            <a:graphicFrameLocks noChangeAspect="1"/>
          </p:cNvGraphicFramePr>
          <p:nvPr>
            <p:extLst>
              <p:ext uri="{D42A27DB-BD31-4B8C-83A1-F6EECF244321}">
                <p14:modId xmlns:p14="http://schemas.microsoft.com/office/powerpoint/2010/main" val="3830592299"/>
              </p:ext>
            </p:extLst>
          </p:nvPr>
        </p:nvGraphicFramePr>
        <p:xfrm>
          <a:off x="565150" y="2974249"/>
          <a:ext cx="7913757" cy="36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CaixaDeTexto 2"/>
          <p:cNvSpPr txBox="1"/>
          <p:nvPr/>
        </p:nvSpPr>
        <p:spPr>
          <a:xfrm>
            <a:off x="1466391" y="2653664"/>
            <a:ext cx="949299" cy="646331"/>
          </a:xfrm>
          <a:prstGeom prst="rect">
            <a:avLst/>
          </a:prstGeom>
          <a:solidFill>
            <a:srgbClr val="FFCC99"/>
          </a:solidFill>
        </p:spPr>
        <p:txBody>
          <a:bodyPr wrap="none" rtlCol="0">
            <a:spAutoFit/>
          </a:bodyPr>
          <a:lstStyle/>
          <a:p>
            <a:pPr algn="ctr"/>
            <a:r>
              <a:rPr lang="pt-BR" sz="1200" dirty="0" smtClean="0">
                <a:latin typeface="+mj-lt"/>
              </a:rPr>
              <a:t>Unit </a:t>
            </a:r>
            <a:r>
              <a:rPr lang="pt-BR" sz="1200" dirty="0" err="1" smtClean="0">
                <a:latin typeface="+mj-lt"/>
              </a:rPr>
              <a:t>Value</a:t>
            </a:r>
            <a:r>
              <a:rPr lang="pt-BR" sz="1200" dirty="0" smtClean="0">
                <a:latin typeface="+mj-lt"/>
              </a:rPr>
              <a:t/>
            </a:r>
            <a:br>
              <a:rPr lang="pt-BR" sz="1200" dirty="0" smtClean="0">
                <a:latin typeface="+mj-lt"/>
              </a:rPr>
            </a:br>
            <a:r>
              <a:rPr lang="pt-BR" sz="1200" dirty="0" smtClean="0">
                <a:latin typeface="+mj-lt"/>
              </a:rPr>
              <a:t>(2000)</a:t>
            </a:r>
            <a:br>
              <a:rPr lang="pt-BR" sz="1200" dirty="0" smtClean="0">
                <a:latin typeface="+mj-lt"/>
              </a:rPr>
            </a:br>
            <a:r>
              <a:rPr lang="pt-BR" sz="1200" dirty="0" smtClean="0">
                <a:latin typeface="+mj-lt"/>
              </a:rPr>
              <a:t>US$ 278/m³</a:t>
            </a:r>
            <a:endParaRPr lang="pt-BR" sz="1200" dirty="0">
              <a:latin typeface="+mj-lt"/>
            </a:endParaRPr>
          </a:p>
        </p:txBody>
      </p:sp>
      <p:cxnSp>
        <p:nvCxnSpPr>
          <p:cNvPr id="7" name="Conector angulado 6"/>
          <p:cNvCxnSpPr/>
          <p:nvPr/>
        </p:nvCxnSpPr>
        <p:spPr bwMode="auto">
          <a:xfrm rot="5400000" flipH="1" flipV="1">
            <a:off x="1033874" y="3898494"/>
            <a:ext cx="1480265" cy="308668"/>
          </a:xfrm>
          <a:prstGeom prst="bentConnector3">
            <a:avLst>
              <a:gd name="adj1" fmla="val 57722"/>
            </a:avLst>
          </a:prstGeom>
          <a:solidFill>
            <a:schemeClr val="accent1"/>
          </a:solidFill>
          <a:ln w="9525" cap="flat" cmpd="sng" algn="ctr">
            <a:solidFill>
              <a:schemeClr val="tx1"/>
            </a:solidFill>
            <a:prstDash val="solid"/>
            <a:round/>
            <a:headEnd type="none" w="med" len="med"/>
            <a:tailEnd type="arrow"/>
          </a:ln>
          <a:effectLst/>
        </p:spPr>
      </p:cxnSp>
      <p:cxnSp>
        <p:nvCxnSpPr>
          <p:cNvPr id="14" name="Conector angulado 13"/>
          <p:cNvCxnSpPr/>
          <p:nvPr/>
        </p:nvCxnSpPr>
        <p:spPr bwMode="auto">
          <a:xfrm rot="16200000" flipV="1">
            <a:off x="6440108" y="4180893"/>
            <a:ext cx="1952420" cy="216023"/>
          </a:xfrm>
          <a:prstGeom prst="bentConnector3">
            <a:avLst>
              <a:gd name="adj1" fmla="val 50000"/>
            </a:avLst>
          </a:prstGeom>
          <a:solidFill>
            <a:schemeClr val="accent1"/>
          </a:solidFill>
          <a:ln w="9525" cap="flat" cmpd="sng" algn="ctr">
            <a:solidFill>
              <a:schemeClr val="tx1"/>
            </a:solidFill>
            <a:prstDash val="solid"/>
            <a:round/>
            <a:headEnd type="none" w="med" len="med"/>
            <a:tailEnd type="arrow"/>
          </a:ln>
          <a:effectLst/>
        </p:spPr>
      </p:cxnSp>
      <p:sp>
        <p:nvSpPr>
          <p:cNvPr id="16" name="CaixaDeTexto 2"/>
          <p:cNvSpPr txBox="1"/>
          <p:nvPr/>
        </p:nvSpPr>
        <p:spPr>
          <a:xfrm>
            <a:off x="6795557" y="2649347"/>
            <a:ext cx="949299" cy="646331"/>
          </a:xfrm>
          <a:prstGeom prst="rect">
            <a:avLst/>
          </a:prstGeom>
          <a:solidFill>
            <a:srgbClr val="FFCC99"/>
          </a:solidFill>
        </p:spPr>
        <p:txBody>
          <a:bodyPr wrap="none" rtlCol="0">
            <a:spAutoFit/>
          </a:bodyPr>
          <a:lstStyle>
            <a:defPPr>
              <a:defRPr lang="en-US"/>
            </a:defPPr>
            <a:lvl1pPr algn="ctr">
              <a:defRPr sz="1200"/>
            </a:lvl1pPr>
          </a:lstStyle>
          <a:p>
            <a:r>
              <a:rPr lang="pt-BR" dirty="0">
                <a:latin typeface="+mj-lt"/>
              </a:rPr>
              <a:t>Unit </a:t>
            </a:r>
            <a:r>
              <a:rPr lang="pt-BR" dirty="0" err="1">
                <a:latin typeface="+mj-lt"/>
              </a:rPr>
              <a:t>Value</a:t>
            </a:r>
            <a:r>
              <a:rPr lang="pt-BR" dirty="0">
                <a:latin typeface="+mj-lt"/>
              </a:rPr>
              <a:t/>
            </a:r>
            <a:br>
              <a:rPr lang="pt-BR" dirty="0">
                <a:latin typeface="+mj-lt"/>
              </a:rPr>
            </a:br>
            <a:r>
              <a:rPr lang="pt-BR" dirty="0">
                <a:latin typeface="+mj-lt"/>
              </a:rPr>
              <a:t>(2012)</a:t>
            </a:r>
            <a:br>
              <a:rPr lang="pt-BR" dirty="0">
                <a:latin typeface="+mj-lt"/>
              </a:rPr>
            </a:br>
            <a:r>
              <a:rPr lang="pt-BR" dirty="0">
                <a:latin typeface="+mj-lt"/>
              </a:rPr>
              <a:t>US$ </a:t>
            </a:r>
            <a:r>
              <a:rPr lang="pt-BR" dirty="0" smtClean="0">
                <a:latin typeface="+mj-lt"/>
              </a:rPr>
              <a:t>511/m³</a:t>
            </a:r>
            <a:endParaRPr lang="pt-BR" dirty="0">
              <a:latin typeface="+mj-lt"/>
            </a:endParaRPr>
          </a:p>
        </p:txBody>
      </p:sp>
      <p:cxnSp>
        <p:nvCxnSpPr>
          <p:cNvPr id="13" name="Conector de seta reta 12"/>
          <p:cNvCxnSpPr/>
          <p:nvPr/>
        </p:nvCxnSpPr>
        <p:spPr bwMode="auto">
          <a:xfrm>
            <a:off x="2393147" y="2985212"/>
            <a:ext cx="4432190"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7" name="CaixaDeTexto 16"/>
          <p:cNvSpPr txBox="1"/>
          <p:nvPr/>
        </p:nvSpPr>
        <p:spPr>
          <a:xfrm>
            <a:off x="3311864" y="2599064"/>
            <a:ext cx="2463064" cy="338554"/>
          </a:xfrm>
          <a:prstGeom prst="rect">
            <a:avLst/>
          </a:prstGeom>
          <a:noFill/>
        </p:spPr>
        <p:txBody>
          <a:bodyPr wrap="square" rtlCol="0">
            <a:spAutoFit/>
          </a:bodyPr>
          <a:lstStyle/>
          <a:p>
            <a:r>
              <a:rPr lang="en-US" smtClean="0">
                <a:latin typeface="+mj-lt"/>
              </a:rPr>
              <a:t>Volume ↓ x Unit Value ↑ </a:t>
            </a:r>
            <a:endParaRPr lang="en-US">
              <a:latin typeface="+mj-lt"/>
            </a:endParaRPr>
          </a:p>
        </p:txBody>
      </p:sp>
      <p:sp>
        <p:nvSpPr>
          <p:cNvPr id="21" name="CaixaDeTexto 20"/>
          <p:cNvSpPr txBox="1"/>
          <p:nvPr/>
        </p:nvSpPr>
        <p:spPr>
          <a:xfrm>
            <a:off x="2907432" y="6483330"/>
            <a:ext cx="3630476" cy="338554"/>
          </a:xfrm>
          <a:prstGeom prst="rect">
            <a:avLst/>
          </a:prstGeom>
          <a:solidFill>
            <a:srgbClr val="FFCC99"/>
          </a:solidFill>
        </p:spPr>
        <p:txBody>
          <a:bodyPr wrap="square" rtlCol="0">
            <a:spAutoFit/>
          </a:bodyPr>
          <a:lstStyle/>
          <a:p>
            <a:r>
              <a:rPr lang="en-US" dirty="0" smtClean="0">
                <a:latin typeface="+mj-lt"/>
              </a:rPr>
              <a:t>Volume declined 76% in the last 10 years</a:t>
            </a:r>
            <a:endParaRPr lang="en-US" dirty="0">
              <a:latin typeface="+mj-lt"/>
            </a:endParaRPr>
          </a:p>
        </p:txBody>
      </p:sp>
      <p:pic>
        <p:nvPicPr>
          <p:cNvPr id="15" name="Imagem 14"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
        <p:nvSpPr>
          <p:cNvPr id="18" name="CaixaDeTexto 17"/>
          <p:cNvSpPr txBox="1"/>
          <p:nvPr/>
        </p:nvSpPr>
        <p:spPr>
          <a:xfrm>
            <a:off x="-36512" y="6636474"/>
            <a:ext cx="2630848"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ABIMCI (2013), compiled by STCP</a:t>
            </a:r>
            <a:endParaRPr lang="en-US" sz="1100" b="0" dirty="0">
              <a:latin typeface="+mj-lt"/>
              <a:ea typeface="Verdana" pitchFamily="34" charset="0"/>
              <a:cs typeface="Verdana" pitchFamily="34" charset="0"/>
            </a:endParaRPr>
          </a:p>
        </p:txBody>
      </p:sp>
    </p:spTree>
    <p:extLst>
      <p:ext uri="{BB962C8B-B14F-4D97-AF65-F5344CB8AC3E}">
        <p14:creationId xmlns:p14="http://schemas.microsoft.com/office/powerpoint/2010/main" val="340638080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MARKETS AND TRADE</a:t>
            </a:r>
            <a:endParaRPr lang="pt-BR" sz="2000" dirty="0">
              <a:latin typeface="Calibri" pitchFamily="34" charset="0"/>
            </a:endParaRPr>
          </a:p>
        </p:txBody>
      </p:sp>
      <p:sp>
        <p:nvSpPr>
          <p:cNvPr id="6" name="CaixaDeTexto 5"/>
          <p:cNvSpPr txBox="1"/>
          <p:nvPr/>
        </p:nvSpPr>
        <p:spPr>
          <a:xfrm>
            <a:off x="543395" y="1725140"/>
            <a:ext cx="2353528" cy="369332"/>
          </a:xfrm>
          <a:prstGeom prst="rect">
            <a:avLst/>
          </a:prstGeom>
        </p:spPr>
        <p:txBody>
          <a:bodyPr wrap="none" rtlCol="0">
            <a:spAutoFit/>
          </a:bodyPr>
          <a:lstStyle/>
          <a:p>
            <a:pPr marL="342900" marR="0" indent="-342900" algn="r"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000" b="1" i="0" u="none" strike="noStrike" kern="0" cap="none" spc="0" normalizeH="0" baseline="0" noProof="0" dirty="0" smtClean="0">
                <a:ln>
                  <a:noFill/>
                </a:ln>
                <a:effectLst/>
                <a:uLnTx/>
                <a:uFillTx/>
                <a:latin typeface="+mj-lt"/>
                <a:ea typeface="+mj-ea"/>
                <a:cs typeface="+mj-cs"/>
              </a:rPr>
              <a:t>MARKET TRENDS</a:t>
            </a:r>
          </a:p>
        </p:txBody>
      </p:sp>
      <p:sp>
        <p:nvSpPr>
          <p:cNvPr id="2" name="Retângulo 1"/>
          <p:cNvSpPr/>
          <p:nvPr/>
        </p:nvSpPr>
        <p:spPr>
          <a:xfrm>
            <a:off x="841904" y="2141776"/>
            <a:ext cx="3387466" cy="400110"/>
          </a:xfrm>
          <a:prstGeom prst="rect">
            <a:avLst/>
          </a:prstGeom>
        </p:spPr>
        <p:txBody>
          <a:bodyPr wrap="none">
            <a:spAutoFit/>
          </a:bodyPr>
          <a:lstStyle/>
          <a:p>
            <a:r>
              <a:rPr lang="en-US" sz="2000" kern="0" dirty="0" smtClean="0">
                <a:latin typeface="+mj-lt"/>
              </a:rPr>
              <a:t>- </a:t>
            </a:r>
            <a:r>
              <a:rPr lang="en-US" sz="2000" kern="0" dirty="0" smtClean="0">
                <a:effectLst>
                  <a:outerShdw blurRad="38100" dist="38100" dir="2700000" algn="tl">
                    <a:srgbClr val="000000">
                      <a:alpha val="43137"/>
                    </a:srgbClr>
                  </a:outerShdw>
                </a:effectLst>
                <a:latin typeface="+mj-lt"/>
              </a:rPr>
              <a:t>Tropical </a:t>
            </a:r>
            <a:r>
              <a:rPr lang="en-US" sz="2000" kern="0" dirty="0">
                <a:effectLst>
                  <a:outerShdw blurRad="38100" dist="38100" dir="2700000" algn="tl">
                    <a:srgbClr val="000000">
                      <a:alpha val="43137"/>
                    </a:srgbClr>
                  </a:outerShdw>
                </a:effectLst>
                <a:latin typeface="+mj-lt"/>
              </a:rPr>
              <a:t>Lumber </a:t>
            </a:r>
            <a:r>
              <a:rPr lang="en-US" sz="2000" kern="0" dirty="0" smtClean="0">
                <a:latin typeface="+mj-lt"/>
              </a:rPr>
              <a:t>Export Price</a:t>
            </a:r>
            <a:endParaRPr lang="pt-BR" sz="2000" dirty="0">
              <a:latin typeface="+mj-lt"/>
            </a:endParaRP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
        <p:nvSpPr>
          <p:cNvPr id="9" name="CaixaDeTexto 8"/>
          <p:cNvSpPr txBox="1"/>
          <p:nvPr/>
        </p:nvSpPr>
        <p:spPr>
          <a:xfrm>
            <a:off x="-36512" y="6598374"/>
            <a:ext cx="1527982"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STCP Database.</a:t>
            </a:r>
            <a:endParaRPr lang="en-US" sz="1100" b="0" dirty="0">
              <a:latin typeface="+mj-lt"/>
              <a:ea typeface="Verdana" pitchFamily="34" charset="0"/>
              <a:cs typeface="Verdana" pitchFamily="34" charset="0"/>
            </a:endParaRPr>
          </a:p>
        </p:txBody>
      </p:sp>
      <p:graphicFrame>
        <p:nvGraphicFramePr>
          <p:cNvPr id="3" name="Gráfico 2"/>
          <p:cNvGraphicFramePr/>
          <p:nvPr>
            <p:extLst>
              <p:ext uri="{D42A27DB-BD31-4B8C-83A1-F6EECF244321}">
                <p14:modId xmlns:p14="http://schemas.microsoft.com/office/powerpoint/2010/main" val="1337495506"/>
              </p:ext>
            </p:extLst>
          </p:nvPr>
        </p:nvGraphicFramePr>
        <p:xfrm>
          <a:off x="815181" y="2541886"/>
          <a:ext cx="7704856" cy="3144262"/>
        </p:xfrm>
        <a:graphic>
          <a:graphicData uri="http://schemas.openxmlformats.org/drawingml/2006/chart">
            <c:chart xmlns:c="http://schemas.openxmlformats.org/drawingml/2006/chart" xmlns:r="http://schemas.openxmlformats.org/officeDocument/2006/relationships" r:id="rId4"/>
          </a:graphicData>
        </a:graphic>
      </p:graphicFrame>
      <p:sp>
        <p:nvSpPr>
          <p:cNvPr id="11" name="CaixaDeTexto 10"/>
          <p:cNvSpPr txBox="1"/>
          <p:nvPr/>
        </p:nvSpPr>
        <p:spPr>
          <a:xfrm>
            <a:off x="3131840" y="5779194"/>
            <a:ext cx="3630476" cy="984885"/>
          </a:xfrm>
          <a:prstGeom prst="rect">
            <a:avLst/>
          </a:prstGeom>
          <a:solidFill>
            <a:srgbClr val="FFCC99"/>
          </a:solidFill>
        </p:spPr>
        <p:txBody>
          <a:bodyPr wrap="square" tIns="0" bIns="0" rtlCol="0">
            <a:spAutoFit/>
          </a:bodyPr>
          <a:lstStyle/>
          <a:p>
            <a:r>
              <a:rPr lang="en-US" dirty="0" smtClean="0">
                <a:latin typeface="+mj-lt"/>
              </a:rPr>
              <a:t>Prices increased in the last 10 years:</a:t>
            </a:r>
          </a:p>
          <a:p>
            <a:r>
              <a:rPr lang="en-US" dirty="0">
                <a:latin typeface="+mj-lt"/>
              </a:rPr>
              <a:t> </a:t>
            </a:r>
            <a:r>
              <a:rPr lang="en-US" dirty="0" smtClean="0">
                <a:latin typeface="+mj-lt"/>
              </a:rPr>
              <a:t> - </a:t>
            </a:r>
            <a:r>
              <a:rPr lang="en-US" dirty="0" err="1" smtClean="0">
                <a:latin typeface="+mj-lt"/>
              </a:rPr>
              <a:t>Jatoba</a:t>
            </a:r>
            <a:r>
              <a:rPr lang="en-US" dirty="0" smtClean="0">
                <a:latin typeface="+mj-lt"/>
              </a:rPr>
              <a:t>		                148%</a:t>
            </a:r>
          </a:p>
          <a:p>
            <a:r>
              <a:rPr lang="en-US" dirty="0" smtClean="0">
                <a:latin typeface="+mj-lt"/>
              </a:rPr>
              <a:t>  - </a:t>
            </a:r>
            <a:r>
              <a:rPr lang="en-US" dirty="0" err="1" smtClean="0">
                <a:latin typeface="+mj-lt"/>
              </a:rPr>
              <a:t>Cambara</a:t>
            </a:r>
            <a:r>
              <a:rPr lang="en-US" dirty="0"/>
              <a:t>	</a:t>
            </a:r>
            <a:r>
              <a:rPr lang="en-US" dirty="0">
                <a:latin typeface="+mj-lt"/>
              </a:rPr>
              <a:t> </a:t>
            </a:r>
            <a:r>
              <a:rPr lang="en-US" dirty="0" smtClean="0">
                <a:latin typeface="+mj-lt"/>
              </a:rPr>
              <a:t>                 70%</a:t>
            </a:r>
          </a:p>
          <a:p>
            <a:r>
              <a:rPr lang="en-US" dirty="0">
                <a:latin typeface="+mj-lt"/>
              </a:rPr>
              <a:t> </a:t>
            </a:r>
            <a:r>
              <a:rPr lang="en-US" dirty="0" smtClean="0">
                <a:latin typeface="+mj-lt"/>
              </a:rPr>
              <a:t> - </a:t>
            </a:r>
            <a:r>
              <a:rPr lang="en-US" dirty="0" err="1" smtClean="0">
                <a:latin typeface="+mj-lt"/>
              </a:rPr>
              <a:t>Angelim</a:t>
            </a:r>
            <a:r>
              <a:rPr lang="en-US" dirty="0" smtClean="0">
                <a:latin typeface="+mj-lt"/>
              </a:rPr>
              <a:t> </a:t>
            </a:r>
            <a:r>
              <a:rPr lang="en-US" dirty="0" err="1" smtClean="0">
                <a:latin typeface="+mj-lt"/>
              </a:rPr>
              <a:t>Pedra</a:t>
            </a:r>
            <a:r>
              <a:rPr lang="en-US" dirty="0" smtClean="0">
                <a:latin typeface="+mj-lt"/>
              </a:rPr>
              <a:t>	                216%</a:t>
            </a:r>
            <a:endParaRPr lang="en-US" dirty="0">
              <a:latin typeface="+mj-lt"/>
            </a:endParaRPr>
          </a:p>
        </p:txBody>
      </p:sp>
    </p:spTree>
    <p:extLst>
      <p:ext uri="{BB962C8B-B14F-4D97-AF65-F5344CB8AC3E}">
        <p14:creationId xmlns:p14="http://schemas.microsoft.com/office/powerpoint/2010/main" val="102388754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MARKETS AND TRADE</a:t>
            </a:r>
            <a:endParaRPr lang="pt-BR" sz="2000" dirty="0">
              <a:latin typeface="Calibri" pitchFamily="34" charset="0"/>
            </a:endParaRPr>
          </a:p>
        </p:txBody>
      </p:sp>
      <p:sp>
        <p:nvSpPr>
          <p:cNvPr id="6" name="CaixaDeTexto 5"/>
          <p:cNvSpPr txBox="1"/>
          <p:nvPr/>
        </p:nvSpPr>
        <p:spPr>
          <a:xfrm>
            <a:off x="543395" y="1775940"/>
            <a:ext cx="2353528" cy="369332"/>
          </a:xfrm>
          <a:prstGeom prst="rect">
            <a:avLst/>
          </a:prstGeom>
        </p:spPr>
        <p:txBody>
          <a:bodyPr wrap="none" rtlCol="0">
            <a:spAutoFit/>
          </a:bodyPr>
          <a:lstStyle/>
          <a:p>
            <a:pPr marL="342900" marR="0" indent="-342900" algn="r"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000" b="1" i="0" u="none" strike="noStrike" kern="0" cap="none" spc="0" normalizeH="0" baseline="0" noProof="0" dirty="0" smtClean="0">
                <a:ln>
                  <a:noFill/>
                </a:ln>
                <a:effectLst/>
                <a:uLnTx/>
                <a:uFillTx/>
                <a:latin typeface="+mj-lt"/>
                <a:ea typeface="+mj-ea"/>
                <a:cs typeface="+mj-cs"/>
              </a:rPr>
              <a:t>MARKET TRENDS</a:t>
            </a:r>
          </a:p>
        </p:txBody>
      </p:sp>
      <p:sp>
        <p:nvSpPr>
          <p:cNvPr id="2" name="Retângulo 1"/>
          <p:cNvSpPr/>
          <p:nvPr/>
        </p:nvSpPr>
        <p:spPr>
          <a:xfrm>
            <a:off x="841904" y="2192576"/>
            <a:ext cx="3028393" cy="400110"/>
          </a:xfrm>
          <a:prstGeom prst="rect">
            <a:avLst/>
          </a:prstGeom>
        </p:spPr>
        <p:txBody>
          <a:bodyPr wrap="none">
            <a:spAutoFit/>
          </a:bodyPr>
          <a:lstStyle/>
          <a:p>
            <a:r>
              <a:rPr lang="en-US" sz="2000" kern="0" dirty="0" smtClean="0">
                <a:latin typeface="+mj-lt"/>
              </a:rPr>
              <a:t>- </a:t>
            </a:r>
            <a:r>
              <a:rPr lang="en-US" sz="2000" kern="0" dirty="0" smtClean="0">
                <a:effectLst>
                  <a:outerShdw blurRad="38100" dist="38100" dir="2700000" algn="tl">
                    <a:srgbClr val="000000">
                      <a:alpha val="43137"/>
                    </a:srgbClr>
                  </a:outerShdw>
                </a:effectLst>
                <a:latin typeface="+mj-lt"/>
              </a:rPr>
              <a:t>Tropical Plywood </a:t>
            </a:r>
            <a:r>
              <a:rPr lang="en-US" sz="2000" kern="0" dirty="0" smtClean="0">
                <a:latin typeface="+mj-lt"/>
              </a:rPr>
              <a:t>Export</a:t>
            </a:r>
            <a:endParaRPr lang="pt-BR" sz="2000" dirty="0">
              <a:latin typeface="+mj-lt"/>
            </a:endParaRPr>
          </a:p>
        </p:txBody>
      </p:sp>
      <p:graphicFrame>
        <p:nvGraphicFramePr>
          <p:cNvPr id="7" name="Object 36"/>
          <p:cNvGraphicFramePr>
            <a:graphicFrameLocks noChangeAspect="1"/>
          </p:cNvGraphicFramePr>
          <p:nvPr>
            <p:extLst>
              <p:ext uri="{D42A27DB-BD31-4B8C-83A1-F6EECF244321}">
                <p14:modId xmlns:p14="http://schemas.microsoft.com/office/powerpoint/2010/main" val="2758644607"/>
              </p:ext>
            </p:extLst>
          </p:nvPr>
        </p:nvGraphicFramePr>
        <p:xfrm>
          <a:off x="683568" y="2776735"/>
          <a:ext cx="7920880" cy="3747731"/>
        </p:xfrm>
        <a:graphic>
          <a:graphicData uri="http://schemas.openxmlformats.org/drawingml/2006/chart">
            <c:chart xmlns:c="http://schemas.openxmlformats.org/drawingml/2006/chart" xmlns:r="http://schemas.openxmlformats.org/officeDocument/2006/relationships" r:id="rId3"/>
          </a:graphicData>
        </a:graphic>
      </p:graphicFrame>
      <p:sp>
        <p:nvSpPr>
          <p:cNvPr id="8" name="CaixaDeTexto 7"/>
          <p:cNvSpPr txBox="1"/>
          <p:nvPr/>
        </p:nvSpPr>
        <p:spPr>
          <a:xfrm>
            <a:off x="1453691" y="2666364"/>
            <a:ext cx="949299" cy="646331"/>
          </a:xfrm>
          <a:prstGeom prst="rect">
            <a:avLst/>
          </a:prstGeom>
          <a:solidFill>
            <a:srgbClr val="FFCC99"/>
          </a:solidFill>
        </p:spPr>
        <p:txBody>
          <a:bodyPr wrap="none" rtlCol="0">
            <a:spAutoFit/>
          </a:bodyPr>
          <a:lstStyle/>
          <a:p>
            <a:pPr algn="ctr"/>
            <a:r>
              <a:rPr lang="pt-BR" sz="1200" dirty="0" smtClean="0">
                <a:latin typeface="+mj-lt"/>
              </a:rPr>
              <a:t>Unit </a:t>
            </a:r>
            <a:r>
              <a:rPr lang="pt-BR" sz="1200" dirty="0" err="1" smtClean="0">
                <a:latin typeface="+mj-lt"/>
              </a:rPr>
              <a:t>Value</a:t>
            </a:r>
            <a:r>
              <a:rPr lang="pt-BR" sz="1200" dirty="0" smtClean="0">
                <a:latin typeface="+mj-lt"/>
              </a:rPr>
              <a:t/>
            </a:r>
            <a:br>
              <a:rPr lang="pt-BR" sz="1200" dirty="0" smtClean="0">
                <a:latin typeface="+mj-lt"/>
              </a:rPr>
            </a:br>
            <a:r>
              <a:rPr lang="pt-BR" sz="1200" dirty="0" smtClean="0">
                <a:latin typeface="+mj-lt"/>
              </a:rPr>
              <a:t>(2000)</a:t>
            </a:r>
            <a:br>
              <a:rPr lang="pt-BR" sz="1200" dirty="0" smtClean="0">
                <a:latin typeface="+mj-lt"/>
              </a:rPr>
            </a:br>
            <a:r>
              <a:rPr lang="pt-BR" sz="1200" dirty="0" smtClean="0">
                <a:latin typeface="+mj-lt"/>
              </a:rPr>
              <a:t>US$ 344/m³</a:t>
            </a:r>
            <a:endParaRPr lang="pt-BR" sz="1200" dirty="0">
              <a:latin typeface="+mj-lt"/>
            </a:endParaRPr>
          </a:p>
        </p:txBody>
      </p:sp>
      <p:sp>
        <p:nvSpPr>
          <p:cNvPr id="9" name="CaixaDeTexto 2"/>
          <p:cNvSpPr txBox="1"/>
          <p:nvPr/>
        </p:nvSpPr>
        <p:spPr>
          <a:xfrm>
            <a:off x="6782857" y="2662047"/>
            <a:ext cx="949299" cy="646331"/>
          </a:xfrm>
          <a:prstGeom prst="rect">
            <a:avLst/>
          </a:prstGeom>
          <a:solidFill>
            <a:srgbClr val="FFCC99"/>
          </a:solidFill>
        </p:spPr>
        <p:txBody>
          <a:bodyPr wrap="none" rtlCol="0">
            <a:spAutoFit/>
          </a:bodyPr>
          <a:lstStyle>
            <a:defPPr>
              <a:defRPr lang="en-US"/>
            </a:defPPr>
            <a:lvl1pPr algn="ctr">
              <a:defRPr sz="1200"/>
            </a:lvl1pPr>
          </a:lstStyle>
          <a:p>
            <a:r>
              <a:rPr lang="pt-BR" dirty="0">
                <a:latin typeface="+mj-lt"/>
              </a:rPr>
              <a:t>Unit </a:t>
            </a:r>
            <a:r>
              <a:rPr lang="pt-BR" dirty="0" err="1">
                <a:latin typeface="+mj-lt"/>
              </a:rPr>
              <a:t>Value</a:t>
            </a:r>
            <a:r>
              <a:rPr lang="pt-BR" dirty="0">
                <a:latin typeface="+mj-lt"/>
              </a:rPr>
              <a:t/>
            </a:r>
            <a:br>
              <a:rPr lang="pt-BR" dirty="0">
                <a:latin typeface="+mj-lt"/>
              </a:rPr>
            </a:br>
            <a:r>
              <a:rPr lang="pt-BR" dirty="0">
                <a:latin typeface="+mj-lt"/>
              </a:rPr>
              <a:t>(2012)</a:t>
            </a:r>
            <a:br>
              <a:rPr lang="pt-BR" dirty="0">
                <a:latin typeface="+mj-lt"/>
              </a:rPr>
            </a:br>
            <a:r>
              <a:rPr lang="pt-BR" dirty="0">
                <a:latin typeface="+mj-lt"/>
              </a:rPr>
              <a:t>US$ </a:t>
            </a:r>
            <a:r>
              <a:rPr lang="pt-BR" dirty="0" smtClean="0">
                <a:latin typeface="+mj-lt"/>
              </a:rPr>
              <a:t>622/m³</a:t>
            </a:r>
            <a:endParaRPr lang="pt-BR" dirty="0">
              <a:latin typeface="+mj-lt"/>
            </a:endParaRPr>
          </a:p>
        </p:txBody>
      </p:sp>
      <p:cxnSp>
        <p:nvCxnSpPr>
          <p:cNvPr id="10" name="Conector de seta reta 9"/>
          <p:cNvCxnSpPr/>
          <p:nvPr/>
        </p:nvCxnSpPr>
        <p:spPr bwMode="auto">
          <a:xfrm>
            <a:off x="2393147" y="2985212"/>
            <a:ext cx="4432190" cy="0"/>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11" name="CaixaDeTexto 10"/>
          <p:cNvSpPr txBox="1"/>
          <p:nvPr/>
        </p:nvSpPr>
        <p:spPr>
          <a:xfrm>
            <a:off x="3311864" y="2599064"/>
            <a:ext cx="2463064" cy="338554"/>
          </a:xfrm>
          <a:prstGeom prst="rect">
            <a:avLst/>
          </a:prstGeom>
          <a:noFill/>
        </p:spPr>
        <p:txBody>
          <a:bodyPr wrap="square" rtlCol="0">
            <a:spAutoFit/>
          </a:bodyPr>
          <a:lstStyle/>
          <a:p>
            <a:r>
              <a:rPr lang="en-US" smtClean="0">
                <a:latin typeface="+mj-lt"/>
              </a:rPr>
              <a:t>Volume ↓ x Unit Value ↑ </a:t>
            </a:r>
            <a:endParaRPr lang="en-US">
              <a:latin typeface="+mj-lt"/>
            </a:endParaRPr>
          </a:p>
        </p:txBody>
      </p:sp>
      <p:sp>
        <p:nvSpPr>
          <p:cNvPr id="12" name="CaixaDeTexto 11"/>
          <p:cNvSpPr txBox="1"/>
          <p:nvPr/>
        </p:nvSpPr>
        <p:spPr>
          <a:xfrm>
            <a:off x="3047132" y="6381730"/>
            <a:ext cx="3630476" cy="338554"/>
          </a:xfrm>
          <a:prstGeom prst="rect">
            <a:avLst/>
          </a:prstGeom>
          <a:solidFill>
            <a:srgbClr val="FFCC99"/>
          </a:solidFill>
        </p:spPr>
        <p:txBody>
          <a:bodyPr wrap="square" rtlCol="0">
            <a:spAutoFit/>
          </a:bodyPr>
          <a:lstStyle/>
          <a:p>
            <a:r>
              <a:rPr lang="en-US" dirty="0" smtClean="0">
                <a:latin typeface="+mj-lt"/>
              </a:rPr>
              <a:t>Volume declined 93% in the last 10 years</a:t>
            </a:r>
            <a:endParaRPr lang="en-US" dirty="0">
              <a:latin typeface="+mj-lt"/>
            </a:endParaRPr>
          </a:p>
        </p:txBody>
      </p:sp>
      <p:pic>
        <p:nvPicPr>
          <p:cNvPr id="13" name="Imagem 12"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
        <p:nvSpPr>
          <p:cNvPr id="14" name="CaixaDeTexto 13"/>
          <p:cNvSpPr txBox="1"/>
          <p:nvPr/>
        </p:nvSpPr>
        <p:spPr>
          <a:xfrm>
            <a:off x="-36512" y="6623774"/>
            <a:ext cx="2630848"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ABIMCI (2013), compiled by STCP</a:t>
            </a:r>
            <a:endParaRPr lang="en-US" sz="1100" b="0" dirty="0">
              <a:latin typeface="+mj-lt"/>
              <a:ea typeface="Verdana" pitchFamily="34" charset="0"/>
              <a:cs typeface="Verdana" pitchFamily="34" charset="0"/>
            </a:endParaRPr>
          </a:p>
        </p:txBody>
      </p:sp>
    </p:spTree>
    <p:extLst>
      <p:ext uri="{BB962C8B-B14F-4D97-AF65-F5344CB8AC3E}">
        <p14:creationId xmlns:p14="http://schemas.microsoft.com/office/powerpoint/2010/main" val="31183586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5" name="CaixaDeTexto 4"/>
          <p:cNvSpPr txBox="1"/>
          <p:nvPr/>
        </p:nvSpPr>
        <p:spPr>
          <a:xfrm>
            <a:off x="-74612" y="1700808"/>
            <a:ext cx="9218612" cy="757130"/>
          </a:xfrm>
          <a:prstGeom prst="rect">
            <a:avLst/>
          </a:prstGeom>
        </p:spPr>
        <p:txBody>
          <a:bodyPr wrap="square" rtlCol="0">
            <a:spAutoFit/>
          </a:bodyPr>
          <a:lstStyle/>
          <a:p>
            <a:pPr marL="342900" marR="0" indent="-342900"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400" b="1" i="0" u="none" strike="noStrike" kern="0" cap="none" spc="0" normalizeH="0" baseline="0" noProof="0" dirty="0" smtClean="0">
                <a:ln>
                  <a:noFill/>
                </a:ln>
                <a:effectLst/>
                <a:uLnTx/>
                <a:uFillTx/>
                <a:latin typeface="+mj-lt"/>
                <a:ea typeface="+mj-ea"/>
                <a:cs typeface="+mj-cs"/>
              </a:rPr>
              <a:t>DECLINE IN EXPORTS OF TROPICAL</a:t>
            </a:r>
            <a:r>
              <a:rPr kumimoji="0" lang="en-US" sz="2400" b="1" i="0" u="none" strike="noStrike" kern="0" cap="none" spc="0" normalizeH="0" noProof="0" dirty="0" smtClean="0">
                <a:ln>
                  <a:noFill/>
                </a:ln>
                <a:effectLst/>
                <a:uLnTx/>
                <a:uFillTx/>
                <a:latin typeface="+mj-lt"/>
                <a:ea typeface="+mj-ea"/>
                <a:cs typeface="+mj-cs"/>
              </a:rPr>
              <a:t> TIMBER PRODUCTS IS A </a:t>
            </a:r>
            <a:br>
              <a:rPr kumimoji="0" lang="en-US" sz="2400" b="1" i="0" u="none" strike="noStrike" kern="0" cap="none" spc="0" normalizeH="0" noProof="0" dirty="0" smtClean="0">
                <a:ln>
                  <a:noFill/>
                </a:ln>
                <a:effectLst/>
                <a:uLnTx/>
                <a:uFillTx/>
                <a:latin typeface="+mj-lt"/>
                <a:ea typeface="+mj-ea"/>
                <a:cs typeface="+mj-cs"/>
              </a:rPr>
            </a:br>
            <a:r>
              <a:rPr kumimoji="0" lang="en-US" sz="2400" b="1" i="0" u="none" strike="noStrike" kern="0" cap="none" spc="0" normalizeH="0" noProof="0" dirty="0" smtClean="0">
                <a:ln>
                  <a:noFill/>
                </a:ln>
                <a:effectLst/>
                <a:uLnTx/>
                <a:uFillTx/>
                <a:latin typeface="+mj-lt"/>
                <a:ea typeface="+mj-ea"/>
                <a:cs typeface="+mj-cs"/>
              </a:rPr>
              <a:t>GLOBAL TREND</a:t>
            </a:r>
            <a:endParaRPr kumimoji="0" lang="en-US" sz="2400" b="1" i="0" u="none" strike="noStrike" kern="0" cap="none" spc="0" normalizeH="0" baseline="0" noProof="0" dirty="0" smtClean="0">
              <a:ln>
                <a:noFill/>
              </a:ln>
              <a:effectLst/>
              <a:uLnTx/>
              <a:uFillTx/>
              <a:latin typeface="+mj-lt"/>
              <a:ea typeface="+mj-ea"/>
              <a:cs typeface="+mj-cs"/>
            </a:endParaRPr>
          </a:p>
        </p:txBody>
      </p:sp>
      <p:sp>
        <p:nvSpPr>
          <p:cNvPr id="6"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800" dirty="0" smtClean="0">
                <a:latin typeface="Calibri" pitchFamily="34" charset="0"/>
              </a:rPr>
              <a:t>MARKETS AND TRADE</a:t>
            </a:r>
            <a:endParaRPr lang="pt-BR" sz="2800" dirty="0">
              <a:latin typeface="Calibri" pitchFamily="34" charset="0"/>
            </a:endParaRPr>
          </a:p>
        </p:txBody>
      </p:sp>
      <p:graphicFrame>
        <p:nvGraphicFramePr>
          <p:cNvPr id="2" name="Gráfico 1"/>
          <p:cNvGraphicFramePr/>
          <p:nvPr>
            <p:extLst>
              <p:ext uri="{D42A27DB-BD31-4B8C-83A1-F6EECF244321}">
                <p14:modId xmlns:p14="http://schemas.microsoft.com/office/powerpoint/2010/main" val="1084613255"/>
              </p:ext>
            </p:extLst>
          </p:nvPr>
        </p:nvGraphicFramePr>
        <p:xfrm>
          <a:off x="359589" y="2852936"/>
          <a:ext cx="8178779" cy="3783538"/>
        </p:xfrm>
        <a:graphic>
          <a:graphicData uri="http://schemas.openxmlformats.org/drawingml/2006/chart">
            <c:chart xmlns:c="http://schemas.openxmlformats.org/drawingml/2006/chart" xmlns:r="http://schemas.openxmlformats.org/officeDocument/2006/relationships" r:id="rId3"/>
          </a:graphicData>
        </a:graphic>
      </p:graphicFrame>
      <p:pic>
        <p:nvPicPr>
          <p:cNvPr id="15" name="Imagem 14"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
        <p:nvSpPr>
          <p:cNvPr id="16" name="CaixaDeTexto 15"/>
          <p:cNvSpPr txBox="1"/>
          <p:nvPr/>
        </p:nvSpPr>
        <p:spPr>
          <a:xfrm>
            <a:off x="-61912" y="6636474"/>
            <a:ext cx="2396810"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ITTO (2012), compiled by STCP</a:t>
            </a:r>
            <a:endParaRPr lang="en-US" sz="1100" b="0" dirty="0">
              <a:latin typeface="+mj-lt"/>
              <a:ea typeface="Verdana" pitchFamily="34" charset="0"/>
              <a:cs typeface="Verdana" pitchFamily="34" charset="0"/>
            </a:endParaRPr>
          </a:p>
        </p:txBody>
      </p:sp>
      <p:sp>
        <p:nvSpPr>
          <p:cNvPr id="11" name="Retângulo 10"/>
          <p:cNvSpPr/>
          <p:nvPr/>
        </p:nvSpPr>
        <p:spPr>
          <a:xfrm>
            <a:off x="841904" y="2510076"/>
            <a:ext cx="5024132" cy="400110"/>
          </a:xfrm>
          <a:prstGeom prst="rect">
            <a:avLst/>
          </a:prstGeom>
        </p:spPr>
        <p:txBody>
          <a:bodyPr wrap="none">
            <a:spAutoFit/>
          </a:bodyPr>
          <a:lstStyle/>
          <a:p>
            <a:r>
              <a:rPr lang="en-US" sz="2000" kern="0" dirty="0" smtClean="0">
                <a:latin typeface="+mj-lt"/>
              </a:rPr>
              <a:t>- </a:t>
            </a:r>
            <a:r>
              <a:rPr lang="en-US" sz="2000" kern="0" dirty="0">
                <a:effectLst>
                  <a:outerShdw blurRad="38100" dist="38100" dir="2700000" algn="tl">
                    <a:srgbClr val="000000">
                      <a:alpha val="43137"/>
                    </a:srgbClr>
                  </a:outerShdw>
                </a:effectLst>
                <a:latin typeface="+mj-lt"/>
              </a:rPr>
              <a:t>Tropical Lumber </a:t>
            </a:r>
            <a:r>
              <a:rPr lang="en-US" sz="2000" kern="0" dirty="0">
                <a:latin typeface="+mj-lt"/>
              </a:rPr>
              <a:t>Export Volume </a:t>
            </a:r>
            <a:r>
              <a:rPr lang="en-US" sz="2000" kern="0" dirty="0" smtClean="0">
                <a:latin typeface="+mj-lt"/>
              </a:rPr>
              <a:t>(2008-2012)</a:t>
            </a:r>
            <a:endParaRPr lang="pt-BR" sz="2000" dirty="0">
              <a:latin typeface="+mj-lt"/>
            </a:endParaRPr>
          </a:p>
        </p:txBody>
      </p:sp>
    </p:spTree>
    <p:extLst>
      <p:ext uri="{BB962C8B-B14F-4D97-AF65-F5344CB8AC3E}">
        <p14:creationId xmlns:p14="http://schemas.microsoft.com/office/powerpoint/2010/main" val="89422461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5" name="CaixaDeTexto 4"/>
          <p:cNvSpPr txBox="1"/>
          <p:nvPr/>
        </p:nvSpPr>
        <p:spPr>
          <a:xfrm>
            <a:off x="-74612" y="1700808"/>
            <a:ext cx="9218612" cy="757130"/>
          </a:xfrm>
          <a:prstGeom prst="rect">
            <a:avLst/>
          </a:prstGeom>
        </p:spPr>
        <p:txBody>
          <a:bodyPr wrap="square" rtlCol="0">
            <a:spAutoFit/>
          </a:bodyPr>
          <a:lstStyle/>
          <a:p>
            <a:pPr marL="342900" marR="0" indent="-342900"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400" b="1" i="0" u="none" strike="noStrike" kern="0" cap="none" spc="0" normalizeH="0" baseline="0" noProof="0" dirty="0" smtClean="0">
                <a:ln>
                  <a:noFill/>
                </a:ln>
                <a:effectLst/>
                <a:uLnTx/>
                <a:uFillTx/>
                <a:latin typeface="+mj-lt"/>
                <a:ea typeface="+mj-ea"/>
                <a:cs typeface="+mj-cs"/>
              </a:rPr>
              <a:t>DECLINE IN EXPORTS OF TROPICAL</a:t>
            </a:r>
            <a:r>
              <a:rPr kumimoji="0" lang="en-US" sz="2400" b="1" i="0" u="none" strike="noStrike" kern="0" cap="none" spc="0" normalizeH="0" noProof="0" dirty="0" smtClean="0">
                <a:ln>
                  <a:noFill/>
                </a:ln>
                <a:effectLst/>
                <a:uLnTx/>
                <a:uFillTx/>
                <a:latin typeface="+mj-lt"/>
                <a:ea typeface="+mj-ea"/>
                <a:cs typeface="+mj-cs"/>
              </a:rPr>
              <a:t> TIMBER PRODUCTS IS A </a:t>
            </a:r>
            <a:br>
              <a:rPr kumimoji="0" lang="en-US" sz="2400" b="1" i="0" u="none" strike="noStrike" kern="0" cap="none" spc="0" normalizeH="0" noProof="0" dirty="0" smtClean="0">
                <a:ln>
                  <a:noFill/>
                </a:ln>
                <a:effectLst/>
                <a:uLnTx/>
                <a:uFillTx/>
                <a:latin typeface="+mj-lt"/>
                <a:ea typeface="+mj-ea"/>
                <a:cs typeface="+mj-cs"/>
              </a:rPr>
            </a:br>
            <a:r>
              <a:rPr kumimoji="0" lang="en-US" sz="2400" b="1" i="0" u="none" strike="noStrike" kern="0" cap="none" spc="0" normalizeH="0" noProof="0" dirty="0" smtClean="0">
                <a:ln>
                  <a:noFill/>
                </a:ln>
                <a:effectLst/>
                <a:uLnTx/>
                <a:uFillTx/>
                <a:latin typeface="+mj-lt"/>
                <a:ea typeface="+mj-ea"/>
                <a:cs typeface="+mj-cs"/>
              </a:rPr>
              <a:t>GLOBAL TREND</a:t>
            </a:r>
            <a:endParaRPr kumimoji="0" lang="en-US" sz="2400" b="1" i="0" u="none" strike="noStrike" kern="0" cap="none" spc="0" normalizeH="0" baseline="0" noProof="0" dirty="0" smtClean="0">
              <a:ln>
                <a:noFill/>
              </a:ln>
              <a:effectLst/>
              <a:uLnTx/>
              <a:uFillTx/>
              <a:latin typeface="+mj-lt"/>
              <a:ea typeface="+mj-ea"/>
              <a:cs typeface="+mj-cs"/>
            </a:endParaRPr>
          </a:p>
        </p:txBody>
      </p:sp>
      <p:sp>
        <p:nvSpPr>
          <p:cNvPr id="6"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800" dirty="0" smtClean="0">
                <a:latin typeface="Calibri" pitchFamily="34" charset="0"/>
              </a:rPr>
              <a:t>MARKETS AND TRADE</a:t>
            </a:r>
            <a:endParaRPr lang="pt-BR" sz="2800" dirty="0">
              <a:latin typeface="Calibri" pitchFamily="34" charset="0"/>
            </a:endParaRPr>
          </a:p>
        </p:txBody>
      </p:sp>
      <p:graphicFrame>
        <p:nvGraphicFramePr>
          <p:cNvPr id="2" name="Gráfico 1"/>
          <p:cNvGraphicFramePr/>
          <p:nvPr>
            <p:extLst>
              <p:ext uri="{D42A27DB-BD31-4B8C-83A1-F6EECF244321}">
                <p14:modId xmlns:p14="http://schemas.microsoft.com/office/powerpoint/2010/main" val="1528758583"/>
              </p:ext>
            </p:extLst>
          </p:nvPr>
        </p:nvGraphicFramePr>
        <p:xfrm>
          <a:off x="359589" y="2710131"/>
          <a:ext cx="8178779" cy="3783538"/>
        </p:xfrm>
        <a:graphic>
          <a:graphicData uri="http://schemas.openxmlformats.org/drawingml/2006/chart">
            <c:chart xmlns:c="http://schemas.openxmlformats.org/drawingml/2006/chart" xmlns:r="http://schemas.openxmlformats.org/officeDocument/2006/relationships" r:id="rId3"/>
          </a:graphicData>
        </a:graphic>
      </p:graphicFrame>
      <p:pic>
        <p:nvPicPr>
          <p:cNvPr id="15" name="Imagem 14"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
        <p:nvSpPr>
          <p:cNvPr id="16" name="CaixaDeTexto 15"/>
          <p:cNvSpPr txBox="1"/>
          <p:nvPr/>
        </p:nvSpPr>
        <p:spPr>
          <a:xfrm>
            <a:off x="-61912" y="6636474"/>
            <a:ext cx="2396810"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ITTO (2012), compiled by STCP</a:t>
            </a:r>
            <a:endParaRPr lang="en-US" sz="1100" b="0" dirty="0">
              <a:latin typeface="+mj-lt"/>
              <a:ea typeface="Verdana" pitchFamily="34" charset="0"/>
              <a:cs typeface="Verdana" pitchFamily="34" charset="0"/>
            </a:endParaRPr>
          </a:p>
        </p:txBody>
      </p:sp>
      <p:sp>
        <p:nvSpPr>
          <p:cNvPr id="11" name="Retângulo 10"/>
          <p:cNvSpPr/>
          <p:nvPr/>
        </p:nvSpPr>
        <p:spPr>
          <a:xfrm>
            <a:off x="841904" y="2510076"/>
            <a:ext cx="5134739" cy="400110"/>
          </a:xfrm>
          <a:prstGeom prst="rect">
            <a:avLst/>
          </a:prstGeom>
        </p:spPr>
        <p:txBody>
          <a:bodyPr wrap="none">
            <a:spAutoFit/>
          </a:bodyPr>
          <a:lstStyle/>
          <a:p>
            <a:r>
              <a:rPr lang="en-US" sz="2000" kern="0" dirty="0" smtClean="0">
                <a:latin typeface="+mj-lt"/>
              </a:rPr>
              <a:t>- </a:t>
            </a:r>
            <a:r>
              <a:rPr lang="en-US" sz="2000" kern="0" dirty="0">
                <a:effectLst>
                  <a:outerShdw blurRad="38100" dist="38100" dir="2700000" algn="tl">
                    <a:srgbClr val="000000">
                      <a:alpha val="43137"/>
                    </a:srgbClr>
                  </a:outerShdw>
                </a:effectLst>
                <a:latin typeface="+mj-lt"/>
              </a:rPr>
              <a:t>Tropical </a:t>
            </a:r>
            <a:r>
              <a:rPr lang="en-US" sz="2000" kern="0" dirty="0" smtClean="0">
                <a:effectLst>
                  <a:outerShdw blurRad="38100" dist="38100" dir="2700000" algn="tl">
                    <a:srgbClr val="000000">
                      <a:alpha val="43137"/>
                    </a:srgbClr>
                  </a:outerShdw>
                </a:effectLst>
                <a:latin typeface="+mj-lt"/>
              </a:rPr>
              <a:t>Plywood </a:t>
            </a:r>
            <a:r>
              <a:rPr lang="en-US" sz="2000" kern="0" dirty="0">
                <a:latin typeface="+mj-lt"/>
              </a:rPr>
              <a:t>Export Volume </a:t>
            </a:r>
            <a:r>
              <a:rPr lang="en-US" sz="2000" kern="0" dirty="0" smtClean="0">
                <a:latin typeface="+mj-lt"/>
              </a:rPr>
              <a:t>(2008-2012)</a:t>
            </a:r>
            <a:endParaRPr lang="pt-BR" sz="2000" dirty="0">
              <a:latin typeface="+mj-lt"/>
            </a:endParaRPr>
          </a:p>
        </p:txBody>
      </p:sp>
    </p:spTree>
    <p:extLst>
      <p:ext uri="{BB962C8B-B14F-4D97-AF65-F5344CB8AC3E}">
        <p14:creationId xmlns:p14="http://schemas.microsoft.com/office/powerpoint/2010/main" val="9272278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2B5681"/>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22225" y="3789040"/>
            <a:ext cx="9144000" cy="1053133"/>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9" name="Retângulo 15"/>
          <p:cNvSpPr>
            <a:spLocks noChangeArrowheads="1"/>
          </p:cNvSpPr>
          <p:nvPr/>
        </p:nvSpPr>
        <p:spPr bwMode="auto">
          <a:xfrm>
            <a:off x="-1588" y="980728"/>
            <a:ext cx="9144000" cy="864096"/>
          </a:xfrm>
          <a:prstGeom prst="rect">
            <a:avLst/>
          </a:prstGeom>
          <a:solidFill>
            <a:schemeClr val="bg1"/>
          </a:solidFill>
          <a:ln w="9525" algn="ctr">
            <a:noFill/>
            <a:miter lim="800000"/>
            <a:headEnd/>
            <a:tailEnd/>
          </a:ln>
        </p:spPr>
        <p:txBody>
          <a:bodyPr wrap="none"/>
          <a:lstStyle/>
          <a:p>
            <a:endParaRPr lang="es-ES" sz="2400" b="0" u="sng" dirty="0">
              <a:latin typeface="Times New Roman" pitchFamily="18" charset="0"/>
            </a:endParaRPr>
          </a:p>
        </p:txBody>
      </p:sp>
      <p:sp>
        <p:nvSpPr>
          <p:cNvPr id="11" name="Rectangle 5"/>
          <p:cNvSpPr txBox="1">
            <a:spLocks noChangeArrowheads="1"/>
          </p:cNvSpPr>
          <p:nvPr/>
        </p:nvSpPr>
        <p:spPr>
          <a:xfrm>
            <a:off x="1065213" y="4034464"/>
            <a:ext cx="7993062" cy="1050720"/>
          </a:xfrm>
          <a:prstGeom prst="rect">
            <a:avLst/>
          </a:prstGeom>
        </p:spPr>
        <p:txBody>
          <a:bodyPr/>
          <a:lstStyle/>
          <a:p>
            <a:pPr lvl="0" algn="r" eaLnBrk="0" hangingPunct="0">
              <a:spcBef>
                <a:spcPct val="20000"/>
              </a:spcBef>
              <a:buClr>
                <a:srgbClr val="003366"/>
              </a:buClr>
            </a:pPr>
            <a:r>
              <a:rPr lang="pt-BR" sz="2000" kern="0" dirty="0" smtClean="0">
                <a:latin typeface="+mn-lt"/>
              </a:rPr>
              <a:t>PERSPECTIVES</a:t>
            </a:r>
          </a:p>
        </p:txBody>
      </p:sp>
    </p:spTree>
    <p:extLst>
      <p:ext uri="{BB962C8B-B14F-4D97-AF65-F5344CB8AC3E}">
        <p14:creationId xmlns:p14="http://schemas.microsoft.com/office/powerpoint/2010/main" val="390115233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PERSPECTIVES</a:t>
            </a:r>
            <a:endParaRPr lang="pt-BR" sz="2000" dirty="0">
              <a:latin typeface="Calibri" pitchFamily="34" charset="0"/>
            </a:endParaRPr>
          </a:p>
        </p:txBody>
      </p:sp>
      <p:sp>
        <p:nvSpPr>
          <p:cNvPr id="5" name="Retângulo 4"/>
          <p:cNvSpPr/>
          <p:nvPr/>
        </p:nvSpPr>
        <p:spPr>
          <a:xfrm>
            <a:off x="-36512" y="1798359"/>
            <a:ext cx="9361040" cy="5555367"/>
          </a:xfrm>
          <a:prstGeom prst="rect">
            <a:avLst/>
          </a:prstGeom>
        </p:spPr>
        <p:txBody>
          <a:bodyPr wrap="square">
            <a:spAutoFit/>
          </a:bodyPr>
          <a:lstStyle/>
          <a:p>
            <a:pPr marL="342900" indent="-342900">
              <a:buFont typeface="Wingdings" pitchFamily="2" charset="2"/>
              <a:buChar char="ü"/>
            </a:pPr>
            <a:r>
              <a:rPr lang="en-US" sz="2000" kern="0" dirty="0" smtClean="0">
                <a:latin typeface="+mj-lt"/>
              </a:rPr>
              <a:t>TRADE IS EXPECTED TO CONTINUE TO DECLINE… </a:t>
            </a:r>
          </a:p>
          <a:p>
            <a:endParaRPr lang="en-US" sz="800" kern="0" dirty="0" smtClean="0">
              <a:latin typeface="+mj-lt"/>
            </a:endParaRPr>
          </a:p>
          <a:p>
            <a:pPr>
              <a:spcBef>
                <a:spcPts val="600"/>
              </a:spcBef>
              <a:spcAft>
                <a:spcPts val="0"/>
              </a:spcAft>
            </a:pPr>
            <a:r>
              <a:rPr lang="en-US" sz="2400" kern="0" dirty="0" smtClean="0">
                <a:latin typeface="+mj-lt"/>
              </a:rPr>
              <a:t>     </a:t>
            </a:r>
            <a:r>
              <a:rPr lang="en-US" sz="2000" kern="0" dirty="0" smtClean="0">
                <a:latin typeface="+mj-lt"/>
              </a:rPr>
              <a:t>The international trade of tropical timber products has been affected by:</a:t>
            </a:r>
          </a:p>
          <a:p>
            <a:pPr>
              <a:spcBef>
                <a:spcPts val="600"/>
              </a:spcBef>
              <a:spcAft>
                <a:spcPts val="0"/>
              </a:spcAft>
            </a:pPr>
            <a:endParaRPr lang="en-US" sz="2000" kern="0" dirty="0" smtClean="0">
              <a:latin typeface="+mj-lt"/>
            </a:endParaRPr>
          </a:p>
          <a:p>
            <a:pPr marL="800100" lvl="1" indent="-342900">
              <a:spcBef>
                <a:spcPts val="0"/>
              </a:spcBef>
              <a:spcAft>
                <a:spcPts val="600"/>
              </a:spcAft>
              <a:buFontTx/>
              <a:buChar char="-"/>
            </a:pPr>
            <a:r>
              <a:rPr lang="en-US" sz="2000" kern="0" dirty="0" smtClean="0">
                <a:latin typeface="+mj-lt"/>
              </a:rPr>
              <a:t>Competition with other timber products (plantations);</a:t>
            </a:r>
          </a:p>
          <a:p>
            <a:pPr marL="800100" lvl="1" indent="-342900">
              <a:spcBef>
                <a:spcPts val="0"/>
              </a:spcBef>
              <a:spcAft>
                <a:spcPts val="600"/>
              </a:spcAft>
              <a:buFontTx/>
              <a:buChar char="-"/>
            </a:pPr>
            <a:r>
              <a:rPr lang="en-US" sz="2000" kern="0" dirty="0" smtClean="0">
                <a:latin typeface="+mj-lt"/>
              </a:rPr>
              <a:t>Development of new competitive products and finishing materials;</a:t>
            </a:r>
          </a:p>
          <a:p>
            <a:pPr marL="800100" lvl="1" indent="-342900">
              <a:spcBef>
                <a:spcPts val="0"/>
              </a:spcBef>
              <a:spcAft>
                <a:spcPts val="600"/>
              </a:spcAft>
              <a:buFontTx/>
              <a:buChar char="-"/>
            </a:pPr>
            <a:r>
              <a:rPr lang="en-US" sz="2000" kern="0" dirty="0" smtClean="0">
                <a:latin typeface="+mj-lt"/>
              </a:rPr>
              <a:t>Increase in the logistics costs for tropical timber;</a:t>
            </a:r>
          </a:p>
          <a:p>
            <a:pPr marL="800100" lvl="1" indent="-342900">
              <a:spcBef>
                <a:spcPts val="0"/>
              </a:spcBef>
              <a:spcAft>
                <a:spcPts val="600"/>
              </a:spcAft>
              <a:buFontTx/>
              <a:buChar char="-"/>
            </a:pPr>
            <a:r>
              <a:rPr lang="en-US" sz="2000" kern="0" dirty="0" smtClean="0">
                <a:latin typeface="+mj-lt"/>
              </a:rPr>
              <a:t>Increase in transaction costs  (local and international- </a:t>
            </a:r>
            <a:r>
              <a:rPr lang="pt-BR" sz="2000" dirty="0" smtClean="0">
                <a:latin typeface="+mn-lt"/>
              </a:rPr>
              <a:t>EU </a:t>
            </a:r>
            <a:r>
              <a:rPr lang="pt-BR" sz="2000" dirty="0">
                <a:latin typeface="+mn-lt"/>
              </a:rPr>
              <a:t>FLEFT, </a:t>
            </a:r>
            <a:r>
              <a:rPr lang="pt-BR" sz="2000" dirty="0" smtClean="0">
                <a:latin typeface="+mn-lt"/>
              </a:rPr>
              <a:t>United </a:t>
            </a:r>
            <a:r>
              <a:rPr lang="pt-BR" sz="2000" dirty="0" err="1" smtClean="0">
                <a:latin typeface="+mn-lt"/>
              </a:rPr>
              <a:t>States</a:t>
            </a:r>
            <a:r>
              <a:rPr lang="pt-BR" sz="2000" dirty="0" smtClean="0">
                <a:latin typeface="+mn-lt"/>
              </a:rPr>
              <a:t>’ </a:t>
            </a:r>
            <a:r>
              <a:rPr lang="pt-BR" sz="2000" dirty="0" err="1">
                <a:latin typeface="+mn-lt"/>
              </a:rPr>
              <a:t>Lacey</a:t>
            </a:r>
            <a:r>
              <a:rPr lang="pt-BR" sz="2000" dirty="0">
                <a:latin typeface="+mn-lt"/>
              </a:rPr>
              <a:t> </a:t>
            </a:r>
            <a:r>
              <a:rPr lang="pt-BR" sz="2000" dirty="0" err="1">
                <a:latin typeface="+mn-lt"/>
              </a:rPr>
              <a:t>Act</a:t>
            </a:r>
            <a:r>
              <a:rPr lang="pt-BR" sz="2000" dirty="0">
                <a:latin typeface="+mn-lt"/>
              </a:rPr>
              <a:t>, </a:t>
            </a:r>
            <a:r>
              <a:rPr lang="pt-BR" sz="2000" dirty="0" err="1">
                <a:latin typeface="+mn-lt"/>
              </a:rPr>
              <a:t>Australia’s</a:t>
            </a:r>
            <a:r>
              <a:rPr lang="pt-BR" sz="2000" dirty="0">
                <a:latin typeface="+mn-lt"/>
              </a:rPr>
              <a:t> </a:t>
            </a:r>
            <a:r>
              <a:rPr lang="pt-BR" sz="2000" dirty="0" err="1">
                <a:latin typeface="+mn-lt"/>
              </a:rPr>
              <a:t>Illegal</a:t>
            </a:r>
            <a:r>
              <a:rPr lang="pt-BR" sz="2000" dirty="0">
                <a:latin typeface="+mn-lt"/>
              </a:rPr>
              <a:t> </a:t>
            </a:r>
            <a:r>
              <a:rPr lang="pt-BR" sz="2000" dirty="0" err="1">
                <a:latin typeface="+mn-lt"/>
              </a:rPr>
              <a:t>Logging</a:t>
            </a:r>
            <a:r>
              <a:rPr lang="pt-BR" sz="2000" dirty="0">
                <a:latin typeface="+mn-lt"/>
              </a:rPr>
              <a:t> </a:t>
            </a:r>
            <a:r>
              <a:rPr lang="pt-BR" sz="2000" dirty="0" err="1" smtClean="0">
                <a:latin typeface="+mn-lt"/>
              </a:rPr>
              <a:t>Act</a:t>
            </a:r>
            <a:r>
              <a:rPr lang="pt-BR" sz="2000" dirty="0" smtClean="0">
                <a:latin typeface="+mn-lt"/>
              </a:rPr>
              <a:t>, </a:t>
            </a:r>
            <a:r>
              <a:rPr lang="pt-BR" sz="2000" dirty="0" err="1" smtClean="0">
                <a:latin typeface="+mn-lt"/>
              </a:rPr>
              <a:t>etc</a:t>
            </a:r>
            <a:r>
              <a:rPr lang="pt-BR" sz="2000" dirty="0" smtClean="0">
                <a:latin typeface="+mn-lt"/>
              </a:rPr>
              <a:t>); </a:t>
            </a:r>
            <a:endParaRPr lang="en-US" sz="2000" kern="0" dirty="0" smtClean="0">
              <a:latin typeface="+mn-lt"/>
            </a:endParaRPr>
          </a:p>
          <a:p>
            <a:pPr marL="800100" lvl="1" indent="-342900">
              <a:spcBef>
                <a:spcPts val="0"/>
              </a:spcBef>
              <a:spcAft>
                <a:spcPts val="600"/>
              </a:spcAft>
              <a:buFontTx/>
              <a:buChar char="-"/>
            </a:pPr>
            <a:r>
              <a:rPr lang="en-US" sz="2000" kern="0" dirty="0" smtClean="0">
                <a:latin typeface="+mj-lt"/>
              </a:rPr>
              <a:t>Market access: barriers and impediments;</a:t>
            </a:r>
          </a:p>
          <a:p>
            <a:pPr marL="800100" lvl="1" indent="-342900">
              <a:spcBef>
                <a:spcPts val="0"/>
              </a:spcBef>
              <a:spcAft>
                <a:spcPts val="600"/>
              </a:spcAft>
              <a:buFontTx/>
              <a:buChar char="-"/>
            </a:pPr>
            <a:r>
              <a:rPr lang="en-US" sz="2000" kern="0" dirty="0" smtClean="0">
                <a:latin typeface="+mj-lt"/>
              </a:rPr>
              <a:t>Lack of market promotion and product </a:t>
            </a:r>
            <a:r>
              <a:rPr lang="en-US" sz="2000" kern="0" dirty="0">
                <a:latin typeface="+mj-lt"/>
              </a:rPr>
              <a:t>image</a:t>
            </a:r>
            <a:endParaRPr lang="en-US" sz="2000" kern="0" dirty="0" smtClean="0">
              <a:latin typeface="+mj-lt"/>
            </a:endParaRPr>
          </a:p>
          <a:p>
            <a:pPr marL="800100" lvl="1" indent="-342900">
              <a:spcBef>
                <a:spcPts val="0"/>
              </a:spcBef>
              <a:spcAft>
                <a:spcPts val="600"/>
              </a:spcAft>
              <a:buFontTx/>
              <a:buChar char="-"/>
            </a:pPr>
            <a:r>
              <a:rPr lang="en-US" sz="2000" kern="0" dirty="0" smtClean="0">
                <a:latin typeface="+mj-lt"/>
              </a:rPr>
              <a:t>Reduction and restrictions on supply;</a:t>
            </a:r>
          </a:p>
          <a:p>
            <a:pPr marL="800100" lvl="1" indent="-342900">
              <a:spcBef>
                <a:spcPts val="0"/>
              </a:spcBef>
              <a:spcAft>
                <a:spcPts val="600"/>
              </a:spcAft>
              <a:buFontTx/>
              <a:buChar char="-"/>
            </a:pPr>
            <a:r>
              <a:rPr lang="en-US" sz="2000" kern="0" dirty="0" smtClean="0">
                <a:latin typeface="+mj-lt"/>
              </a:rPr>
              <a:t>Lack of investments on technology developments to increase competitiveness. </a:t>
            </a:r>
          </a:p>
          <a:p>
            <a:pPr marL="800100" lvl="1" indent="-342900">
              <a:spcBef>
                <a:spcPts val="0"/>
              </a:spcBef>
              <a:spcAft>
                <a:spcPts val="600"/>
              </a:spcAft>
              <a:buFontTx/>
              <a:buChar char="-"/>
            </a:pPr>
            <a:endParaRPr lang="en-US" sz="2400" kern="0" dirty="0" smtClean="0">
              <a:latin typeface="+mj-lt"/>
            </a:endParaRPr>
          </a:p>
          <a:p>
            <a:pPr marL="800100" lvl="1" indent="-342900">
              <a:spcBef>
                <a:spcPts val="0"/>
              </a:spcBef>
              <a:spcAft>
                <a:spcPts val="600"/>
              </a:spcAft>
              <a:buFontTx/>
              <a:buChar char="-"/>
            </a:pPr>
            <a:endParaRPr lang="pt-BR" sz="2400" dirty="0">
              <a:latin typeface="+mj-lt"/>
            </a:endParaRPr>
          </a:p>
        </p:txBody>
      </p:sp>
      <p:pic>
        <p:nvPicPr>
          <p:cNvPr id="6" name="Imagem 5"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292308926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PERSPECTIVES</a:t>
            </a:r>
            <a:endParaRPr lang="pt-BR" sz="2000" dirty="0">
              <a:latin typeface="Calibri" pitchFamily="34" charset="0"/>
            </a:endParaRPr>
          </a:p>
        </p:txBody>
      </p:sp>
      <p:sp>
        <p:nvSpPr>
          <p:cNvPr id="5" name="Retângulo 4"/>
          <p:cNvSpPr/>
          <p:nvPr/>
        </p:nvSpPr>
        <p:spPr>
          <a:xfrm>
            <a:off x="-36512" y="2044293"/>
            <a:ext cx="9361040" cy="3093154"/>
          </a:xfrm>
          <a:prstGeom prst="rect">
            <a:avLst/>
          </a:prstGeom>
        </p:spPr>
        <p:txBody>
          <a:bodyPr wrap="square">
            <a:spAutoFit/>
          </a:bodyPr>
          <a:lstStyle/>
          <a:p>
            <a:pPr marL="342900" indent="-342900">
              <a:buFont typeface="Wingdings" pitchFamily="2" charset="2"/>
              <a:buChar char="ü"/>
            </a:pPr>
            <a:r>
              <a:rPr lang="en-US" sz="2000" kern="0" dirty="0" smtClean="0">
                <a:latin typeface="+mj-lt"/>
              </a:rPr>
              <a:t>TROPICAL PLANTATION TIMBER IS AN ALTERNATIVE…</a:t>
            </a:r>
          </a:p>
          <a:p>
            <a:endParaRPr lang="en-US" sz="1500" kern="0" dirty="0" smtClean="0">
              <a:latin typeface="+mj-lt"/>
            </a:endParaRPr>
          </a:p>
          <a:p>
            <a:pPr lvl="1">
              <a:spcBef>
                <a:spcPts val="0"/>
              </a:spcBef>
              <a:spcAft>
                <a:spcPts val="0"/>
              </a:spcAft>
            </a:pPr>
            <a:r>
              <a:rPr lang="en-US" sz="2000" kern="0" dirty="0" smtClean="0">
                <a:latin typeface="+mj-lt"/>
              </a:rPr>
              <a:t>There are successful tropical plantations  that can enhance competitiveness of tropical timber products in the global </a:t>
            </a:r>
            <a:br>
              <a:rPr lang="en-US" sz="2000" kern="0" dirty="0" smtClean="0">
                <a:latin typeface="+mj-lt"/>
              </a:rPr>
            </a:br>
            <a:r>
              <a:rPr lang="en-US" sz="2000" kern="0" dirty="0" smtClean="0">
                <a:latin typeface="+mj-lt"/>
              </a:rPr>
              <a:t>market</a:t>
            </a:r>
          </a:p>
          <a:p>
            <a:pPr marL="1257300" lvl="2" indent="-342900">
              <a:spcBef>
                <a:spcPts val="0"/>
              </a:spcBef>
              <a:spcAft>
                <a:spcPts val="0"/>
              </a:spcAft>
              <a:buFontTx/>
              <a:buChar char="-"/>
            </a:pPr>
            <a:r>
              <a:rPr lang="en-US" sz="2000" kern="0" dirty="0" smtClean="0">
                <a:latin typeface="+mj-lt"/>
              </a:rPr>
              <a:t>Teak</a:t>
            </a:r>
          </a:p>
          <a:p>
            <a:pPr marL="1257300" lvl="2" indent="-342900">
              <a:spcBef>
                <a:spcPts val="0"/>
              </a:spcBef>
              <a:spcAft>
                <a:spcPts val="0"/>
              </a:spcAft>
              <a:buFontTx/>
              <a:buChar char="-"/>
            </a:pPr>
            <a:r>
              <a:rPr lang="en-US" sz="2000" kern="0" dirty="0" smtClean="0">
                <a:latin typeface="+mj-lt"/>
              </a:rPr>
              <a:t>Acacia</a:t>
            </a:r>
          </a:p>
          <a:p>
            <a:pPr marL="1257300" lvl="2" indent="-342900">
              <a:spcBef>
                <a:spcPts val="0"/>
              </a:spcBef>
              <a:spcAft>
                <a:spcPts val="0"/>
              </a:spcAft>
              <a:buFontTx/>
              <a:buChar char="-"/>
            </a:pPr>
            <a:r>
              <a:rPr lang="en-US" sz="2000" kern="0" dirty="0" smtClean="0">
                <a:latin typeface="+mj-lt"/>
              </a:rPr>
              <a:t>Eucalyptus</a:t>
            </a:r>
          </a:p>
          <a:p>
            <a:pPr marL="1257300" lvl="2" indent="-342900">
              <a:spcBef>
                <a:spcPts val="0"/>
              </a:spcBef>
              <a:spcAft>
                <a:spcPts val="0"/>
              </a:spcAft>
              <a:buFontTx/>
              <a:buChar char="-"/>
            </a:pPr>
            <a:r>
              <a:rPr lang="en-US" sz="2000" kern="0" dirty="0" smtClean="0">
                <a:latin typeface="+mj-lt"/>
              </a:rPr>
              <a:t>African Mahogany</a:t>
            </a:r>
          </a:p>
          <a:p>
            <a:pPr marL="1257300" lvl="2" indent="-342900">
              <a:spcBef>
                <a:spcPts val="0"/>
              </a:spcBef>
              <a:spcAft>
                <a:spcPts val="0"/>
              </a:spcAft>
              <a:buFontTx/>
              <a:buChar char="-"/>
            </a:pPr>
            <a:r>
              <a:rPr lang="en-US" sz="2000" kern="0" dirty="0" smtClean="0">
                <a:latin typeface="+mj-lt"/>
              </a:rPr>
              <a:t>Others</a:t>
            </a:r>
          </a:p>
        </p:txBody>
      </p:sp>
      <p:sp>
        <p:nvSpPr>
          <p:cNvPr id="2" name="Seta para a direita 1"/>
          <p:cNvSpPr/>
          <p:nvPr/>
        </p:nvSpPr>
        <p:spPr bwMode="auto">
          <a:xfrm>
            <a:off x="467544" y="5949280"/>
            <a:ext cx="741685" cy="432048"/>
          </a:xfrm>
          <a:prstGeom prst="rightArrow">
            <a:avLst/>
          </a:prstGeom>
          <a:solidFill>
            <a:srgbClr val="FF9900"/>
          </a:solidFill>
          <a:ln w="9525" cap="flat" cmpd="sng" algn="ctr">
            <a:solidFill>
              <a:schemeClr val="bg1"/>
            </a:solidFill>
            <a:prstDash val="solid"/>
            <a:miter lim="800000"/>
            <a:headEnd type="none" w="med" len="med"/>
            <a:tailEnd type="none" w="med" len="med"/>
          </a:ln>
          <a:effectLst/>
        </p:spPr>
        <p:txBody>
          <a:bodyPr wrap="none" rtlCol="0" anchor="ctr"/>
          <a:lstStyle/>
          <a:p>
            <a:pPr algn="ctr"/>
            <a:endParaRPr lang="pt-BR" sz="1600" b="1" dirty="0" smtClean="0">
              <a:solidFill>
                <a:schemeClr val="accent4"/>
              </a:solidFill>
              <a:latin typeface="Calibri (Títulos)"/>
            </a:endParaRPr>
          </a:p>
        </p:txBody>
      </p:sp>
      <p:sp>
        <p:nvSpPr>
          <p:cNvPr id="3" name="CaixaDeTexto 2"/>
          <p:cNvSpPr txBox="1"/>
          <p:nvPr/>
        </p:nvSpPr>
        <p:spPr>
          <a:xfrm>
            <a:off x="1259633" y="5664150"/>
            <a:ext cx="7704980" cy="1077218"/>
          </a:xfrm>
          <a:prstGeom prst="rect">
            <a:avLst/>
          </a:prstGeom>
          <a:solidFill>
            <a:srgbClr val="92D050"/>
          </a:solidFill>
        </p:spPr>
        <p:txBody>
          <a:bodyPr wrap="square" rtlCol="0">
            <a:spAutoFit/>
          </a:bodyPr>
          <a:lstStyle/>
          <a:p>
            <a:pPr marL="0" lvl="1"/>
            <a:r>
              <a:rPr lang="en-US" sz="2000" dirty="0">
                <a:latin typeface="+mn-lt"/>
              </a:rPr>
              <a:t>E</a:t>
            </a:r>
            <a:r>
              <a:rPr lang="en-US" sz="2000" dirty="0" smtClean="0">
                <a:latin typeface="+mn-lt"/>
              </a:rPr>
              <a:t>fforts are needed to </a:t>
            </a:r>
            <a:r>
              <a:rPr lang="en-US" sz="2000" dirty="0" smtClean="0">
                <a:latin typeface="+mn-lt"/>
              </a:rPr>
              <a:t>maintain </a:t>
            </a:r>
            <a:r>
              <a:rPr lang="en-US" sz="2000" dirty="0" smtClean="0">
                <a:latin typeface="+mn-lt"/>
              </a:rPr>
              <a:t>competitiveness</a:t>
            </a:r>
            <a:r>
              <a:rPr lang="en-US" sz="2400" dirty="0" smtClean="0">
                <a:latin typeface="+mn-lt"/>
              </a:rPr>
              <a:t>:</a:t>
            </a:r>
          </a:p>
          <a:p>
            <a:pPr marL="0" lvl="1"/>
            <a:r>
              <a:rPr lang="en-US" sz="2400" dirty="0" smtClean="0">
                <a:latin typeface="+mn-lt"/>
              </a:rPr>
              <a:t> </a:t>
            </a:r>
            <a:r>
              <a:rPr lang="en-US" sz="1800" dirty="0" smtClean="0">
                <a:latin typeface="+mn-lt"/>
              </a:rPr>
              <a:t>- Increase </a:t>
            </a:r>
            <a:r>
              <a:rPr lang="en-US" dirty="0" smtClean="0">
                <a:latin typeface="+mn-lt"/>
              </a:rPr>
              <a:t>productivity of plantations and  industrial operations </a:t>
            </a:r>
          </a:p>
          <a:p>
            <a:pPr marL="0" lvl="1"/>
            <a:r>
              <a:rPr lang="en-US" dirty="0" smtClean="0">
                <a:latin typeface="+mn-lt"/>
              </a:rPr>
              <a:t> -  Develop and improve products performance</a:t>
            </a:r>
            <a:endParaRPr lang="pt-BR" dirty="0">
              <a:latin typeface="+mn-lt"/>
            </a:endParaRP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286937869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800" dirty="0" smtClean="0">
                <a:latin typeface="Calibri" pitchFamily="34" charset="0"/>
              </a:rPr>
              <a:t>CONTENTS</a:t>
            </a:r>
            <a:endParaRPr lang="pt-BR" sz="2800" dirty="0">
              <a:latin typeface="Calibri" pitchFamily="34" charset="0"/>
            </a:endParaRPr>
          </a:p>
        </p:txBody>
      </p:sp>
      <p:sp>
        <p:nvSpPr>
          <p:cNvPr id="8" name="Text Box 3"/>
          <p:cNvSpPr txBox="1">
            <a:spLocks noChangeArrowheads="1"/>
          </p:cNvSpPr>
          <p:nvPr/>
        </p:nvSpPr>
        <p:spPr bwMode="auto">
          <a:xfrm>
            <a:off x="683568" y="2193245"/>
            <a:ext cx="7488832" cy="337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400">
                <a:solidFill>
                  <a:schemeClr val="tx1"/>
                </a:solidFill>
                <a:latin typeface="Verdana" pitchFamily="34" charset="0"/>
              </a:defRPr>
            </a:lvl1pPr>
            <a:lvl2pPr marL="857250" indent="-285750" eaLnBrk="0" hangingPunct="0">
              <a:defRPr sz="2400">
                <a:solidFill>
                  <a:schemeClr val="tx1"/>
                </a:solidFill>
                <a:latin typeface="Verdana" pitchFamily="34" charset="0"/>
              </a:defRPr>
            </a:lvl2pPr>
            <a:lvl3pPr marL="1619250" indent="-285750" eaLnBrk="0" hangingPunct="0">
              <a:defRPr sz="2400">
                <a:solidFill>
                  <a:schemeClr val="tx1"/>
                </a:solidFill>
                <a:latin typeface="Verdana" pitchFamily="34" charset="0"/>
              </a:defRPr>
            </a:lvl3pPr>
            <a:lvl4pPr marL="1600200" indent="-228600" eaLnBrk="0" hangingPunct="0">
              <a:defRPr sz="2400">
                <a:solidFill>
                  <a:schemeClr val="tx1"/>
                </a:solidFill>
                <a:latin typeface="Verdana" pitchFamily="34" charset="0"/>
              </a:defRPr>
            </a:lvl4pPr>
            <a:lvl5pPr marL="2057400" indent="-228600" eaLnBrk="0" hangingPunct="0">
              <a:defRPr sz="2400">
                <a:solidFill>
                  <a:schemeClr val="tx1"/>
                </a:solidFill>
                <a:latin typeface="Verdana" pitchFamily="34" charset="0"/>
              </a:defRPr>
            </a:lvl5pPr>
            <a:lvl6pPr marL="2514600" indent="-228600" eaLnBrk="0" fontAlgn="base" hangingPunct="0">
              <a:spcBef>
                <a:spcPct val="0"/>
              </a:spcBef>
              <a:spcAft>
                <a:spcPct val="0"/>
              </a:spcAft>
              <a:defRPr sz="2400">
                <a:solidFill>
                  <a:schemeClr val="tx1"/>
                </a:solidFill>
                <a:latin typeface="Verdana" pitchFamily="34" charset="0"/>
              </a:defRPr>
            </a:lvl6pPr>
            <a:lvl7pPr marL="2971800" indent="-228600" eaLnBrk="0" fontAlgn="base" hangingPunct="0">
              <a:spcBef>
                <a:spcPct val="0"/>
              </a:spcBef>
              <a:spcAft>
                <a:spcPct val="0"/>
              </a:spcAft>
              <a:defRPr sz="2400">
                <a:solidFill>
                  <a:schemeClr val="tx1"/>
                </a:solidFill>
                <a:latin typeface="Verdana" pitchFamily="34" charset="0"/>
              </a:defRPr>
            </a:lvl7pPr>
            <a:lvl8pPr marL="3429000" indent="-228600" eaLnBrk="0" fontAlgn="base" hangingPunct="0">
              <a:spcBef>
                <a:spcPct val="0"/>
              </a:spcBef>
              <a:spcAft>
                <a:spcPct val="0"/>
              </a:spcAft>
              <a:defRPr sz="2400">
                <a:solidFill>
                  <a:schemeClr val="tx1"/>
                </a:solidFill>
                <a:latin typeface="Verdana" pitchFamily="34" charset="0"/>
              </a:defRPr>
            </a:lvl8pPr>
            <a:lvl9pPr marL="3886200" indent="-228600" eaLnBrk="0" fontAlgn="base" hangingPunct="0">
              <a:spcBef>
                <a:spcPct val="0"/>
              </a:spcBef>
              <a:spcAft>
                <a:spcPct val="0"/>
              </a:spcAft>
              <a:defRPr sz="2400">
                <a:solidFill>
                  <a:schemeClr val="tx1"/>
                </a:solidFill>
                <a:latin typeface="Verdana" pitchFamily="34" charset="0"/>
              </a:defRPr>
            </a:lvl9pPr>
          </a:lstStyle>
          <a:p>
            <a:pPr eaLnBrk="1" hangingPunct="1">
              <a:lnSpc>
                <a:spcPct val="150000"/>
              </a:lnSpc>
              <a:spcBef>
                <a:spcPts val="0"/>
              </a:spcBef>
              <a:spcAft>
                <a:spcPts val="1000"/>
              </a:spcAft>
              <a:buFont typeface="Wingdings" pitchFamily="2" charset="2"/>
              <a:buChar char="ü"/>
            </a:pPr>
            <a:r>
              <a:rPr lang="pt-BR" sz="2600" dirty="0" smtClean="0">
                <a:latin typeface="+mj-lt"/>
              </a:rPr>
              <a:t> </a:t>
            </a:r>
            <a:r>
              <a:rPr lang="pt-BR" sz="2000" dirty="0" smtClean="0">
                <a:latin typeface="+mj-lt"/>
              </a:rPr>
              <a:t>FORESTS AND RAW MATERIAL SUPPLY</a:t>
            </a:r>
          </a:p>
          <a:p>
            <a:pPr eaLnBrk="1" hangingPunct="1">
              <a:lnSpc>
                <a:spcPct val="150000"/>
              </a:lnSpc>
              <a:spcBef>
                <a:spcPts val="0"/>
              </a:spcBef>
              <a:spcAft>
                <a:spcPts val="1000"/>
              </a:spcAft>
              <a:buFont typeface="Wingdings" pitchFamily="2" charset="2"/>
              <a:buChar char="ü"/>
            </a:pPr>
            <a:endParaRPr lang="pt-BR" sz="900" dirty="0" smtClean="0">
              <a:latin typeface="+mj-lt"/>
            </a:endParaRPr>
          </a:p>
          <a:p>
            <a:pPr eaLnBrk="1" hangingPunct="1">
              <a:lnSpc>
                <a:spcPct val="150000"/>
              </a:lnSpc>
              <a:spcBef>
                <a:spcPts val="0"/>
              </a:spcBef>
              <a:spcAft>
                <a:spcPts val="1000"/>
              </a:spcAft>
              <a:buFont typeface="Wingdings" pitchFamily="2" charset="2"/>
              <a:buChar char="ü"/>
            </a:pPr>
            <a:r>
              <a:rPr lang="pt-BR" sz="2000" dirty="0" smtClean="0">
                <a:latin typeface="+mj-lt"/>
              </a:rPr>
              <a:t> INDUSTRIAL DEVELOPMENTS</a:t>
            </a:r>
          </a:p>
          <a:p>
            <a:pPr eaLnBrk="1" hangingPunct="1">
              <a:lnSpc>
                <a:spcPct val="150000"/>
              </a:lnSpc>
              <a:spcBef>
                <a:spcPts val="0"/>
              </a:spcBef>
              <a:spcAft>
                <a:spcPts val="1000"/>
              </a:spcAft>
              <a:buFont typeface="Wingdings" pitchFamily="2" charset="2"/>
              <a:buChar char="ü"/>
            </a:pPr>
            <a:endParaRPr lang="pt-BR" sz="800" dirty="0" smtClean="0">
              <a:latin typeface="+mj-lt"/>
            </a:endParaRPr>
          </a:p>
          <a:p>
            <a:pPr eaLnBrk="1" hangingPunct="1">
              <a:lnSpc>
                <a:spcPct val="150000"/>
              </a:lnSpc>
              <a:spcBef>
                <a:spcPts val="0"/>
              </a:spcBef>
              <a:spcAft>
                <a:spcPts val="1000"/>
              </a:spcAft>
              <a:buFont typeface="Wingdings" pitchFamily="2" charset="2"/>
              <a:buChar char="ü"/>
            </a:pPr>
            <a:r>
              <a:rPr lang="pt-BR" sz="2000" dirty="0" smtClean="0">
                <a:latin typeface="+mj-lt"/>
              </a:rPr>
              <a:t> MARKETS AND TRADE</a:t>
            </a:r>
          </a:p>
          <a:p>
            <a:pPr eaLnBrk="1" hangingPunct="1">
              <a:lnSpc>
                <a:spcPct val="150000"/>
              </a:lnSpc>
              <a:spcBef>
                <a:spcPts val="0"/>
              </a:spcBef>
              <a:spcAft>
                <a:spcPts val="1000"/>
              </a:spcAft>
              <a:buFont typeface="Wingdings" pitchFamily="2" charset="2"/>
              <a:buChar char="ü"/>
            </a:pPr>
            <a:endParaRPr lang="pt-BR" sz="800" dirty="0" smtClean="0">
              <a:latin typeface="+mj-lt"/>
            </a:endParaRPr>
          </a:p>
          <a:p>
            <a:pPr eaLnBrk="1" hangingPunct="1">
              <a:lnSpc>
                <a:spcPct val="150000"/>
              </a:lnSpc>
              <a:spcBef>
                <a:spcPts val="0"/>
              </a:spcBef>
              <a:spcAft>
                <a:spcPts val="1000"/>
              </a:spcAft>
              <a:buFont typeface="Wingdings" pitchFamily="2" charset="2"/>
              <a:buChar char="ü"/>
            </a:pPr>
            <a:r>
              <a:rPr lang="pt-BR" sz="2000" dirty="0" smtClean="0">
                <a:latin typeface="+mj-lt"/>
              </a:rPr>
              <a:t> PERSPECTIVES</a:t>
            </a:r>
            <a:endParaRPr lang="pt-BR" sz="2000" b="1" dirty="0">
              <a:latin typeface="+mj-lt"/>
            </a:endParaRPr>
          </a:p>
        </p:txBody>
      </p:sp>
      <p:pic>
        <p:nvPicPr>
          <p:cNvPr id="6" name="Imagem 5"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pic>
        <p:nvPicPr>
          <p:cNvPr id="3074" name="Picture 2" descr="\\ad\UN_04\04NES0711TB\INFBASE\_Plano Estratégico_\Levantamento_campo\levantamento\gabriel\fotos\246_0308\IMG_596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9304" y="3673255"/>
            <a:ext cx="1458000" cy="10935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ad\UN_04\04NES0711TB\INFBASE\_Plano Estratégico_\Levantamento_campo\levantamento\gabriel\fotos\232_1907\IMG_534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00250" y="2420888"/>
            <a:ext cx="1456101" cy="1092076"/>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ad\UN_04\04NES0711TB\INFBASE\_Plano Estratégico_\Levantamento_campo\levantamento\gabriel\fotos\236_2407\IMG_5559.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42250" y="4920410"/>
            <a:ext cx="1458000" cy="109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629456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PERSPECTIVES</a:t>
            </a:r>
            <a:endParaRPr lang="pt-BR" sz="2000" dirty="0">
              <a:latin typeface="Calibri" pitchFamily="34" charset="0"/>
            </a:endParaRPr>
          </a:p>
        </p:txBody>
      </p:sp>
      <p:sp>
        <p:nvSpPr>
          <p:cNvPr id="5" name="Retângulo 4"/>
          <p:cNvSpPr/>
          <p:nvPr/>
        </p:nvSpPr>
        <p:spPr>
          <a:xfrm>
            <a:off x="-36512" y="2235636"/>
            <a:ext cx="9040812" cy="3785652"/>
          </a:xfrm>
          <a:prstGeom prst="rect">
            <a:avLst/>
          </a:prstGeom>
        </p:spPr>
        <p:txBody>
          <a:bodyPr wrap="square">
            <a:spAutoFit/>
          </a:bodyPr>
          <a:lstStyle/>
          <a:p>
            <a:pPr marL="342900" indent="-342900" algn="just">
              <a:buFont typeface="Wingdings" pitchFamily="2" charset="2"/>
              <a:buChar char="ü"/>
            </a:pPr>
            <a:r>
              <a:rPr lang="en-US" sz="2000" kern="0" dirty="0" smtClean="0">
                <a:latin typeface="+mj-lt"/>
              </a:rPr>
              <a:t>TO ENSURE THAT TROPICAL FORESTS ARE SUSTAINABLY MANAGED  AND TROPICAL TIMBER INDUSTRY CONTINUE TO CONTRIBUTE TO IMPROVE THE SOCIAL-ECONOMIC CONDITIONS OF TROPICAL COUNTRIES IS FUNDAMENTAL A GLOBAL COORDINATED EFFORT TO INCREASE THE COMPETITIVENESS OF TROPICAL TIMBER PRODUCTS IN THE MARKET </a:t>
            </a:r>
          </a:p>
          <a:p>
            <a:pPr algn="just"/>
            <a:r>
              <a:rPr lang="en-US" sz="2000" kern="0" dirty="0" smtClean="0">
                <a:latin typeface="+mj-lt"/>
              </a:rPr>
              <a:t>	</a:t>
            </a:r>
          </a:p>
          <a:p>
            <a:pPr lvl="1" algn="just">
              <a:spcBef>
                <a:spcPts val="600"/>
              </a:spcBef>
              <a:spcAft>
                <a:spcPts val="0"/>
              </a:spcAft>
            </a:pPr>
            <a:r>
              <a:rPr lang="en-US" sz="2000" kern="0" dirty="0" smtClean="0">
                <a:latin typeface="+mj-lt"/>
              </a:rPr>
              <a:t>It is important to consider:</a:t>
            </a:r>
          </a:p>
          <a:p>
            <a:pPr marL="1257300" lvl="2" indent="-342900">
              <a:spcBef>
                <a:spcPts val="600"/>
              </a:spcBef>
              <a:spcAft>
                <a:spcPts val="0"/>
              </a:spcAft>
              <a:buFontTx/>
              <a:buChar char="-"/>
            </a:pPr>
            <a:r>
              <a:rPr lang="en-US" sz="2000" kern="0" dirty="0" smtClean="0">
                <a:latin typeface="+mj-lt"/>
              </a:rPr>
              <a:t>Reduction of transaction costs and market barriers / impediments</a:t>
            </a:r>
          </a:p>
          <a:p>
            <a:pPr marL="1257300" lvl="2" indent="-342900">
              <a:spcBef>
                <a:spcPts val="600"/>
              </a:spcBef>
              <a:spcAft>
                <a:spcPts val="0"/>
              </a:spcAft>
              <a:buFontTx/>
              <a:buChar char="-"/>
            </a:pPr>
            <a:r>
              <a:rPr lang="en-US" sz="2000" kern="0" dirty="0" smtClean="0">
                <a:latin typeface="+mj-lt"/>
              </a:rPr>
              <a:t>Technology developments to improve use of resources and products performance</a:t>
            </a:r>
          </a:p>
          <a:p>
            <a:pPr marL="1257300" lvl="2" indent="-342900">
              <a:spcBef>
                <a:spcPts val="600"/>
              </a:spcBef>
              <a:spcAft>
                <a:spcPts val="0"/>
              </a:spcAft>
              <a:buFontTx/>
              <a:buChar char="-"/>
            </a:pPr>
            <a:r>
              <a:rPr lang="en-US" sz="2000" kern="0" dirty="0" smtClean="0">
                <a:latin typeface="+mj-lt"/>
              </a:rPr>
              <a:t>Market promotion to improve image</a:t>
            </a: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358013234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3019133" y="1025328"/>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PERSPECTIVES</a:t>
            </a:r>
            <a:endParaRPr lang="pt-BR" sz="2000" dirty="0">
              <a:latin typeface="Calibri" pitchFamily="34" charset="0"/>
            </a:endParaRPr>
          </a:p>
        </p:txBody>
      </p:sp>
      <p:sp>
        <p:nvSpPr>
          <p:cNvPr id="5" name="Retângulo 4"/>
          <p:cNvSpPr/>
          <p:nvPr/>
        </p:nvSpPr>
        <p:spPr>
          <a:xfrm>
            <a:off x="355724" y="1700808"/>
            <a:ext cx="9040812" cy="1169551"/>
          </a:xfrm>
          <a:prstGeom prst="rect">
            <a:avLst/>
          </a:prstGeom>
        </p:spPr>
        <p:txBody>
          <a:bodyPr wrap="square">
            <a:spAutoFit/>
          </a:bodyPr>
          <a:lstStyle/>
          <a:p>
            <a:pPr marL="342900" indent="-342900" algn="just">
              <a:buFont typeface="Wingdings" pitchFamily="2" charset="2"/>
              <a:buChar char="ü"/>
            </a:pPr>
            <a:r>
              <a:rPr lang="en-US" sz="2000" kern="0" dirty="0" smtClean="0">
                <a:latin typeface="+mj-lt"/>
              </a:rPr>
              <a:t>LEARNING FROM OTHERS</a:t>
            </a:r>
          </a:p>
          <a:p>
            <a:pPr algn="just"/>
            <a:r>
              <a:rPr lang="en-US" sz="2600" kern="0" dirty="0">
                <a:latin typeface="+mj-lt"/>
              </a:rPr>
              <a:t> </a:t>
            </a:r>
            <a:r>
              <a:rPr lang="en-US" sz="2600" kern="0" dirty="0" smtClean="0">
                <a:latin typeface="+mj-lt"/>
              </a:rPr>
              <a:t>     - </a:t>
            </a:r>
            <a:endParaRPr lang="en-US" sz="2600" kern="0" dirty="0">
              <a:latin typeface="+mj-lt"/>
            </a:endParaRPr>
          </a:p>
          <a:p>
            <a:pPr marL="342900" indent="-342900" algn="just">
              <a:buFont typeface="Wingdings" pitchFamily="2" charset="2"/>
              <a:buChar char="ü"/>
            </a:pPr>
            <a:endParaRPr lang="en-US" sz="2400" kern="0" dirty="0" smtClean="0">
              <a:latin typeface="+mj-lt"/>
            </a:endParaRP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
        <p:nvSpPr>
          <p:cNvPr id="7" name="Retângulo 6"/>
          <p:cNvSpPr/>
          <p:nvPr/>
        </p:nvSpPr>
        <p:spPr>
          <a:xfrm>
            <a:off x="899592" y="1988840"/>
            <a:ext cx="8280920" cy="830997"/>
          </a:xfrm>
          <a:prstGeom prst="rect">
            <a:avLst/>
          </a:prstGeom>
        </p:spPr>
        <p:txBody>
          <a:bodyPr wrap="square">
            <a:spAutoFit/>
          </a:bodyPr>
          <a:lstStyle/>
          <a:p>
            <a:r>
              <a:rPr lang="en-GB" dirty="0">
                <a:latin typeface="+mn-lt"/>
              </a:rPr>
              <a:t>The International Jute Study Group (</a:t>
            </a:r>
            <a:r>
              <a:rPr lang="en-GB" dirty="0" smtClean="0">
                <a:latin typeface="+mn-lt"/>
              </a:rPr>
              <a:t>IJSG) successor </a:t>
            </a:r>
            <a:r>
              <a:rPr lang="en-GB" dirty="0">
                <a:latin typeface="+mn-lt"/>
              </a:rPr>
              <a:t>to the </a:t>
            </a:r>
            <a:r>
              <a:rPr lang="en-GB" dirty="0" smtClean="0">
                <a:latin typeface="+mn-lt"/>
              </a:rPr>
              <a:t> </a:t>
            </a:r>
            <a:r>
              <a:rPr lang="en-GB" i="1" dirty="0">
                <a:latin typeface="+mn-lt"/>
              </a:rPr>
              <a:t>International Jute Organisation</a:t>
            </a:r>
            <a:r>
              <a:rPr lang="en-GB" dirty="0">
                <a:latin typeface="+mn-lt"/>
              </a:rPr>
              <a:t> (</a:t>
            </a:r>
            <a:r>
              <a:rPr lang="en-GB" dirty="0" smtClean="0">
                <a:latin typeface="+mn-lt"/>
              </a:rPr>
              <a:t>IJO)  </a:t>
            </a:r>
            <a:r>
              <a:rPr lang="en-GB" dirty="0" smtClean="0">
                <a:latin typeface="+mn-lt"/>
                <a:hlinkClick r:id="rId4"/>
              </a:rPr>
              <a:t>www.jute.org</a:t>
            </a:r>
            <a:endParaRPr lang="en-GB" dirty="0" smtClean="0">
              <a:latin typeface="+mn-lt"/>
            </a:endParaRPr>
          </a:p>
          <a:p>
            <a:endParaRPr lang="pt-BR" dirty="0"/>
          </a:p>
        </p:txBody>
      </p:sp>
      <p:sp>
        <p:nvSpPr>
          <p:cNvPr id="10" name="Rectangle 1"/>
          <p:cNvSpPr>
            <a:spLocks noChangeArrowheads="1"/>
          </p:cNvSpPr>
          <p:nvPr/>
        </p:nvSpPr>
        <p:spPr bwMode="auto">
          <a:xfrm>
            <a:off x="1065214" y="2561123"/>
            <a:ext cx="7899400" cy="432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a:tabLst>
                <a:tab pos="457200" algn="l"/>
              </a:tabLst>
              <a:defRPr>
                <a:solidFill>
                  <a:schemeClr val="tx1"/>
                </a:solidFill>
                <a:latin typeface="Arial" pitchFamily="34" charset="0"/>
                <a:cs typeface="Arial" pitchFamily="34" charset="0"/>
              </a:defRPr>
            </a:lvl1pPr>
            <a:lvl2pPr>
              <a:tabLst>
                <a:tab pos="457200" algn="l"/>
              </a:tabLst>
              <a:defRPr>
                <a:solidFill>
                  <a:schemeClr val="tx1"/>
                </a:solidFill>
                <a:latin typeface="Arial" pitchFamily="34" charset="0"/>
                <a:cs typeface="Arial" pitchFamily="34" charset="0"/>
              </a:defRPr>
            </a:lvl2pPr>
            <a:lvl3pPr>
              <a:tabLst>
                <a:tab pos="457200" algn="l"/>
              </a:tabLst>
              <a:defRPr>
                <a:solidFill>
                  <a:schemeClr val="tx1"/>
                </a:solidFill>
                <a:latin typeface="Arial" pitchFamily="34" charset="0"/>
                <a:cs typeface="Arial" pitchFamily="34" charset="0"/>
              </a:defRPr>
            </a:lvl3pPr>
            <a:lvl4pPr>
              <a:tabLst>
                <a:tab pos="457200" algn="l"/>
              </a:tabLst>
              <a:defRPr>
                <a:solidFill>
                  <a:schemeClr val="tx1"/>
                </a:solidFill>
                <a:latin typeface="Arial" pitchFamily="34" charset="0"/>
                <a:cs typeface="Arial" pitchFamily="34" charset="0"/>
              </a:defRPr>
            </a:lvl4pPr>
            <a:lvl5pPr>
              <a:tabLst>
                <a:tab pos="457200" algn="l"/>
              </a:tabLst>
              <a:defRPr>
                <a:solidFill>
                  <a:schemeClr val="tx1"/>
                </a:solidFill>
                <a:latin typeface="Arial" pitchFamily="34" charset="0"/>
                <a:cs typeface="Arial" pitchFamily="34" charset="0"/>
              </a:defRPr>
            </a:lvl5pPr>
            <a:lvl6pPr fontAlgn="base">
              <a:spcBef>
                <a:spcPct val="0"/>
              </a:spcBef>
              <a:spcAft>
                <a:spcPct val="0"/>
              </a:spcAft>
              <a:tabLst>
                <a:tab pos="457200" algn="l"/>
              </a:tabLst>
              <a:defRPr>
                <a:solidFill>
                  <a:schemeClr val="tx1"/>
                </a:solidFill>
                <a:latin typeface="Arial" pitchFamily="34" charset="0"/>
                <a:cs typeface="Arial" pitchFamily="34" charset="0"/>
              </a:defRPr>
            </a:lvl6pPr>
            <a:lvl7pPr fontAlgn="base">
              <a:spcBef>
                <a:spcPct val="0"/>
              </a:spcBef>
              <a:spcAft>
                <a:spcPct val="0"/>
              </a:spcAft>
              <a:tabLst>
                <a:tab pos="457200" algn="l"/>
              </a:tabLst>
              <a:defRPr>
                <a:solidFill>
                  <a:schemeClr val="tx1"/>
                </a:solidFill>
                <a:latin typeface="Arial" pitchFamily="34" charset="0"/>
                <a:cs typeface="Arial" pitchFamily="34" charset="0"/>
              </a:defRPr>
            </a:lvl7pPr>
            <a:lvl8pPr fontAlgn="base">
              <a:spcBef>
                <a:spcPct val="0"/>
              </a:spcBef>
              <a:spcAft>
                <a:spcPct val="0"/>
              </a:spcAft>
              <a:tabLst>
                <a:tab pos="457200" algn="l"/>
              </a:tabLst>
              <a:defRPr>
                <a:solidFill>
                  <a:schemeClr val="tx1"/>
                </a:solidFill>
                <a:latin typeface="Arial" pitchFamily="34" charset="0"/>
                <a:cs typeface="Arial" pitchFamily="34" charset="0"/>
              </a:defRPr>
            </a:lvl8pPr>
            <a:lvl9pPr fontAlgn="base">
              <a:spcBef>
                <a:spcPct val="0"/>
              </a:spcBef>
              <a:spcAft>
                <a:spcPct val="0"/>
              </a:spcAft>
              <a:tabLst>
                <a:tab pos="457200" algn="l"/>
              </a:tabLst>
              <a:defRPr>
                <a:solidFill>
                  <a:schemeClr val="tx1"/>
                </a:solidFill>
                <a:latin typeface="Arial" pitchFamily="34" charset="0"/>
                <a:cs typeface="Arial" pitchFamily="34" charset="0"/>
              </a:defRPr>
            </a:lvl9pPr>
          </a:lstStyle>
          <a:p>
            <a:pPr marL="0" marR="0" lvl="0" indent="0" algn="just" defTabSz="914400" rtl="0" eaLnBrk="1" fontAlgn="base" latinLnBrk="0" hangingPunct="1">
              <a:lnSpc>
                <a:spcPct val="100000"/>
              </a:lnSpc>
              <a:spcBef>
                <a:spcPts val="600"/>
              </a:spcBef>
              <a:spcAft>
                <a:spcPct val="0"/>
              </a:spcAft>
              <a:buClrTx/>
              <a:buSzTx/>
              <a:buFontTx/>
              <a:buNone/>
              <a:tabLst>
                <a:tab pos="457200" algn="l"/>
              </a:tabLst>
            </a:pPr>
            <a:r>
              <a:rPr lang="pt-BR" altLang="pt-BR" sz="1500" dirty="0" err="1" smtClean="0">
                <a:latin typeface="+mn-lt"/>
              </a:rPr>
              <a:t>O</a:t>
            </a:r>
            <a:r>
              <a:rPr kumimoji="0" lang="pt-BR" altLang="pt-BR" sz="1500" i="0" u="none" strike="noStrike" cap="none" normalizeH="0" baseline="0" dirty="0" err="1" smtClean="0">
                <a:ln>
                  <a:noFill/>
                </a:ln>
                <a:solidFill>
                  <a:schemeClr val="tx1"/>
                </a:solidFill>
                <a:effectLst/>
                <a:latin typeface="+mn-lt"/>
              </a:rPr>
              <a:t>bjectives</a:t>
            </a:r>
            <a:r>
              <a:rPr lang="pt-BR" altLang="pt-BR" sz="1500" dirty="0">
                <a:latin typeface="+mn-lt"/>
              </a:rPr>
              <a:t>:</a:t>
            </a:r>
            <a:r>
              <a:rPr kumimoji="0" lang="pt-BR" altLang="pt-BR" sz="1500" i="0" u="none" strike="noStrike" cap="none" normalizeH="0" baseline="0" dirty="0" smtClean="0">
                <a:ln>
                  <a:noFill/>
                </a:ln>
                <a:solidFill>
                  <a:schemeClr val="tx1"/>
                </a:solidFill>
                <a:effectLst/>
                <a:latin typeface="+mn-lt"/>
              </a:rPr>
              <a:t> </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provide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effective</a:t>
            </a:r>
            <a:r>
              <a:rPr kumimoji="0" lang="pt-BR" altLang="pt-BR" sz="1500" b="0" i="0" u="none" strike="noStrike" cap="none" normalizeH="0" baseline="0" dirty="0" smtClean="0">
                <a:ln>
                  <a:noFill/>
                </a:ln>
                <a:solidFill>
                  <a:schemeClr val="tx1"/>
                </a:solidFill>
                <a:effectLst/>
                <a:latin typeface="+mn-lt"/>
              </a:rPr>
              <a:t> framework for </a:t>
            </a:r>
            <a:r>
              <a:rPr kumimoji="0" lang="pt-BR" altLang="pt-BR" sz="1500" b="0" i="0" u="none" strike="noStrike" cap="none" normalizeH="0" baseline="0" dirty="0" err="1" smtClean="0">
                <a:ln>
                  <a:noFill/>
                </a:ln>
                <a:solidFill>
                  <a:schemeClr val="tx1"/>
                </a:solidFill>
                <a:effectLst/>
                <a:latin typeface="+mn-lt"/>
              </a:rPr>
              <a:t>international</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cooperation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consultation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policy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development</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among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members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with</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regard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all</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relevant</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aspects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world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jute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economy</a:t>
            </a:r>
            <a:r>
              <a:rPr kumimoji="0" lang="pt-BR" altLang="pt-BR" sz="1500" b="0" i="0" u="none" strike="noStrike" cap="none" normalizeH="0" baseline="0" dirty="0" smtClean="0">
                <a:ln>
                  <a:noFill/>
                </a:ln>
                <a:solidFill>
                  <a:schemeClr val="tx1"/>
                </a:solidFill>
                <a:effectLst/>
                <a:latin typeface="+mn-lt"/>
              </a:rPr>
              <a:t>;</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promote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expansion</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international</a:t>
            </a:r>
            <a:r>
              <a:rPr kumimoji="0" lang="pt-BR" altLang="pt-BR" sz="1500" i="0" u="none" strike="noStrike" cap="none" normalizeH="0" baseline="0" dirty="0" smtClean="0">
                <a:ln>
                  <a:noFill/>
                </a:ln>
                <a:solidFill>
                  <a:schemeClr val="tx1"/>
                </a:solidFill>
                <a:effectLst/>
                <a:latin typeface="+mn-lt"/>
              </a:rPr>
              <a:t> trade </a:t>
            </a:r>
            <a:r>
              <a:rPr kumimoji="0" lang="pt-BR" altLang="pt-BR" sz="1500" b="0" i="0" u="none" strike="noStrike" cap="none" normalizeH="0" baseline="0" dirty="0" smtClean="0">
                <a:ln>
                  <a:noFill/>
                </a:ln>
                <a:solidFill>
                  <a:schemeClr val="tx1"/>
                </a:solidFill>
                <a:effectLst/>
                <a:latin typeface="+mn-lt"/>
              </a:rPr>
              <a:t>in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products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by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maintaining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existing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markets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by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developing</a:t>
            </a:r>
            <a:r>
              <a:rPr kumimoji="0" lang="pt-BR" altLang="pt-BR" sz="1500" b="0" i="0" u="none" strike="noStrike" cap="none" normalizeH="0" baseline="0" dirty="0" smtClean="0">
                <a:ln>
                  <a:noFill/>
                </a:ln>
                <a:solidFill>
                  <a:schemeClr val="tx1"/>
                </a:solidFill>
                <a:effectLst/>
                <a:latin typeface="+mn-lt"/>
              </a:rPr>
              <a:t> new </a:t>
            </a:r>
            <a:r>
              <a:rPr kumimoji="0" lang="pt-BR" altLang="pt-BR" sz="1500" b="0" i="0" u="none" strike="noStrike" cap="none" normalizeH="0" baseline="0" dirty="0" err="1" smtClean="0">
                <a:ln>
                  <a:noFill/>
                </a:ln>
                <a:solidFill>
                  <a:schemeClr val="tx1"/>
                </a:solidFill>
                <a:effectLst/>
                <a:latin typeface="+mn-lt"/>
              </a:rPr>
              <a:t>markets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including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introduction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smtClean="0">
                <a:ln>
                  <a:noFill/>
                </a:ln>
                <a:solidFill>
                  <a:schemeClr val="tx1"/>
                </a:solidFill>
                <a:effectLst/>
                <a:latin typeface="+mn-lt"/>
              </a:rPr>
              <a:t>new </a:t>
            </a:r>
            <a:r>
              <a:rPr kumimoji="0" lang="pt-BR" altLang="pt-BR" sz="1500" i="0" u="none" strike="noStrike" cap="none" normalizeH="0" baseline="0" dirty="0" err="1" smtClean="0">
                <a:ln>
                  <a:noFill/>
                </a:ln>
                <a:solidFill>
                  <a:schemeClr val="tx1"/>
                </a:solidFill>
                <a:effectLst/>
                <a:latin typeface="+mn-lt"/>
              </a:rPr>
              <a:t>jute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products</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and</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the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development</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new </a:t>
            </a:r>
            <a:r>
              <a:rPr kumimoji="0" lang="pt-BR" altLang="pt-BR" sz="1500" i="0" u="none" strike="noStrike" cap="none" normalizeH="0" baseline="0" dirty="0" err="1" smtClean="0">
                <a:ln>
                  <a:noFill/>
                </a:ln>
                <a:solidFill>
                  <a:schemeClr val="tx1"/>
                </a:solidFill>
                <a:effectLst/>
                <a:latin typeface="+mn-lt"/>
              </a:rPr>
              <a:t>end</a:t>
            </a:r>
            <a:r>
              <a:rPr kumimoji="0" lang="pt-BR" altLang="pt-BR" sz="1500" i="0" u="none" strike="noStrike" cap="none" normalizeH="0" baseline="0" dirty="0" smtClean="0">
                <a:ln>
                  <a:noFill/>
                </a:ln>
                <a:solidFill>
                  <a:schemeClr val="tx1"/>
                </a:solidFill>
                <a:effectLst/>
                <a:latin typeface="+mn-lt"/>
              </a:rPr>
              <a:t>-uses;</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provide</a:t>
            </a:r>
            <a:r>
              <a:rPr kumimoji="0" lang="pt-BR" altLang="pt-BR" sz="1500" b="0" i="0" u="none" strike="noStrike" cap="none" normalizeH="0" baseline="0" dirty="0" smtClean="0">
                <a:ln>
                  <a:noFill/>
                </a:ln>
                <a:solidFill>
                  <a:schemeClr val="tx1"/>
                </a:solidFill>
                <a:effectLst/>
                <a:latin typeface="+mn-lt"/>
              </a:rPr>
              <a:t> a </a:t>
            </a:r>
            <a:r>
              <a:rPr kumimoji="0" lang="pt-BR" altLang="pt-BR" sz="1500" b="0" i="0" u="none" strike="noStrike" cap="none" normalizeH="0" baseline="0" dirty="0" err="1" smtClean="0">
                <a:ln>
                  <a:noFill/>
                </a:ln>
                <a:solidFill>
                  <a:schemeClr val="tx1"/>
                </a:solidFill>
                <a:effectLst/>
                <a:latin typeface="+mn-lt"/>
              </a:rPr>
              <a:t>forum</a:t>
            </a:r>
            <a:r>
              <a:rPr kumimoji="0" lang="pt-BR" altLang="pt-BR" sz="1500" b="0" i="0" u="none" strike="noStrike" cap="none" normalizeH="0" baseline="0" dirty="0" smtClean="0">
                <a:ln>
                  <a:noFill/>
                </a:ln>
                <a:solidFill>
                  <a:schemeClr val="tx1"/>
                </a:solidFill>
                <a:effectLst/>
                <a:latin typeface="+mn-lt"/>
              </a:rPr>
              <a:t> for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active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participation</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the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accent2"/>
                </a:solidFill>
                <a:effectLst/>
                <a:latin typeface="+mn-lt"/>
              </a:rPr>
              <a:t>private</a:t>
            </a:r>
            <a:r>
              <a:rPr kumimoji="0" lang="pt-BR" altLang="pt-BR" sz="1500" i="0" u="none" strike="noStrike" cap="none" normalizeH="0" baseline="0" dirty="0" smtClean="0">
                <a:ln>
                  <a:noFill/>
                </a:ln>
                <a:solidFill>
                  <a:schemeClr val="accent2"/>
                </a:solidFill>
                <a:effectLst/>
                <a:latin typeface="+mn-lt"/>
              </a:rPr>
              <a:t> sector </a:t>
            </a:r>
            <a:r>
              <a:rPr kumimoji="0" lang="pt-BR" altLang="pt-BR" sz="1500" b="0" i="0" u="none" strike="noStrike" cap="none" normalizeH="0" baseline="0" dirty="0" smtClean="0">
                <a:ln>
                  <a:noFill/>
                </a:ln>
                <a:solidFill>
                  <a:schemeClr val="tx1"/>
                </a:solidFill>
                <a:effectLst/>
                <a:latin typeface="+mn-lt"/>
              </a:rPr>
              <a:t>in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development</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sector;</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address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issues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poverty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alleviation</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employment</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and</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development</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human</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resources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particularly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women</a:t>
            </a:r>
            <a:r>
              <a:rPr kumimoji="0" lang="pt-BR" altLang="pt-BR" sz="1500" b="0" i="0" u="none" strike="noStrike" cap="none" normalizeH="0" baseline="0" dirty="0" smtClean="0">
                <a:ln>
                  <a:noFill/>
                </a:ln>
                <a:solidFill>
                  <a:schemeClr val="tx1"/>
                </a:solidFill>
                <a:effectLst/>
                <a:latin typeface="+mn-lt"/>
              </a:rPr>
              <a:t>, in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sector;</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facilitate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improvement</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of</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structural</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conditions</a:t>
            </a:r>
            <a:r>
              <a:rPr kumimoji="0" lang="pt-BR" altLang="pt-BR" sz="1500" b="0" i="0" u="none" strike="noStrike" cap="none" normalizeH="0" baseline="0" dirty="0" smtClean="0">
                <a:ln>
                  <a:noFill/>
                </a:ln>
                <a:solidFill>
                  <a:schemeClr val="tx1"/>
                </a:solidFill>
                <a:effectLst/>
                <a:latin typeface="+mn-lt"/>
              </a:rPr>
              <a:t> in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sector </a:t>
            </a:r>
            <a:r>
              <a:rPr kumimoji="0" lang="pt-BR" altLang="pt-BR" sz="1500" b="0" i="0" u="none" strike="noStrike" cap="none" normalizeH="0" baseline="0" dirty="0" err="1" smtClean="0">
                <a:ln>
                  <a:noFill/>
                </a:ln>
                <a:solidFill>
                  <a:schemeClr val="tx1"/>
                </a:solidFill>
                <a:effectLst/>
                <a:latin typeface="+mn-lt"/>
              </a:rPr>
              <a:t>through</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improvement</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productivity</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and</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quality</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and</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promotion</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the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application</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new processes </a:t>
            </a:r>
            <a:r>
              <a:rPr kumimoji="0" lang="pt-BR" altLang="pt-BR" sz="1500" i="0" u="none" strike="noStrike" cap="none" normalizeH="0" baseline="0" dirty="0" err="1" smtClean="0">
                <a:ln>
                  <a:noFill/>
                </a:ln>
                <a:solidFill>
                  <a:schemeClr val="tx1"/>
                </a:solidFill>
                <a:effectLst/>
                <a:latin typeface="+mn-lt"/>
              </a:rPr>
              <a:t>and</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technologies</a:t>
            </a:r>
            <a:r>
              <a:rPr kumimoji="0" lang="pt-BR" altLang="pt-BR" sz="1500" b="0" i="0" u="none" strike="noStrike" cap="none" normalizeH="0" baseline="0" dirty="0" smtClean="0">
                <a:ln>
                  <a:noFill/>
                </a:ln>
                <a:solidFill>
                  <a:schemeClr val="tx1"/>
                </a:solidFill>
                <a:effectLst/>
                <a:latin typeface="+mn-lt"/>
              </a:rPr>
              <a:t>;</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create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increase</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awareness</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the</a:t>
            </a:r>
            <a:r>
              <a:rPr kumimoji="0" lang="pt-BR" altLang="pt-BR" sz="1500" i="0" u="none" strike="noStrike" cap="none" normalizeH="0" baseline="0" dirty="0" smtClean="0">
                <a:ln>
                  <a:noFill/>
                </a:ln>
                <a:solidFill>
                  <a:schemeClr val="tx1"/>
                </a:solidFill>
                <a:effectLst/>
                <a:latin typeface="+mn-lt"/>
              </a:rPr>
              <a:t> beneficial </a:t>
            </a:r>
            <a:r>
              <a:rPr kumimoji="0" lang="pt-BR" altLang="pt-BR" sz="1500" i="0" u="none" strike="noStrike" cap="none" normalizeH="0" baseline="0" dirty="0" err="1" smtClean="0">
                <a:ln>
                  <a:noFill/>
                </a:ln>
                <a:solidFill>
                  <a:schemeClr val="tx1"/>
                </a:solidFill>
                <a:effectLst/>
                <a:latin typeface="+mn-lt"/>
              </a:rPr>
              <a:t>effects</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the</a:t>
            </a:r>
            <a:r>
              <a:rPr kumimoji="0" lang="pt-BR" altLang="pt-BR" sz="1500" i="0" u="none" strike="noStrike" cap="none" normalizeH="0" baseline="0" dirty="0" smtClean="0">
                <a:ln>
                  <a:noFill/>
                </a:ln>
                <a:solidFill>
                  <a:schemeClr val="tx1"/>
                </a:solidFill>
                <a:effectLst/>
                <a:latin typeface="+mn-lt"/>
              </a:rPr>
              <a:t> use </a:t>
            </a:r>
            <a:r>
              <a:rPr kumimoji="0" lang="pt-BR" altLang="pt-BR" sz="1500" i="0" u="none" strike="noStrike" cap="none" normalizeH="0" baseline="0" dirty="0" err="1" smtClean="0">
                <a:ln>
                  <a:noFill/>
                </a:ln>
                <a:solidFill>
                  <a:schemeClr val="tx1"/>
                </a:solidFill>
                <a:effectLst/>
                <a:latin typeface="+mn-lt"/>
              </a:rPr>
              <a:t>of</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jute</a:t>
            </a:r>
            <a:r>
              <a:rPr kumimoji="0" lang="pt-BR" altLang="pt-BR" sz="150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smtClean="0">
                <a:ln>
                  <a:noFill/>
                </a:ln>
                <a:solidFill>
                  <a:schemeClr val="tx1"/>
                </a:solidFill>
                <a:effectLst/>
                <a:latin typeface="+mn-lt"/>
              </a:rPr>
              <a:t>as </a:t>
            </a:r>
            <a:r>
              <a:rPr kumimoji="0" lang="pt-BR" altLang="pt-BR" sz="1500" b="0" i="0" u="none" strike="noStrike" cap="none" normalizeH="0" baseline="0" dirty="0" err="1" smtClean="0">
                <a:ln>
                  <a:noFill/>
                </a:ln>
                <a:solidFill>
                  <a:schemeClr val="tx1"/>
                </a:solidFill>
                <a:effectLst/>
                <a:latin typeface="+mn-lt"/>
              </a:rPr>
              <a:t>an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environmentally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friendly</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renewable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biodegradable</a:t>
            </a:r>
            <a:r>
              <a:rPr kumimoji="0" lang="pt-BR" altLang="pt-BR" sz="1500" b="0" i="0" u="none" strike="noStrike" cap="none" normalizeH="0" baseline="0" dirty="0" smtClean="0">
                <a:ln>
                  <a:noFill/>
                </a:ln>
                <a:solidFill>
                  <a:schemeClr val="tx1"/>
                </a:solidFill>
                <a:effectLst/>
                <a:latin typeface="+mn-lt"/>
              </a:rPr>
              <a:t> natural </a:t>
            </a:r>
            <a:r>
              <a:rPr kumimoji="0" lang="pt-BR" altLang="pt-BR" sz="1500" b="0" i="0" u="none" strike="noStrike" cap="none" normalizeH="0" baseline="0" dirty="0" err="1" smtClean="0">
                <a:ln>
                  <a:noFill/>
                </a:ln>
                <a:solidFill>
                  <a:schemeClr val="tx1"/>
                </a:solidFill>
                <a:effectLst/>
                <a:latin typeface="+mn-lt"/>
              </a:rPr>
              <a:t>fibre</a:t>
            </a:r>
            <a:r>
              <a:rPr kumimoji="0" lang="pt-BR" altLang="pt-BR" sz="1500" b="0" i="0" u="none" strike="noStrike" cap="none" normalizeH="0" baseline="0" dirty="0" smtClean="0">
                <a:ln>
                  <a:noFill/>
                </a:ln>
                <a:solidFill>
                  <a:schemeClr val="tx1"/>
                </a:solidFill>
                <a:effectLst/>
                <a:latin typeface="+mn-lt"/>
              </a:rPr>
              <a:t>;</a:t>
            </a:r>
          </a:p>
          <a:p>
            <a:pPr marL="0" marR="0" lvl="0" indent="0" algn="just" defTabSz="914400" rtl="0" eaLnBrk="0" fontAlgn="base" latinLnBrk="0" hangingPunct="0">
              <a:lnSpc>
                <a:spcPct val="100000"/>
              </a:lnSpc>
              <a:spcBef>
                <a:spcPts val="600"/>
              </a:spcBef>
              <a:spcAft>
                <a:spcPct val="0"/>
              </a:spcAft>
              <a:buClrTx/>
              <a:buSzTx/>
              <a:buFontTx/>
              <a:buChar char="•"/>
              <a:tabLst>
                <a:tab pos="457200" algn="l"/>
              </a:tabLst>
            </a:pP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smtClean="0">
                <a:ln>
                  <a:noFill/>
                </a:ln>
                <a:solidFill>
                  <a:schemeClr val="tx1"/>
                </a:solidFill>
                <a:effectLst/>
                <a:latin typeface="+mn-lt"/>
              </a:rPr>
              <a:t>improve </a:t>
            </a:r>
            <a:r>
              <a:rPr kumimoji="0" lang="pt-BR" altLang="pt-BR" sz="1500" i="0" u="none" strike="noStrike" cap="none" normalizeH="0" baseline="0" dirty="0" err="1" smtClean="0">
                <a:ln>
                  <a:noFill/>
                </a:ln>
                <a:solidFill>
                  <a:schemeClr val="tx1"/>
                </a:solidFill>
                <a:effectLst/>
                <a:latin typeface="+mn-lt"/>
              </a:rPr>
              <a:t>market</a:t>
            </a:r>
            <a:r>
              <a:rPr kumimoji="0" lang="pt-BR" altLang="pt-BR" sz="1500" i="0" u="none" strike="noStrike" cap="none" normalizeH="0" baseline="0" dirty="0" smtClean="0">
                <a:ln>
                  <a:noFill/>
                </a:ln>
                <a:solidFill>
                  <a:schemeClr val="tx1"/>
                </a:solidFill>
                <a:effectLst/>
                <a:latin typeface="+mn-lt"/>
              </a:rPr>
              <a:t> </a:t>
            </a:r>
            <a:r>
              <a:rPr kumimoji="0" lang="pt-BR" altLang="pt-BR" sz="1500" i="0" u="none" strike="noStrike" cap="none" normalizeH="0" baseline="0" dirty="0" err="1" smtClean="0">
                <a:ln>
                  <a:noFill/>
                </a:ln>
                <a:solidFill>
                  <a:schemeClr val="tx1"/>
                </a:solidFill>
                <a:effectLst/>
                <a:latin typeface="+mn-lt"/>
              </a:rPr>
              <a:t>intelligence</a:t>
            </a:r>
            <a:r>
              <a:rPr kumimoji="0" lang="pt-BR" altLang="pt-BR" sz="150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with</a:t>
            </a:r>
            <a:r>
              <a:rPr kumimoji="0" lang="pt-BR" altLang="pt-BR" sz="1500" b="0" i="0" u="none" strike="noStrike" cap="none" normalizeH="0" baseline="0" dirty="0" smtClean="0">
                <a:ln>
                  <a:noFill/>
                </a:ln>
                <a:solidFill>
                  <a:schemeClr val="tx1"/>
                </a:solidFill>
                <a:effectLst/>
                <a:latin typeface="+mn-lt"/>
              </a:rPr>
              <a:t> a </a:t>
            </a:r>
            <a:r>
              <a:rPr kumimoji="0" lang="pt-BR" altLang="pt-BR" sz="1500" b="0" i="0" u="none" strike="noStrike" cap="none" normalizeH="0" baseline="0" dirty="0" err="1" smtClean="0">
                <a:ln>
                  <a:noFill/>
                </a:ln>
                <a:solidFill>
                  <a:schemeClr val="tx1"/>
                </a:solidFill>
                <a:effectLst/>
                <a:latin typeface="+mn-lt"/>
              </a:rPr>
              <a:t>view</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to</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ensuring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greater</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transparency</a:t>
            </a:r>
            <a:r>
              <a:rPr kumimoji="0" lang="pt-BR" altLang="pt-BR" sz="1500" b="0" i="0" u="none" strike="noStrike" cap="none" normalizeH="0" baseline="0" dirty="0" smtClean="0">
                <a:ln>
                  <a:noFill/>
                </a:ln>
                <a:solidFill>
                  <a:schemeClr val="tx1"/>
                </a:solidFill>
                <a:effectLst/>
                <a:latin typeface="+mn-lt"/>
              </a:rPr>
              <a:t> in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international</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jute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market</a:t>
            </a:r>
            <a:r>
              <a:rPr kumimoji="0" lang="pt-BR" altLang="pt-BR" sz="1500" b="0" i="0" u="none" strike="noStrike" cap="none" normalizeH="0" baseline="0" dirty="0" smtClean="0">
                <a:ln>
                  <a:noFill/>
                </a:ln>
                <a:solidFill>
                  <a:schemeClr val="tx1"/>
                </a:solidFill>
                <a:effectLst/>
                <a:latin typeface="+mn-lt"/>
              </a:rPr>
              <a:t> in </a:t>
            </a:r>
            <a:r>
              <a:rPr kumimoji="0" lang="pt-BR" altLang="pt-BR" sz="1500" b="0" i="0" u="none" strike="noStrike" cap="none" normalizeH="0" baseline="0" dirty="0" err="1" smtClean="0">
                <a:ln>
                  <a:noFill/>
                </a:ln>
                <a:solidFill>
                  <a:schemeClr val="tx1"/>
                </a:solidFill>
                <a:effectLst/>
                <a:latin typeface="+mn-lt"/>
              </a:rPr>
              <a:t>collaboration</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with</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other</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organizations</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including</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the</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Food</a:t>
            </a:r>
            <a:r>
              <a:rPr kumimoji="0" lang="pt-BR" altLang="pt-BR" sz="1500" b="0" i="0" u="none" strike="noStrike" cap="none" normalizeH="0" baseline="0" dirty="0" smtClean="0">
                <a:ln>
                  <a:noFill/>
                </a:ln>
                <a:solidFill>
                  <a:schemeClr val="tx1"/>
                </a:solidFill>
                <a:effectLst/>
                <a:latin typeface="+mn-lt"/>
              </a:rPr>
              <a:t> </a:t>
            </a:r>
            <a:r>
              <a:rPr kumimoji="0" lang="pt-BR" altLang="pt-BR" sz="1500" b="0" i="0" u="none" strike="noStrike" cap="none" normalizeH="0" baseline="0" dirty="0" err="1" smtClean="0">
                <a:ln>
                  <a:noFill/>
                </a:ln>
                <a:solidFill>
                  <a:schemeClr val="tx1"/>
                </a:solidFill>
                <a:effectLst/>
                <a:latin typeface="+mn-lt"/>
              </a:rPr>
              <a:t>and</a:t>
            </a:r>
            <a:r>
              <a:rPr kumimoji="0" lang="pt-BR" altLang="pt-BR" sz="1500" b="0" i="0" u="none" strike="noStrike" cap="none" normalizeH="0" baseline="0" dirty="0" smtClean="0">
                <a:ln>
                  <a:noFill/>
                </a:ln>
                <a:solidFill>
                  <a:schemeClr val="tx1"/>
                </a:solidFill>
                <a:effectLst/>
                <a:latin typeface="+mn-lt"/>
              </a:rPr>
              <a:t> </a:t>
            </a:r>
          </a:p>
        </p:txBody>
      </p:sp>
    </p:spTree>
    <p:extLst>
      <p:ext uri="{BB962C8B-B14F-4D97-AF65-F5344CB8AC3E}">
        <p14:creationId xmlns:p14="http://schemas.microsoft.com/office/powerpoint/2010/main" val="2123441195"/>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800" dirty="0" smtClean="0">
                <a:latin typeface="Calibri" pitchFamily="34" charset="0"/>
              </a:rPr>
              <a:t>PERSPECTIVES</a:t>
            </a:r>
            <a:endParaRPr lang="pt-BR" sz="2800" dirty="0">
              <a:latin typeface="Calibri" pitchFamily="34" charset="0"/>
            </a:endParaRPr>
          </a:p>
        </p:txBody>
      </p:sp>
      <p:sp>
        <p:nvSpPr>
          <p:cNvPr id="5" name="Retângulo 4"/>
          <p:cNvSpPr/>
          <p:nvPr/>
        </p:nvSpPr>
        <p:spPr>
          <a:xfrm>
            <a:off x="355724" y="1772816"/>
            <a:ext cx="9040812" cy="1169551"/>
          </a:xfrm>
          <a:prstGeom prst="rect">
            <a:avLst/>
          </a:prstGeom>
        </p:spPr>
        <p:txBody>
          <a:bodyPr wrap="square">
            <a:spAutoFit/>
          </a:bodyPr>
          <a:lstStyle/>
          <a:p>
            <a:pPr marL="342900" indent="-342900" algn="just">
              <a:buFont typeface="Wingdings" pitchFamily="2" charset="2"/>
              <a:buChar char="ü"/>
            </a:pPr>
            <a:r>
              <a:rPr lang="en-US" sz="2000" kern="0" dirty="0" smtClean="0">
                <a:latin typeface="+mj-lt"/>
              </a:rPr>
              <a:t>LEARNING FROM OTHERS</a:t>
            </a:r>
          </a:p>
          <a:p>
            <a:pPr algn="just"/>
            <a:r>
              <a:rPr lang="en-US" sz="2600" kern="0" dirty="0">
                <a:latin typeface="+mj-lt"/>
              </a:rPr>
              <a:t> </a:t>
            </a:r>
            <a:r>
              <a:rPr lang="en-US" sz="2600" kern="0" dirty="0" smtClean="0">
                <a:latin typeface="+mj-lt"/>
              </a:rPr>
              <a:t>     - </a:t>
            </a:r>
            <a:endParaRPr lang="en-US" sz="2600" kern="0" dirty="0">
              <a:latin typeface="+mj-lt"/>
            </a:endParaRPr>
          </a:p>
          <a:p>
            <a:pPr marL="342900" indent="-342900" algn="just">
              <a:buFont typeface="Wingdings" pitchFamily="2" charset="2"/>
              <a:buChar char="ü"/>
            </a:pPr>
            <a:endParaRPr lang="en-US" sz="2400" kern="0" dirty="0" smtClean="0">
              <a:latin typeface="+mj-lt"/>
            </a:endParaRP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
        <p:nvSpPr>
          <p:cNvPr id="9" name="Retângulo 8"/>
          <p:cNvSpPr/>
          <p:nvPr/>
        </p:nvSpPr>
        <p:spPr>
          <a:xfrm>
            <a:off x="1079669" y="2276872"/>
            <a:ext cx="10549115" cy="338554"/>
          </a:xfrm>
          <a:prstGeom prst="rect">
            <a:avLst/>
          </a:prstGeom>
        </p:spPr>
        <p:txBody>
          <a:bodyPr wrap="square">
            <a:spAutoFit/>
          </a:bodyPr>
          <a:lstStyle/>
          <a:p>
            <a:r>
              <a:rPr lang="en-US" dirty="0">
                <a:latin typeface="+mn-lt"/>
              </a:rPr>
              <a:t>The International Coffee Organization </a:t>
            </a:r>
            <a:r>
              <a:rPr lang="en-US" dirty="0" smtClean="0">
                <a:latin typeface="+mn-lt"/>
              </a:rPr>
              <a:t>(established </a:t>
            </a:r>
            <a:r>
              <a:rPr lang="en-US" dirty="0">
                <a:latin typeface="+mn-lt"/>
              </a:rPr>
              <a:t>in </a:t>
            </a:r>
            <a:r>
              <a:rPr lang="en-US" dirty="0" smtClean="0">
                <a:latin typeface="+mn-lt"/>
              </a:rPr>
              <a:t>1963)</a:t>
            </a:r>
            <a:endParaRPr lang="pt-BR" dirty="0">
              <a:latin typeface="+mn-lt"/>
            </a:endParaRPr>
          </a:p>
        </p:txBody>
      </p:sp>
      <p:sp>
        <p:nvSpPr>
          <p:cNvPr id="11" name="Retângulo 10"/>
          <p:cNvSpPr/>
          <p:nvPr/>
        </p:nvSpPr>
        <p:spPr>
          <a:xfrm>
            <a:off x="864096" y="2636912"/>
            <a:ext cx="8100517" cy="4047262"/>
          </a:xfrm>
          <a:prstGeom prst="rect">
            <a:avLst/>
          </a:prstGeom>
        </p:spPr>
        <p:txBody>
          <a:bodyPr wrap="square">
            <a:spAutoFit/>
          </a:bodyPr>
          <a:lstStyle/>
          <a:p>
            <a:r>
              <a:rPr lang="en-US" dirty="0">
                <a:latin typeface="+mn-lt"/>
              </a:rPr>
              <a:t>Private Sector Consultative </a:t>
            </a:r>
            <a:r>
              <a:rPr lang="en-US" dirty="0" smtClean="0">
                <a:latin typeface="+mn-lt"/>
              </a:rPr>
              <a:t>Board</a:t>
            </a:r>
          </a:p>
          <a:p>
            <a:endParaRPr lang="en-US" dirty="0">
              <a:latin typeface="+mn-lt"/>
            </a:endParaRPr>
          </a:p>
          <a:p>
            <a:r>
              <a:rPr lang="en-US" sz="1500" b="0" dirty="0" smtClean="0">
                <a:latin typeface="+mn-lt"/>
              </a:rPr>
              <a:t>The </a:t>
            </a:r>
            <a:r>
              <a:rPr lang="en-US" sz="1500" b="0" dirty="0">
                <a:latin typeface="+mn-lt"/>
              </a:rPr>
              <a:t>Private Sector Consultative Board (PSCB) is an </a:t>
            </a:r>
            <a:r>
              <a:rPr lang="en-US" sz="1500" dirty="0">
                <a:latin typeface="+mn-lt"/>
              </a:rPr>
              <a:t>ICO body which provides a platform for the representatives of private sector organizations of producing and consuming countries</a:t>
            </a:r>
            <a:r>
              <a:rPr lang="en-US" sz="1500" b="0" dirty="0">
                <a:latin typeface="+mn-lt"/>
              </a:rPr>
              <a:t>. Established in 1999, it </a:t>
            </a:r>
            <a:r>
              <a:rPr lang="en-US" sz="1500" dirty="0">
                <a:latin typeface="+mn-lt"/>
              </a:rPr>
              <a:t>consults with and advises the Council on issues relevant to the coffee sector</a:t>
            </a:r>
            <a:r>
              <a:rPr lang="en-US" sz="1500" b="0" dirty="0">
                <a:latin typeface="+mn-lt"/>
              </a:rPr>
              <a:t>, either on request or on its own initiative.</a:t>
            </a:r>
          </a:p>
          <a:p>
            <a:r>
              <a:rPr lang="en-US" sz="1500" b="0" dirty="0">
                <a:latin typeface="+mn-lt"/>
              </a:rPr>
              <a:t>The PSCB comprises </a:t>
            </a:r>
            <a:r>
              <a:rPr lang="en-US" sz="1500" b="0" u="sng" dirty="0">
                <a:latin typeface="+mn-lt"/>
              </a:rPr>
              <a:t>16 leading industry </a:t>
            </a:r>
            <a:r>
              <a:rPr lang="en-US" sz="1500" b="0" u="sng" dirty="0">
                <a:solidFill>
                  <a:schemeClr val="accent2"/>
                </a:solidFill>
                <a:latin typeface="+mn-lt"/>
                <a:hlinkClick r:id="rId4"/>
              </a:rPr>
              <a:t>representatives</a:t>
            </a:r>
            <a:r>
              <a:rPr lang="en-US" sz="1500" b="0" u="sng" dirty="0">
                <a:solidFill>
                  <a:schemeClr val="accent2"/>
                </a:solidFill>
                <a:latin typeface="+mn-lt"/>
              </a:rPr>
              <a:t> </a:t>
            </a:r>
            <a:r>
              <a:rPr lang="en-US" sz="1500" b="0" dirty="0">
                <a:latin typeface="+mn-lt"/>
              </a:rPr>
              <a:t>from producing and consuming countries, along with their alternates and advisers.  It generally meets at the time of the International Coffee Council meetings in March and September each year and its Chairperson reports to the Council on the outcome of its meeting</a:t>
            </a:r>
            <a:r>
              <a:rPr lang="en-US" sz="1500" b="0" i="1" dirty="0">
                <a:latin typeface="+mn-lt"/>
              </a:rPr>
              <a:t>.</a:t>
            </a:r>
            <a:r>
              <a:rPr lang="en-US" sz="1500" b="0" dirty="0">
                <a:latin typeface="+mn-lt"/>
              </a:rPr>
              <a:t>  At the meetings, </a:t>
            </a:r>
            <a:r>
              <a:rPr lang="en-US" sz="1500" dirty="0">
                <a:latin typeface="+mn-lt"/>
              </a:rPr>
              <a:t>PSCB representatives review a range of coffee issues including sustainability initiatives, food safety aspects, quality and coffee and health</a:t>
            </a:r>
            <a:r>
              <a:rPr lang="en-US" sz="1500" b="0" dirty="0">
                <a:latin typeface="+mn-lt"/>
              </a:rPr>
              <a:t>. </a:t>
            </a:r>
          </a:p>
          <a:p>
            <a:r>
              <a:rPr lang="en-US" sz="1500" b="0" dirty="0">
                <a:latin typeface="+mn-lt"/>
              </a:rPr>
              <a:t>The PSCB has agreed that its </a:t>
            </a:r>
            <a:r>
              <a:rPr lang="en-US" sz="1500" dirty="0">
                <a:latin typeface="+mn-lt"/>
              </a:rPr>
              <a:t>main mission and objective should be to increase the world coffee market in value and volume</a:t>
            </a:r>
            <a:r>
              <a:rPr lang="en-US" sz="1500" b="0" dirty="0">
                <a:latin typeface="+mn-lt"/>
              </a:rPr>
              <a:t>. One of the constraints for increasing coffee consumption was the misconception that coffee is bad for your health held by part of the population. On the contrary, there is significant scientific information available on various positive health benefits associated with coffee drinking.</a:t>
            </a:r>
          </a:p>
          <a:p>
            <a:r>
              <a:rPr lang="en-US" sz="1500" b="0" dirty="0" smtClean="0">
                <a:solidFill>
                  <a:srgbClr val="003399"/>
                </a:solidFill>
                <a:latin typeface="+mn-lt"/>
              </a:rPr>
              <a:t>www.ico.org</a:t>
            </a:r>
            <a:endParaRPr lang="pt-BR" sz="1500" b="0" dirty="0">
              <a:solidFill>
                <a:srgbClr val="003399"/>
              </a:solidFill>
              <a:latin typeface="+mn-lt"/>
            </a:endParaRPr>
          </a:p>
        </p:txBody>
      </p:sp>
    </p:spTree>
    <p:extLst>
      <p:ext uri="{BB962C8B-B14F-4D97-AF65-F5344CB8AC3E}">
        <p14:creationId xmlns:p14="http://schemas.microsoft.com/office/powerpoint/2010/main" val="424302944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800" dirty="0" smtClean="0">
                <a:latin typeface="Calibri" pitchFamily="34" charset="0"/>
              </a:rPr>
              <a:t>PERSPECTIVES</a:t>
            </a:r>
            <a:endParaRPr lang="pt-BR" sz="2800" dirty="0">
              <a:latin typeface="Calibri" pitchFamily="34" charset="0"/>
            </a:endParaRPr>
          </a:p>
        </p:txBody>
      </p:sp>
      <p:sp>
        <p:nvSpPr>
          <p:cNvPr id="5" name="Retângulo 4"/>
          <p:cNvSpPr/>
          <p:nvPr/>
        </p:nvSpPr>
        <p:spPr>
          <a:xfrm>
            <a:off x="815180" y="2204864"/>
            <a:ext cx="7573243" cy="2339102"/>
          </a:xfrm>
          <a:prstGeom prst="rect">
            <a:avLst/>
          </a:prstGeom>
        </p:spPr>
        <p:txBody>
          <a:bodyPr wrap="square">
            <a:spAutoFit/>
          </a:bodyPr>
          <a:lstStyle/>
          <a:p>
            <a:pPr lvl="1" algn="just">
              <a:spcBef>
                <a:spcPts val="600"/>
              </a:spcBef>
              <a:spcAft>
                <a:spcPts val="0"/>
              </a:spcAft>
            </a:pPr>
            <a:endParaRPr lang="en-US" sz="2400" kern="0" dirty="0" smtClean="0">
              <a:latin typeface="+mj-lt"/>
            </a:endParaRPr>
          </a:p>
          <a:p>
            <a:pPr lvl="1" algn="just">
              <a:spcBef>
                <a:spcPts val="600"/>
              </a:spcBef>
              <a:spcAft>
                <a:spcPts val="0"/>
              </a:spcAft>
            </a:pPr>
            <a:endParaRPr lang="en-US" sz="2400" kern="0" dirty="0">
              <a:latin typeface="+mj-lt"/>
            </a:endParaRPr>
          </a:p>
          <a:p>
            <a:pPr lvl="1">
              <a:spcBef>
                <a:spcPts val="600"/>
              </a:spcBef>
              <a:spcAft>
                <a:spcPts val="0"/>
              </a:spcAft>
            </a:pPr>
            <a:r>
              <a:rPr lang="en-US" sz="4400" kern="0" dirty="0" smtClean="0">
                <a:latin typeface="+mj-lt"/>
              </a:rPr>
              <a:t>WHY WE ARE WE MOVING TO ANOTHER DIRECTION? </a:t>
            </a:r>
          </a:p>
        </p:txBody>
      </p:sp>
      <p:pic>
        <p:nvPicPr>
          <p:cNvPr id="8" name="Imagem 7"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336147765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771800" y="2924944"/>
            <a:ext cx="3672408" cy="642937"/>
          </a:xfrm>
          <a:prstGeom prst="rect">
            <a:avLst/>
          </a:prstGeom>
          <a:noFill/>
          <a:ln w="9525">
            <a:noFill/>
            <a:miter lim="800000"/>
            <a:headEnd/>
            <a:tailEnd/>
          </a:ln>
        </p:spPr>
        <p:txBody>
          <a:bodyPr/>
          <a:lstStyle/>
          <a:p>
            <a:pPr algn="ctr">
              <a:spcBef>
                <a:spcPct val="20000"/>
              </a:spcBef>
              <a:buClr>
                <a:schemeClr val="tx1"/>
              </a:buClr>
              <a:buSzPct val="75000"/>
            </a:pPr>
            <a:r>
              <a:rPr lang="pt-BR" sz="4400" dirty="0" smtClean="0">
                <a:latin typeface="Calibri" pitchFamily="34" charset="0"/>
              </a:rPr>
              <a:t>THANK YOU !</a:t>
            </a:r>
            <a:endParaRPr lang="pt-BR" sz="4400" dirty="0">
              <a:latin typeface="Calibri" pitchFamily="34" charset="0"/>
            </a:endParaRPr>
          </a:p>
        </p:txBody>
      </p:sp>
      <p:sp>
        <p:nvSpPr>
          <p:cNvPr id="8" name="Rectangle 10"/>
          <p:cNvSpPr txBox="1">
            <a:spLocks noChangeArrowheads="1"/>
          </p:cNvSpPr>
          <p:nvPr/>
        </p:nvSpPr>
        <p:spPr bwMode="auto">
          <a:xfrm>
            <a:off x="3492005" y="4293096"/>
            <a:ext cx="5472608" cy="8640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3366"/>
              </a:buClr>
              <a:buFont typeface="Wingdings" pitchFamily="2" charset="2"/>
              <a:buChar char="ü"/>
              <a:defRPr sz="2800" b="1">
                <a:solidFill>
                  <a:srgbClr val="003366"/>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rgbClr val="003366"/>
              </a:buClr>
              <a:buFont typeface="Calibri" pitchFamily="34" charset="0"/>
              <a:buChar char="•"/>
              <a:defRPr sz="2500" b="1">
                <a:solidFill>
                  <a:srgbClr val="003366"/>
                </a:solidFill>
                <a:latin typeface="+mn-lt"/>
              </a:defRPr>
            </a:lvl2pPr>
            <a:lvl3pPr marL="1143000" indent="-228600" algn="l" rtl="0" eaLnBrk="0" fontAlgn="base" hangingPunct="0">
              <a:spcBef>
                <a:spcPct val="20000"/>
              </a:spcBef>
              <a:spcAft>
                <a:spcPct val="0"/>
              </a:spcAft>
              <a:buClr>
                <a:srgbClr val="003366"/>
              </a:buClr>
              <a:buFont typeface="Calibri" pitchFamily="34" charset="0"/>
              <a:buChar char="−"/>
              <a:defRPr sz="2000" b="1">
                <a:solidFill>
                  <a:srgbClr val="003366"/>
                </a:solidFill>
                <a:latin typeface="+mn-lt"/>
              </a:defRPr>
            </a:lvl3pPr>
            <a:lvl4pPr marL="1698625" indent="-327025" algn="l" rtl="0" eaLnBrk="0" fontAlgn="base" hangingPunct="0">
              <a:spcBef>
                <a:spcPct val="20000"/>
              </a:spcBef>
              <a:spcAft>
                <a:spcPct val="0"/>
              </a:spcAft>
              <a:buClr>
                <a:srgbClr val="003366"/>
              </a:buClr>
              <a:buFont typeface="Arial" charset="0"/>
              <a:buChar char="→"/>
              <a:defRPr b="1">
                <a:solidFill>
                  <a:srgbClr val="003366"/>
                </a:solidFill>
                <a:latin typeface="+mn-lt"/>
              </a:defRPr>
            </a:lvl4pPr>
            <a:lvl5pPr marL="21066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5pPr>
            <a:lvl6pPr marL="25638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6pPr>
            <a:lvl7pPr marL="30210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7pPr>
            <a:lvl8pPr marL="34782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8pPr>
            <a:lvl9pPr marL="3935413" indent="-228600" algn="l" rtl="0" eaLnBrk="0" fontAlgn="base" hangingPunct="0">
              <a:spcBef>
                <a:spcPct val="20000"/>
              </a:spcBef>
              <a:spcAft>
                <a:spcPct val="0"/>
              </a:spcAft>
              <a:buClr>
                <a:srgbClr val="003366"/>
              </a:buClr>
              <a:buSzPct val="90000"/>
              <a:buFont typeface="Calibri" pitchFamily="34" charset="0"/>
              <a:buChar char="▪"/>
              <a:defRPr sz="1400" b="1">
                <a:solidFill>
                  <a:srgbClr val="003366"/>
                </a:solidFill>
                <a:latin typeface="+mn-lt"/>
              </a:defRPr>
            </a:lvl9pPr>
          </a:lstStyle>
          <a:p>
            <a:pPr marL="0" indent="0" algn="r" eaLnBrk="1" hangingPunct="1">
              <a:buFont typeface="Wingdings" pitchFamily="2" charset="2"/>
              <a:buNone/>
            </a:pPr>
            <a:r>
              <a:rPr lang="en-US" sz="2400" dirty="0" smtClean="0">
                <a:solidFill>
                  <a:schemeClr val="tx1"/>
                </a:solidFill>
                <a:latin typeface="Calibri" pitchFamily="34" charset="0"/>
              </a:rPr>
              <a:t>Presentation available in</a:t>
            </a:r>
            <a:br>
              <a:rPr lang="en-US" sz="2400" dirty="0" smtClean="0">
                <a:solidFill>
                  <a:schemeClr val="tx1"/>
                </a:solidFill>
                <a:latin typeface="Calibri" pitchFamily="34" charset="0"/>
              </a:rPr>
            </a:br>
            <a:r>
              <a:rPr lang="en-US" sz="2400" dirty="0" smtClean="0">
                <a:solidFill>
                  <a:schemeClr val="tx1"/>
                </a:solidFill>
                <a:latin typeface="Calibri" pitchFamily="34" charset="0"/>
              </a:rPr>
              <a:t>www.stcp.com.br</a:t>
            </a:r>
            <a:endParaRPr lang="pt-BR" sz="2000" dirty="0" smtClean="0">
              <a:solidFill>
                <a:schemeClr val="tx1"/>
              </a:solidFill>
              <a:latin typeface="Calibri" pitchFamily="34" charset="0"/>
            </a:endParaRPr>
          </a:p>
          <a:p>
            <a:pPr marL="0" indent="0" algn="r" eaLnBrk="1" hangingPunct="1">
              <a:spcBef>
                <a:spcPts val="100"/>
              </a:spcBef>
              <a:buNone/>
            </a:pPr>
            <a:r>
              <a:rPr lang="en-US" sz="2000" dirty="0" smtClean="0">
                <a:solidFill>
                  <a:schemeClr val="tx1"/>
                </a:solidFill>
                <a:latin typeface="Calibri" pitchFamily="34" charset="0"/>
              </a:rPr>
              <a:t/>
            </a:r>
            <a:br>
              <a:rPr lang="en-US" sz="2000" dirty="0" smtClean="0">
                <a:solidFill>
                  <a:schemeClr val="tx1"/>
                </a:solidFill>
                <a:latin typeface="Calibri" pitchFamily="34" charset="0"/>
              </a:rPr>
            </a:br>
            <a:endParaRPr lang="en-US" sz="2000" dirty="0" smtClean="0">
              <a:solidFill>
                <a:schemeClr val="tx1"/>
              </a:solidFill>
              <a:latin typeface="Calibri" pitchFamily="34" charset="0"/>
            </a:endParaRPr>
          </a:p>
        </p:txBody>
      </p:sp>
      <p:pic>
        <p:nvPicPr>
          <p:cNvPr id="9" name="Imagem 8"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13519419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2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2B5681"/>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3789040"/>
            <a:ext cx="9144000" cy="1053133"/>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9" name="Retângulo 15"/>
          <p:cNvSpPr>
            <a:spLocks noChangeArrowheads="1"/>
          </p:cNvSpPr>
          <p:nvPr/>
        </p:nvSpPr>
        <p:spPr bwMode="auto">
          <a:xfrm>
            <a:off x="-1588" y="980728"/>
            <a:ext cx="9144000" cy="864096"/>
          </a:xfrm>
          <a:prstGeom prst="rect">
            <a:avLst/>
          </a:prstGeom>
          <a:solidFill>
            <a:schemeClr val="bg1"/>
          </a:solidFill>
          <a:ln w="9525" algn="ctr">
            <a:noFill/>
            <a:miter lim="800000"/>
            <a:headEnd/>
            <a:tailEnd/>
          </a:ln>
        </p:spPr>
        <p:txBody>
          <a:bodyPr wrap="none"/>
          <a:lstStyle/>
          <a:p>
            <a:endParaRPr lang="es-ES" sz="2400" b="0" u="sng" dirty="0">
              <a:latin typeface="Times New Roman" pitchFamily="18" charset="0"/>
            </a:endParaRPr>
          </a:p>
        </p:txBody>
      </p:sp>
      <p:sp>
        <p:nvSpPr>
          <p:cNvPr id="11" name="Rectangle 5"/>
          <p:cNvSpPr txBox="1">
            <a:spLocks noChangeArrowheads="1"/>
          </p:cNvSpPr>
          <p:nvPr/>
        </p:nvSpPr>
        <p:spPr>
          <a:xfrm>
            <a:off x="1042988" y="4034464"/>
            <a:ext cx="7993062" cy="1050720"/>
          </a:xfrm>
          <a:prstGeom prst="rect">
            <a:avLst/>
          </a:prstGeom>
        </p:spPr>
        <p:txBody>
          <a:bodyPr/>
          <a:lstStyle/>
          <a:p>
            <a:pPr lvl="0" algn="r" eaLnBrk="0" hangingPunct="0">
              <a:spcBef>
                <a:spcPct val="20000"/>
              </a:spcBef>
              <a:buClr>
                <a:srgbClr val="003366"/>
              </a:buClr>
            </a:pPr>
            <a:r>
              <a:rPr lang="pt-BR" sz="2000" kern="0" dirty="0" smtClean="0">
                <a:latin typeface="+mn-lt"/>
              </a:rPr>
              <a:t>FORESTS AND RAW MATERIAL SUPPLY</a:t>
            </a:r>
          </a:p>
        </p:txBody>
      </p:sp>
    </p:spTree>
    <p:extLst>
      <p:ext uri="{BB962C8B-B14F-4D97-AF65-F5344CB8AC3E}">
        <p14:creationId xmlns:p14="http://schemas.microsoft.com/office/powerpoint/2010/main" val="1687592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FORESTS AND RAW MATERIAL SUPPLY</a:t>
            </a:r>
            <a:endParaRPr lang="pt-BR" sz="2000" dirty="0">
              <a:latin typeface="Calibri" pitchFamily="34"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058912"/>
            <a:ext cx="4032448" cy="4086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aixaDeTexto 4"/>
          <p:cNvSpPr txBox="1"/>
          <p:nvPr/>
        </p:nvSpPr>
        <p:spPr>
          <a:xfrm>
            <a:off x="4946385" y="2060848"/>
            <a:ext cx="3009991" cy="4247317"/>
          </a:xfrm>
          <a:prstGeom prst="rect">
            <a:avLst/>
          </a:prstGeom>
          <a:noFill/>
        </p:spPr>
        <p:txBody>
          <a:bodyPr wrap="none" rtlCol="0">
            <a:spAutoFit/>
          </a:bodyPr>
          <a:lstStyle/>
          <a:p>
            <a:pPr algn="ctr">
              <a:spcBef>
                <a:spcPts val="600"/>
              </a:spcBef>
              <a:spcAft>
                <a:spcPts val="600"/>
              </a:spcAft>
            </a:pPr>
            <a:r>
              <a:rPr lang="en-US" sz="2000" dirty="0" smtClean="0">
                <a:latin typeface="+mj-lt"/>
              </a:rPr>
              <a:t>BRAZIL (2012)</a:t>
            </a:r>
          </a:p>
          <a:p>
            <a:pPr>
              <a:spcBef>
                <a:spcPts val="1800"/>
              </a:spcBef>
              <a:spcAft>
                <a:spcPts val="600"/>
              </a:spcAft>
            </a:pPr>
            <a:r>
              <a:rPr lang="en-US" sz="2000" dirty="0" smtClean="0">
                <a:latin typeface="+mj-lt"/>
              </a:rPr>
              <a:t>      - 8 million sq. km</a:t>
            </a:r>
          </a:p>
          <a:p>
            <a:pPr>
              <a:spcBef>
                <a:spcPts val="600"/>
              </a:spcBef>
              <a:spcAft>
                <a:spcPts val="600"/>
              </a:spcAft>
            </a:pPr>
            <a:r>
              <a:rPr lang="en-US" sz="2000" dirty="0" smtClean="0">
                <a:latin typeface="+mj-lt"/>
              </a:rPr>
              <a:t>      - 60% Forests</a:t>
            </a:r>
          </a:p>
          <a:p>
            <a:pPr>
              <a:spcBef>
                <a:spcPts val="600"/>
              </a:spcBef>
              <a:spcAft>
                <a:spcPts val="600"/>
              </a:spcAft>
            </a:pPr>
            <a:r>
              <a:rPr lang="en-US" sz="2000" dirty="0">
                <a:latin typeface="+mj-lt"/>
              </a:rPr>
              <a:t> </a:t>
            </a:r>
            <a:r>
              <a:rPr lang="en-US" sz="2000" dirty="0" smtClean="0">
                <a:latin typeface="+mj-lt"/>
              </a:rPr>
              <a:t>            4.5 million sq. km</a:t>
            </a:r>
          </a:p>
          <a:p>
            <a:pPr lvl="1">
              <a:spcBef>
                <a:spcPts val="600"/>
              </a:spcBef>
              <a:spcAft>
                <a:spcPts val="600"/>
              </a:spcAft>
            </a:pPr>
            <a:endParaRPr lang="en-US" sz="2000" dirty="0" smtClean="0">
              <a:latin typeface="+mj-lt"/>
            </a:endParaRPr>
          </a:p>
          <a:p>
            <a:pPr marL="0" lvl="1">
              <a:spcBef>
                <a:spcPts val="600"/>
              </a:spcBef>
              <a:spcAft>
                <a:spcPts val="600"/>
              </a:spcAft>
            </a:pPr>
            <a:r>
              <a:rPr lang="en-US" sz="2000" dirty="0" smtClean="0">
                <a:latin typeface="+mj-lt"/>
              </a:rPr>
              <a:t> </a:t>
            </a:r>
            <a:r>
              <a:rPr lang="en-US" sz="2000" dirty="0">
                <a:latin typeface="+mj-lt"/>
              </a:rPr>
              <a:t> </a:t>
            </a:r>
            <a:r>
              <a:rPr lang="en-US" sz="2000" dirty="0" smtClean="0">
                <a:latin typeface="+mj-lt"/>
              </a:rPr>
              <a:t>     PLANTATIONS </a:t>
            </a:r>
          </a:p>
          <a:p>
            <a:pPr lvl="1">
              <a:spcBef>
                <a:spcPts val="600"/>
              </a:spcBef>
              <a:spcAft>
                <a:spcPts val="600"/>
              </a:spcAft>
            </a:pPr>
            <a:r>
              <a:rPr lang="en-US" sz="2000" dirty="0" smtClean="0">
                <a:latin typeface="+mj-lt"/>
              </a:rPr>
              <a:t>- 7 million ha</a:t>
            </a:r>
          </a:p>
          <a:p>
            <a:pPr lvl="1">
              <a:spcBef>
                <a:spcPts val="600"/>
              </a:spcBef>
              <a:spcAft>
                <a:spcPts val="600"/>
              </a:spcAft>
            </a:pPr>
            <a:r>
              <a:rPr lang="en-US" sz="2000" dirty="0" smtClean="0">
                <a:latin typeface="+mj-lt"/>
              </a:rPr>
              <a:t>- 1% country area</a:t>
            </a:r>
          </a:p>
          <a:p>
            <a:pPr lvl="1">
              <a:spcBef>
                <a:spcPts val="600"/>
              </a:spcBef>
              <a:spcAft>
                <a:spcPts val="600"/>
              </a:spcAft>
            </a:pPr>
            <a:r>
              <a:rPr lang="en-US" sz="2000" dirty="0" smtClean="0">
                <a:latin typeface="+mj-lt"/>
              </a:rPr>
              <a:t>- 90% pine/eucalyptus</a:t>
            </a:r>
            <a:endParaRPr lang="en-US" sz="2000" dirty="0">
              <a:latin typeface="+mj-lt"/>
            </a:endParaRPr>
          </a:p>
        </p:txBody>
      </p:sp>
      <p:pic>
        <p:nvPicPr>
          <p:cNvPr id="20" name="Imagem 19"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170039368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FORESTS AND RAW MATERIAL SUPPLY</a:t>
            </a:r>
            <a:endParaRPr lang="pt-BR" sz="2000" dirty="0">
              <a:latin typeface="Calibri" pitchFamily="34" charset="0"/>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058912"/>
            <a:ext cx="4032448" cy="4086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aixaDeTexto 4"/>
          <p:cNvSpPr txBox="1"/>
          <p:nvPr/>
        </p:nvSpPr>
        <p:spPr>
          <a:xfrm>
            <a:off x="4896308" y="2060848"/>
            <a:ext cx="2851743" cy="3847207"/>
          </a:xfrm>
          <a:prstGeom prst="rect">
            <a:avLst/>
          </a:prstGeom>
          <a:noFill/>
        </p:spPr>
        <p:txBody>
          <a:bodyPr wrap="none" rtlCol="0">
            <a:spAutoFit/>
          </a:bodyPr>
          <a:lstStyle/>
          <a:p>
            <a:pPr>
              <a:spcBef>
                <a:spcPts val="600"/>
              </a:spcBef>
              <a:spcAft>
                <a:spcPts val="600"/>
              </a:spcAft>
            </a:pPr>
            <a:r>
              <a:rPr lang="en-US" sz="2400" dirty="0" smtClean="0">
                <a:latin typeface="+mj-lt"/>
              </a:rPr>
              <a:t>      </a:t>
            </a:r>
            <a:r>
              <a:rPr lang="en-US" sz="2000" dirty="0" smtClean="0">
                <a:latin typeface="+mj-lt"/>
              </a:rPr>
              <a:t>BRAZIL (2012)</a:t>
            </a:r>
          </a:p>
          <a:p>
            <a:pPr>
              <a:spcBef>
                <a:spcPts val="600"/>
              </a:spcBef>
              <a:spcAft>
                <a:spcPts val="600"/>
              </a:spcAft>
            </a:pPr>
            <a:endParaRPr lang="en-US" sz="2000" dirty="0" smtClean="0">
              <a:latin typeface="+mj-lt"/>
            </a:endParaRPr>
          </a:p>
          <a:p>
            <a:pPr>
              <a:spcBef>
                <a:spcPts val="600"/>
              </a:spcBef>
              <a:spcAft>
                <a:spcPts val="0"/>
              </a:spcAft>
            </a:pPr>
            <a:r>
              <a:rPr lang="en-US" sz="2000" dirty="0" smtClean="0">
                <a:latin typeface="+mj-lt"/>
              </a:rPr>
              <a:t>TROPICAL TIMBER</a:t>
            </a:r>
          </a:p>
          <a:p>
            <a:pPr>
              <a:spcBef>
                <a:spcPts val="0"/>
              </a:spcBef>
              <a:spcAft>
                <a:spcPts val="600"/>
              </a:spcAft>
            </a:pPr>
            <a:r>
              <a:rPr lang="en-US" sz="2000" dirty="0" smtClean="0">
                <a:latin typeface="+mj-lt"/>
              </a:rPr>
              <a:t>     (Natural Forest)</a:t>
            </a:r>
          </a:p>
          <a:p>
            <a:pPr lvl="1">
              <a:spcBef>
                <a:spcPts val="600"/>
              </a:spcBef>
              <a:spcAft>
                <a:spcPts val="600"/>
              </a:spcAft>
            </a:pPr>
            <a:r>
              <a:rPr lang="en-US" sz="2000" dirty="0" smtClean="0">
                <a:latin typeface="+mj-lt"/>
              </a:rPr>
              <a:t>- 52 million m³/year</a:t>
            </a:r>
          </a:p>
          <a:p>
            <a:pPr marL="0" lvl="1">
              <a:spcBef>
                <a:spcPts val="600"/>
              </a:spcBef>
              <a:spcAft>
                <a:spcPts val="600"/>
              </a:spcAft>
            </a:pPr>
            <a:endParaRPr lang="en-US" sz="2000" dirty="0" smtClean="0">
              <a:latin typeface="+mj-lt"/>
            </a:endParaRPr>
          </a:p>
          <a:p>
            <a:pPr marL="0" lvl="1">
              <a:spcBef>
                <a:spcPts val="600"/>
              </a:spcBef>
              <a:spcAft>
                <a:spcPts val="0"/>
              </a:spcAft>
            </a:pPr>
            <a:r>
              <a:rPr lang="en-US" sz="2000" dirty="0" smtClean="0">
                <a:latin typeface="+mj-lt"/>
              </a:rPr>
              <a:t>PLANTATIONS TIMBER</a:t>
            </a:r>
          </a:p>
          <a:p>
            <a:pPr marL="0" lvl="1">
              <a:spcBef>
                <a:spcPts val="0"/>
              </a:spcBef>
              <a:spcAft>
                <a:spcPts val="600"/>
              </a:spcAft>
            </a:pPr>
            <a:r>
              <a:rPr lang="en-US" sz="2000" dirty="0" smtClean="0">
                <a:latin typeface="+mj-lt"/>
              </a:rPr>
              <a:t>     (pine and eucalyptus)</a:t>
            </a:r>
          </a:p>
          <a:p>
            <a:pPr lvl="1">
              <a:spcBef>
                <a:spcPts val="600"/>
              </a:spcBef>
              <a:spcAft>
                <a:spcPts val="600"/>
              </a:spcAft>
            </a:pPr>
            <a:r>
              <a:rPr lang="en-US" sz="2000" dirty="0">
                <a:latin typeface="+mj-lt"/>
              </a:rPr>
              <a:t>- 178 million m³/year</a:t>
            </a:r>
          </a:p>
        </p:txBody>
      </p:sp>
      <p:pic>
        <p:nvPicPr>
          <p:cNvPr id="8" name="Imagem 7" descr="argentina.png"/>
          <p:cNvPicPr>
            <a:picLocks noChangeAspect="1"/>
          </p:cNvPicPr>
          <p:nvPr/>
        </p:nvPicPr>
        <p:blipFill>
          <a:blip r:embed="rId4" cstate="print"/>
          <a:stretch>
            <a:fillRect/>
          </a:stretch>
        </p:blipFill>
        <p:spPr>
          <a:xfrm>
            <a:off x="359589" y="1182097"/>
            <a:ext cx="323979" cy="244375"/>
          </a:xfrm>
          <a:prstGeom prst="rect">
            <a:avLst/>
          </a:prstGeom>
          <a:ln>
            <a:solidFill>
              <a:schemeClr val="tx1">
                <a:lumMod val="50000"/>
                <a:lumOff val="50000"/>
              </a:schemeClr>
            </a:solidFill>
          </a:ln>
        </p:spPr>
      </p:pic>
      <p:sp>
        <p:nvSpPr>
          <p:cNvPr id="9" name="CaixaDeTexto 8"/>
          <p:cNvSpPr txBox="1"/>
          <p:nvPr/>
        </p:nvSpPr>
        <p:spPr>
          <a:xfrm>
            <a:off x="-36512" y="6623774"/>
            <a:ext cx="2387192"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IBGE 2013, compiled by STCP</a:t>
            </a:r>
            <a:endParaRPr lang="en-US" sz="1100" b="0" dirty="0">
              <a:latin typeface="+mj-lt"/>
              <a:ea typeface="Verdana" pitchFamily="34" charset="0"/>
              <a:cs typeface="Verdana" pitchFamily="34" charset="0"/>
            </a:endParaRPr>
          </a:p>
        </p:txBody>
      </p:sp>
    </p:spTree>
    <p:extLst>
      <p:ext uri="{BB962C8B-B14F-4D97-AF65-F5344CB8AC3E}">
        <p14:creationId xmlns:p14="http://schemas.microsoft.com/office/powerpoint/2010/main" val="133305084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FORESTS AND RAW MATERIAL SUPPLY</a:t>
            </a:r>
            <a:endParaRPr lang="pt-BR" sz="2000" dirty="0">
              <a:latin typeface="Calibri" pitchFamily="34" charset="0"/>
            </a:endParaRPr>
          </a:p>
        </p:txBody>
      </p:sp>
      <p:graphicFrame>
        <p:nvGraphicFramePr>
          <p:cNvPr id="2" name="Gráfico 1"/>
          <p:cNvGraphicFramePr/>
          <p:nvPr>
            <p:extLst>
              <p:ext uri="{D42A27DB-BD31-4B8C-83A1-F6EECF244321}">
                <p14:modId xmlns:p14="http://schemas.microsoft.com/office/powerpoint/2010/main" val="3485164987"/>
              </p:ext>
            </p:extLst>
          </p:nvPr>
        </p:nvGraphicFramePr>
        <p:xfrm>
          <a:off x="503548" y="1700808"/>
          <a:ext cx="8136904"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3" name="CaixaDeTexto 2"/>
          <p:cNvSpPr txBox="1"/>
          <p:nvPr/>
        </p:nvSpPr>
        <p:spPr>
          <a:xfrm>
            <a:off x="3779912" y="1979548"/>
            <a:ext cx="2536272" cy="707886"/>
          </a:xfrm>
          <a:prstGeom prst="rect">
            <a:avLst/>
          </a:prstGeom>
          <a:solidFill>
            <a:srgbClr val="CCFFCC"/>
          </a:solidFill>
        </p:spPr>
        <p:txBody>
          <a:bodyPr wrap="none" rtlCol="0">
            <a:spAutoFit/>
          </a:bodyPr>
          <a:lstStyle/>
          <a:p>
            <a:r>
              <a:rPr lang="pt-BR" sz="2000" dirty="0" smtClean="0"/>
              <a:t>LOG PRODUCTION</a:t>
            </a:r>
          </a:p>
          <a:p>
            <a:pPr algn="ctr"/>
            <a:r>
              <a:rPr lang="en-US" sz="2000" dirty="0" smtClean="0"/>
              <a:t>BRAZIL</a:t>
            </a:r>
            <a:endParaRPr lang="pt-BR" sz="2000" dirty="0"/>
          </a:p>
        </p:txBody>
      </p:sp>
      <p:sp>
        <p:nvSpPr>
          <p:cNvPr id="10" name="CaixaDeTexto 9"/>
          <p:cNvSpPr txBox="1"/>
          <p:nvPr/>
        </p:nvSpPr>
        <p:spPr>
          <a:xfrm>
            <a:off x="-36512" y="6623774"/>
            <a:ext cx="2387192"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IBGE 2013, compiled by STCP</a:t>
            </a:r>
            <a:endParaRPr lang="en-US" sz="1100" b="0" dirty="0">
              <a:latin typeface="+mj-lt"/>
              <a:ea typeface="Verdana" pitchFamily="34" charset="0"/>
              <a:cs typeface="Verdana" pitchFamily="34" charset="0"/>
            </a:endParaRPr>
          </a:p>
        </p:txBody>
      </p:sp>
      <p:graphicFrame>
        <p:nvGraphicFramePr>
          <p:cNvPr id="4" name="Tabela 3"/>
          <p:cNvGraphicFramePr>
            <a:graphicFrameLocks noGrp="1"/>
          </p:cNvGraphicFramePr>
          <p:nvPr>
            <p:extLst>
              <p:ext uri="{D42A27DB-BD31-4B8C-83A1-F6EECF244321}">
                <p14:modId xmlns:p14="http://schemas.microsoft.com/office/powerpoint/2010/main" val="740318924"/>
              </p:ext>
            </p:extLst>
          </p:nvPr>
        </p:nvGraphicFramePr>
        <p:xfrm>
          <a:off x="3562075" y="5748739"/>
          <a:ext cx="2736304" cy="1005840"/>
        </p:xfrm>
        <a:graphic>
          <a:graphicData uri="http://schemas.openxmlformats.org/drawingml/2006/table">
            <a:tbl>
              <a:tblPr firstRow="1" bandRow="1">
                <a:tableStyleId>{5C22544A-7EE6-4342-B048-85BDC9FD1C3A}</a:tableStyleId>
              </a:tblPr>
              <a:tblGrid>
                <a:gridCol w="1584176"/>
                <a:gridCol w="1152128"/>
              </a:tblGrid>
              <a:tr h="331963">
                <a:tc gridSpan="2">
                  <a:txBody>
                    <a:bodyPr/>
                    <a:lstStyle/>
                    <a:p>
                      <a:pPr algn="ctr"/>
                      <a:r>
                        <a:rPr lang="pt-BR" sz="1600" dirty="0" err="1" smtClean="0">
                          <a:solidFill>
                            <a:schemeClr val="tx1"/>
                          </a:solidFill>
                        </a:rPr>
                        <a:t>Annual</a:t>
                      </a:r>
                      <a:r>
                        <a:rPr lang="pt-BR" sz="1600" dirty="0" smtClean="0">
                          <a:solidFill>
                            <a:schemeClr val="tx1"/>
                          </a:solidFill>
                        </a:rPr>
                        <a:t> </a:t>
                      </a:r>
                      <a:r>
                        <a:rPr lang="pt-BR" sz="1600" dirty="0" err="1" smtClean="0">
                          <a:solidFill>
                            <a:schemeClr val="tx1"/>
                          </a:solidFill>
                        </a:rPr>
                        <a:t>Growth</a:t>
                      </a:r>
                      <a:r>
                        <a:rPr lang="pt-BR" sz="1600" dirty="0" smtClean="0">
                          <a:solidFill>
                            <a:schemeClr val="tx1"/>
                          </a:solidFill>
                        </a:rPr>
                        <a:t> Rate</a:t>
                      </a:r>
                      <a:endParaRPr lang="pt-B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hMerge="1">
                  <a:txBody>
                    <a:bodyPr/>
                    <a:lstStyle/>
                    <a:p>
                      <a:endParaRPr lang="pt-BR" dirty="0">
                        <a:solidFill>
                          <a:schemeClr val="tx1"/>
                        </a:solidFill>
                      </a:endParaRPr>
                    </a:p>
                  </a:txBody>
                  <a:tcPr>
                    <a:solidFill>
                      <a:schemeClr val="bg1"/>
                    </a:solidFill>
                  </a:tcPr>
                </a:tc>
              </a:tr>
              <a:tr h="331963">
                <a:tc>
                  <a:txBody>
                    <a:bodyPr/>
                    <a:lstStyle/>
                    <a:p>
                      <a:r>
                        <a:rPr lang="pt-BR" sz="1600" b="1" dirty="0" smtClean="0">
                          <a:solidFill>
                            <a:schemeClr val="tx1"/>
                          </a:solidFill>
                        </a:rPr>
                        <a:t>Natural Forest</a:t>
                      </a:r>
                      <a:endParaRPr lang="pt-BR" sz="1600" b="1" dirty="0">
                        <a:solidFill>
                          <a:schemeClr val="tx1"/>
                        </a:solidFill>
                      </a:endParaRPr>
                    </a:p>
                  </a:txBody>
                  <a:tcPr>
                    <a:lnT w="12700" cap="flat" cmpd="sng" algn="ctr">
                      <a:solidFill>
                        <a:schemeClr val="tx1"/>
                      </a:solidFill>
                      <a:prstDash val="solid"/>
                      <a:round/>
                      <a:headEnd type="none" w="med" len="med"/>
                      <a:tailEnd type="none" w="med" len="med"/>
                    </a:lnT>
                    <a:lnB w="12700" cmpd="sng">
                      <a:noFill/>
                    </a:lnB>
                    <a:solidFill>
                      <a:schemeClr val="bg1"/>
                    </a:solidFill>
                  </a:tcPr>
                </a:tc>
                <a:tc>
                  <a:txBody>
                    <a:bodyPr/>
                    <a:lstStyle/>
                    <a:p>
                      <a:r>
                        <a:rPr lang="pt-BR" sz="1600" b="1" dirty="0" smtClean="0">
                          <a:solidFill>
                            <a:schemeClr val="tx1"/>
                          </a:solidFill>
                        </a:rPr>
                        <a:t>- 6% / </a:t>
                      </a:r>
                      <a:r>
                        <a:rPr lang="pt-BR" sz="1600" b="1" dirty="0" err="1" smtClean="0">
                          <a:solidFill>
                            <a:schemeClr val="tx1"/>
                          </a:solidFill>
                        </a:rPr>
                        <a:t>year</a:t>
                      </a:r>
                      <a:endParaRPr lang="pt-BR" sz="1600" b="1" dirty="0">
                        <a:solidFill>
                          <a:schemeClr val="tx1"/>
                        </a:solidFill>
                      </a:endParaRPr>
                    </a:p>
                  </a:txBody>
                  <a:tcPr>
                    <a:lnT w="12700" cap="flat" cmpd="sng" algn="ctr">
                      <a:solidFill>
                        <a:schemeClr val="tx1"/>
                      </a:solidFill>
                      <a:prstDash val="solid"/>
                      <a:round/>
                      <a:headEnd type="none" w="med" len="med"/>
                      <a:tailEnd type="none" w="med" len="med"/>
                    </a:lnT>
                    <a:lnB w="12700" cmpd="sng">
                      <a:noFill/>
                    </a:lnB>
                    <a:solidFill>
                      <a:schemeClr val="bg1"/>
                    </a:solidFill>
                  </a:tcPr>
                </a:tc>
              </a:tr>
              <a:tr h="331963">
                <a:tc>
                  <a:txBody>
                    <a:bodyPr/>
                    <a:lstStyle/>
                    <a:p>
                      <a:r>
                        <a:rPr lang="pt-BR" sz="1600" b="1" dirty="0" smtClean="0">
                          <a:solidFill>
                            <a:schemeClr val="tx1"/>
                          </a:solidFill>
                        </a:rPr>
                        <a:t>Plantation</a:t>
                      </a:r>
                      <a:endParaRPr lang="pt-BR" sz="1600" b="1" dirty="0">
                        <a:solidFill>
                          <a:schemeClr val="tx1"/>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pt-BR" sz="1600" b="1" dirty="0" smtClean="0">
                          <a:solidFill>
                            <a:schemeClr val="tx1"/>
                          </a:solidFill>
                        </a:rPr>
                        <a:t>+ 5%</a:t>
                      </a:r>
                      <a:r>
                        <a:rPr lang="pt-BR" sz="1600" b="1" baseline="0" dirty="0" smtClean="0">
                          <a:solidFill>
                            <a:schemeClr val="tx1"/>
                          </a:solidFill>
                        </a:rPr>
                        <a:t> / </a:t>
                      </a:r>
                      <a:r>
                        <a:rPr lang="pt-BR" sz="1600" b="1" baseline="0" dirty="0" err="1" smtClean="0">
                          <a:solidFill>
                            <a:schemeClr val="tx1"/>
                          </a:solidFill>
                        </a:rPr>
                        <a:t>year</a:t>
                      </a:r>
                      <a:endParaRPr lang="pt-BR" sz="1600" b="1" dirty="0">
                        <a:solidFill>
                          <a:schemeClr val="tx1"/>
                        </a:solidFill>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pic>
        <p:nvPicPr>
          <p:cNvPr id="15" name="Imagem 14" descr="argentina.png"/>
          <p:cNvPicPr>
            <a:picLocks noChangeAspect="1"/>
          </p:cNvPicPr>
          <p:nvPr/>
        </p:nvPicPr>
        <p:blipFill>
          <a:blip r:embed="rId4" cstate="print"/>
          <a:stretch>
            <a:fillRect/>
          </a:stretch>
        </p:blipFill>
        <p:spPr>
          <a:xfrm>
            <a:off x="359589" y="1196752"/>
            <a:ext cx="323979" cy="244375"/>
          </a:xfrm>
          <a:prstGeom prst="rect">
            <a:avLst/>
          </a:prstGeom>
          <a:ln>
            <a:solidFill>
              <a:schemeClr val="tx1">
                <a:lumMod val="50000"/>
                <a:lumOff val="50000"/>
              </a:schemeClr>
            </a:solidFill>
          </a:ln>
        </p:spPr>
      </p:pic>
    </p:spTree>
    <p:extLst>
      <p:ext uri="{BB962C8B-B14F-4D97-AF65-F5344CB8AC3E}">
        <p14:creationId xmlns:p14="http://schemas.microsoft.com/office/powerpoint/2010/main" val="17466833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2B5681"/>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22225" y="3789040"/>
            <a:ext cx="9144000" cy="1053133"/>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9" name="Retângulo 15"/>
          <p:cNvSpPr>
            <a:spLocks noChangeArrowheads="1"/>
          </p:cNvSpPr>
          <p:nvPr/>
        </p:nvSpPr>
        <p:spPr bwMode="auto">
          <a:xfrm>
            <a:off x="-1588" y="980728"/>
            <a:ext cx="9144000" cy="864096"/>
          </a:xfrm>
          <a:prstGeom prst="rect">
            <a:avLst/>
          </a:prstGeom>
          <a:solidFill>
            <a:schemeClr val="bg1"/>
          </a:solidFill>
          <a:ln w="9525" algn="ctr">
            <a:noFill/>
            <a:miter lim="800000"/>
            <a:headEnd/>
            <a:tailEnd/>
          </a:ln>
        </p:spPr>
        <p:txBody>
          <a:bodyPr wrap="none"/>
          <a:lstStyle/>
          <a:p>
            <a:endParaRPr lang="es-ES" sz="2400" b="0" u="sng" dirty="0">
              <a:latin typeface="Times New Roman" pitchFamily="18" charset="0"/>
            </a:endParaRPr>
          </a:p>
        </p:txBody>
      </p:sp>
      <p:sp>
        <p:nvSpPr>
          <p:cNvPr id="11" name="Rectangle 5"/>
          <p:cNvSpPr txBox="1">
            <a:spLocks noChangeArrowheads="1"/>
          </p:cNvSpPr>
          <p:nvPr/>
        </p:nvSpPr>
        <p:spPr>
          <a:xfrm>
            <a:off x="1065213" y="4034464"/>
            <a:ext cx="7993062" cy="1050720"/>
          </a:xfrm>
          <a:prstGeom prst="rect">
            <a:avLst/>
          </a:prstGeom>
        </p:spPr>
        <p:txBody>
          <a:bodyPr/>
          <a:lstStyle/>
          <a:p>
            <a:pPr lvl="0" algn="r" eaLnBrk="0" hangingPunct="0">
              <a:spcBef>
                <a:spcPct val="20000"/>
              </a:spcBef>
              <a:buClr>
                <a:srgbClr val="003366"/>
              </a:buClr>
            </a:pPr>
            <a:r>
              <a:rPr lang="pt-BR" sz="2000" kern="0" dirty="0" smtClean="0">
                <a:latin typeface="+mn-lt"/>
              </a:rPr>
              <a:t>INDUSTRIAL DEVELOPMENTS</a:t>
            </a:r>
          </a:p>
        </p:txBody>
      </p:sp>
    </p:spTree>
    <p:extLst>
      <p:ext uri="{BB962C8B-B14F-4D97-AF65-F5344CB8AC3E}">
        <p14:creationId xmlns:p14="http://schemas.microsoft.com/office/powerpoint/2010/main" val="166339379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sp>
        <p:nvSpPr>
          <p:cNvPr id="25"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INDUSTRIAL DEVELOPMENTS</a:t>
            </a:r>
            <a:endParaRPr lang="pt-BR" sz="2000" dirty="0">
              <a:latin typeface="Calibri" pitchFamily="34" charset="0"/>
            </a:endParaRPr>
          </a:p>
        </p:txBody>
      </p:sp>
      <p:pic>
        <p:nvPicPr>
          <p:cNvPr id="5" name="Imagem 4"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
        <p:nvSpPr>
          <p:cNvPr id="15" name="CaixaDeTexto 14"/>
          <p:cNvSpPr txBox="1"/>
          <p:nvPr/>
        </p:nvSpPr>
        <p:spPr>
          <a:xfrm>
            <a:off x="652973" y="1872172"/>
            <a:ext cx="3558987" cy="369332"/>
          </a:xfrm>
          <a:prstGeom prst="rect">
            <a:avLst/>
          </a:prstGeom>
        </p:spPr>
        <p:txBody>
          <a:bodyPr wrap="none" rtlCol="0">
            <a:spAutoFit/>
          </a:bodyPr>
          <a:lstStyle/>
          <a:p>
            <a:pPr marL="342900" marR="0" indent="-342900" algn="r"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000" b="1" i="0" u="none" strike="noStrike" kern="0" cap="none" spc="0" normalizeH="0" baseline="0" noProof="0" dirty="0" smtClean="0">
                <a:ln>
                  <a:noFill/>
                </a:ln>
                <a:effectLst/>
                <a:uLnTx/>
                <a:uFillTx/>
                <a:latin typeface="+mj-lt"/>
                <a:ea typeface="+mj-ea"/>
                <a:cs typeface="+mj-cs"/>
              </a:rPr>
              <a:t>HISTORY</a:t>
            </a:r>
            <a:r>
              <a:rPr kumimoji="0" lang="en-US" sz="2000" b="1" i="0" u="none" strike="noStrike" kern="0" cap="none" spc="0" normalizeH="0" noProof="0" dirty="0" smtClean="0">
                <a:ln>
                  <a:noFill/>
                </a:ln>
                <a:effectLst/>
                <a:uLnTx/>
                <a:uFillTx/>
                <a:latin typeface="+mj-lt"/>
                <a:ea typeface="+mj-ea"/>
                <a:cs typeface="+mj-cs"/>
              </a:rPr>
              <a:t> OF FOREST SECTOR</a:t>
            </a:r>
            <a:endParaRPr kumimoji="0" lang="en-US" sz="2000" b="1" i="0" u="none" strike="noStrike" kern="0" cap="none" spc="0" normalizeH="0" baseline="0" noProof="0" dirty="0" smtClean="0">
              <a:ln>
                <a:noFill/>
              </a:ln>
              <a:effectLst/>
              <a:uLnTx/>
              <a:uFillTx/>
              <a:latin typeface="+mj-lt"/>
              <a:ea typeface="+mj-ea"/>
              <a:cs typeface="+mj-cs"/>
            </a:endParaRPr>
          </a:p>
        </p:txBody>
      </p:sp>
      <p:graphicFrame>
        <p:nvGraphicFramePr>
          <p:cNvPr id="2" name="Diagrama 1"/>
          <p:cNvGraphicFramePr/>
          <p:nvPr>
            <p:extLst>
              <p:ext uri="{D42A27DB-BD31-4B8C-83A1-F6EECF244321}">
                <p14:modId xmlns:p14="http://schemas.microsoft.com/office/powerpoint/2010/main" val="1912081311"/>
              </p:ext>
            </p:extLst>
          </p:nvPr>
        </p:nvGraphicFramePr>
        <p:xfrm>
          <a:off x="359589" y="246458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7" name="CaixaDeTexto 16"/>
          <p:cNvSpPr txBox="1"/>
          <p:nvPr/>
        </p:nvSpPr>
        <p:spPr>
          <a:xfrm>
            <a:off x="6658337" y="2558164"/>
            <a:ext cx="1802095" cy="369332"/>
          </a:xfrm>
          <a:prstGeom prst="rect">
            <a:avLst/>
          </a:prstGeom>
        </p:spPr>
        <p:txBody>
          <a:bodyPr wrap="none" rtlCol="0">
            <a:spAutoFit/>
          </a:bodyPr>
          <a:lstStyle/>
          <a:p>
            <a:pPr marL="0" marR="0" indent="0" algn="r" defTabSz="914400" rtl="0" eaLnBrk="1" fontAlgn="base" latinLnBrk="0" hangingPunct="1">
              <a:lnSpc>
                <a:spcPct val="90000"/>
              </a:lnSpc>
              <a:spcBef>
                <a:spcPct val="0"/>
              </a:spcBef>
              <a:spcAft>
                <a:spcPct val="0"/>
              </a:spcAft>
              <a:buClrTx/>
              <a:buSzTx/>
              <a:buFontTx/>
              <a:buNone/>
              <a:tabLst/>
            </a:pPr>
            <a:r>
              <a:rPr lang="en-US" sz="2000" kern="0" dirty="0" smtClean="0">
                <a:latin typeface="+mj-lt"/>
                <a:ea typeface="+mj-ea"/>
                <a:cs typeface="+mj-cs"/>
              </a:rPr>
              <a:t>Colonial Period</a:t>
            </a:r>
            <a:endParaRPr kumimoji="0" lang="en-US" sz="2000" i="0" u="none" strike="noStrike" kern="0" cap="none" spc="0" normalizeH="0" baseline="0" noProof="0" dirty="0" smtClean="0">
              <a:ln>
                <a:noFill/>
              </a:ln>
              <a:effectLst/>
              <a:uLnTx/>
              <a:uFillTx/>
              <a:latin typeface="+mj-lt"/>
              <a:ea typeface="+mj-ea"/>
              <a:cs typeface="+mj-cs"/>
            </a:endParaRPr>
          </a:p>
        </p:txBody>
      </p:sp>
      <p:cxnSp>
        <p:nvCxnSpPr>
          <p:cNvPr id="4" name="Conector de seta reta 3"/>
          <p:cNvCxnSpPr/>
          <p:nvPr/>
        </p:nvCxnSpPr>
        <p:spPr bwMode="auto">
          <a:xfrm>
            <a:off x="6070031" y="2756680"/>
            <a:ext cx="50405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0" name="CaixaDeTexto 19"/>
          <p:cNvSpPr txBox="1"/>
          <p:nvPr/>
        </p:nvSpPr>
        <p:spPr>
          <a:xfrm>
            <a:off x="6574087" y="3361528"/>
            <a:ext cx="2424062" cy="369332"/>
          </a:xfrm>
          <a:prstGeom prst="rect">
            <a:avLst/>
          </a:prstGeom>
        </p:spPr>
        <p:txBody>
          <a:bodyPr wrap="none" rtlCol="0">
            <a:spAutoFit/>
          </a:bodyPr>
          <a:lstStyle/>
          <a:p>
            <a:pPr marL="0" marR="0" indent="0" defTabSz="914400" rtl="0" eaLnBrk="1" fontAlgn="base" latinLnBrk="0" hangingPunct="1">
              <a:lnSpc>
                <a:spcPct val="90000"/>
              </a:lnSpc>
              <a:spcBef>
                <a:spcPct val="0"/>
              </a:spcBef>
              <a:spcAft>
                <a:spcPct val="0"/>
              </a:spcAft>
              <a:buClrTx/>
              <a:buSzTx/>
              <a:buFontTx/>
              <a:buNone/>
              <a:tabLst/>
            </a:pPr>
            <a:r>
              <a:rPr kumimoji="0" lang="en-US" sz="2000" i="0" u="none" strike="noStrike" kern="0" cap="none" spc="0" normalizeH="0" baseline="0" noProof="0" dirty="0" smtClean="0">
                <a:ln>
                  <a:noFill/>
                </a:ln>
                <a:effectLst/>
                <a:uLnTx/>
                <a:uFillTx/>
                <a:latin typeface="+mj-lt"/>
                <a:ea typeface="+mj-ea"/>
                <a:cs typeface="+mj-cs"/>
              </a:rPr>
              <a:t>USA/Finland/Canada</a:t>
            </a:r>
          </a:p>
        </p:txBody>
      </p:sp>
      <p:cxnSp>
        <p:nvCxnSpPr>
          <p:cNvPr id="21" name="Conector de seta reta 20"/>
          <p:cNvCxnSpPr/>
          <p:nvPr/>
        </p:nvCxnSpPr>
        <p:spPr bwMode="auto">
          <a:xfrm>
            <a:off x="6112996" y="3554348"/>
            <a:ext cx="50405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2" name="CaixaDeTexto 21"/>
          <p:cNvSpPr txBox="1"/>
          <p:nvPr/>
        </p:nvSpPr>
        <p:spPr>
          <a:xfrm>
            <a:off x="6575739" y="4168856"/>
            <a:ext cx="2619628" cy="369332"/>
          </a:xfrm>
          <a:prstGeom prst="rect">
            <a:avLst/>
          </a:prstGeom>
        </p:spPr>
        <p:txBody>
          <a:bodyPr wrap="none" rtlCol="0">
            <a:spAutoFit/>
          </a:bodyPr>
          <a:lstStyle/>
          <a:p>
            <a:pPr marL="0" marR="0" indent="0" defTabSz="914400" rtl="0" eaLnBrk="1" fontAlgn="base" latinLnBrk="0" hangingPunct="1">
              <a:lnSpc>
                <a:spcPct val="90000"/>
              </a:lnSpc>
              <a:spcBef>
                <a:spcPct val="0"/>
              </a:spcBef>
              <a:spcAft>
                <a:spcPct val="0"/>
              </a:spcAft>
              <a:buClrTx/>
              <a:buSzTx/>
              <a:buFontTx/>
              <a:buNone/>
              <a:tabLst/>
            </a:pPr>
            <a:r>
              <a:rPr kumimoji="0" lang="en-US" sz="2000" i="0" u="none" strike="noStrike" kern="0" cap="none" spc="0" normalizeH="0" baseline="0" noProof="0" dirty="0" smtClean="0">
                <a:ln>
                  <a:noFill/>
                </a:ln>
                <a:effectLst/>
                <a:uLnTx/>
                <a:uFillTx/>
                <a:latin typeface="+mj-lt"/>
                <a:ea typeface="+mj-ea"/>
                <a:cs typeface="+mj-cs"/>
              </a:rPr>
              <a:t>Lumber/Plywood/Pulp</a:t>
            </a:r>
          </a:p>
        </p:txBody>
      </p:sp>
      <p:cxnSp>
        <p:nvCxnSpPr>
          <p:cNvPr id="23" name="Conector de seta reta 22"/>
          <p:cNvCxnSpPr/>
          <p:nvPr/>
        </p:nvCxnSpPr>
        <p:spPr bwMode="auto">
          <a:xfrm>
            <a:off x="6114648" y="4361676"/>
            <a:ext cx="50405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4" name="CaixaDeTexto 23"/>
          <p:cNvSpPr txBox="1"/>
          <p:nvPr/>
        </p:nvSpPr>
        <p:spPr>
          <a:xfrm>
            <a:off x="6575261" y="4922844"/>
            <a:ext cx="2034531" cy="369332"/>
          </a:xfrm>
          <a:prstGeom prst="rect">
            <a:avLst/>
          </a:prstGeom>
        </p:spPr>
        <p:txBody>
          <a:bodyPr wrap="none" rtlCol="0">
            <a:spAutoFit/>
          </a:bodyPr>
          <a:lstStyle/>
          <a:p>
            <a:pPr marL="0" marR="0" indent="0" defTabSz="914400" rtl="0" eaLnBrk="1" fontAlgn="base" latinLnBrk="0" hangingPunct="1">
              <a:lnSpc>
                <a:spcPct val="90000"/>
              </a:lnSpc>
              <a:spcBef>
                <a:spcPct val="0"/>
              </a:spcBef>
              <a:spcAft>
                <a:spcPct val="0"/>
              </a:spcAft>
              <a:buClrTx/>
              <a:buSzTx/>
              <a:buFontTx/>
              <a:buNone/>
              <a:tabLst/>
            </a:pPr>
            <a:r>
              <a:rPr kumimoji="0" lang="en-US" sz="2000" i="0" u="none" strike="noStrike" kern="0" cap="none" spc="0" normalizeH="0" baseline="0" noProof="0" dirty="0" smtClean="0">
                <a:ln>
                  <a:noFill/>
                </a:ln>
                <a:effectLst/>
                <a:uLnTx/>
                <a:uFillTx/>
                <a:latin typeface="+mj-lt"/>
                <a:ea typeface="+mj-ea"/>
                <a:cs typeface="+mj-cs"/>
              </a:rPr>
              <a:t>Lumber/Plywood</a:t>
            </a:r>
          </a:p>
        </p:txBody>
      </p:sp>
      <p:cxnSp>
        <p:nvCxnSpPr>
          <p:cNvPr id="26" name="Conector de seta reta 25"/>
          <p:cNvCxnSpPr/>
          <p:nvPr/>
        </p:nvCxnSpPr>
        <p:spPr bwMode="auto">
          <a:xfrm>
            <a:off x="6114170" y="5115664"/>
            <a:ext cx="50405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7" name="CaixaDeTexto 26"/>
          <p:cNvSpPr txBox="1"/>
          <p:nvPr/>
        </p:nvSpPr>
        <p:spPr>
          <a:xfrm>
            <a:off x="6609647" y="5574344"/>
            <a:ext cx="1694695" cy="646331"/>
          </a:xfrm>
          <a:prstGeom prst="rect">
            <a:avLst/>
          </a:prstGeom>
        </p:spPr>
        <p:txBody>
          <a:bodyPr wrap="none" rtlCol="0">
            <a:spAutoFit/>
          </a:bodyPr>
          <a:lstStyle/>
          <a:p>
            <a:pPr marL="0" marR="0" indent="0" defTabSz="914400" rtl="0" eaLnBrk="1" fontAlgn="base" latinLnBrk="0" hangingPunct="1">
              <a:lnSpc>
                <a:spcPct val="90000"/>
              </a:lnSpc>
              <a:spcBef>
                <a:spcPct val="0"/>
              </a:spcBef>
              <a:spcAft>
                <a:spcPct val="0"/>
              </a:spcAft>
              <a:buClrTx/>
              <a:buSzTx/>
              <a:buFontTx/>
              <a:buNone/>
              <a:tabLst/>
            </a:pPr>
            <a:r>
              <a:rPr kumimoji="0" lang="en-US" sz="2000" i="0" u="none" strike="noStrike" kern="0" cap="none" spc="0" normalizeH="0" baseline="0" noProof="0" dirty="0" smtClean="0">
                <a:ln>
                  <a:noFill/>
                </a:ln>
                <a:effectLst/>
                <a:uLnTx/>
                <a:uFillTx/>
                <a:latin typeface="+mj-lt"/>
                <a:ea typeface="+mj-ea"/>
                <a:cs typeface="+mj-cs"/>
              </a:rPr>
              <a:t>Pulp/Lumber/</a:t>
            </a:r>
            <a:br>
              <a:rPr kumimoji="0" lang="en-US" sz="2000" i="0" u="none" strike="noStrike" kern="0" cap="none" spc="0" normalizeH="0" baseline="0" noProof="0" dirty="0" smtClean="0">
                <a:ln>
                  <a:noFill/>
                </a:ln>
                <a:effectLst/>
                <a:uLnTx/>
                <a:uFillTx/>
                <a:latin typeface="+mj-lt"/>
                <a:ea typeface="+mj-ea"/>
                <a:cs typeface="+mj-cs"/>
              </a:rPr>
            </a:br>
            <a:r>
              <a:rPr kumimoji="0" lang="en-US" sz="2000" i="0" u="none" strike="noStrike" kern="0" cap="none" spc="0" normalizeH="0" baseline="0" noProof="0" dirty="0" smtClean="0">
                <a:ln>
                  <a:noFill/>
                </a:ln>
                <a:effectLst/>
                <a:uLnTx/>
                <a:uFillTx/>
                <a:latin typeface="+mj-lt"/>
                <a:ea typeface="+mj-ea"/>
                <a:cs typeface="+mj-cs"/>
              </a:rPr>
              <a:t>Wood Panels</a:t>
            </a:r>
          </a:p>
        </p:txBody>
      </p:sp>
      <p:cxnSp>
        <p:nvCxnSpPr>
          <p:cNvPr id="28" name="Conector de seta reta 27"/>
          <p:cNvCxnSpPr/>
          <p:nvPr/>
        </p:nvCxnSpPr>
        <p:spPr bwMode="auto">
          <a:xfrm>
            <a:off x="6148556" y="5904324"/>
            <a:ext cx="504056"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420054342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riângulo isósceles 12"/>
          <p:cNvSpPr>
            <a:spLocks noChangeArrowheads="1"/>
          </p:cNvSpPr>
          <p:nvPr/>
        </p:nvSpPr>
        <p:spPr bwMode="auto">
          <a:xfrm rot="10800000">
            <a:off x="565150" y="1497013"/>
            <a:ext cx="500063" cy="285750"/>
          </a:xfrm>
          <a:prstGeom prst="triangle">
            <a:avLst>
              <a:gd name="adj" fmla="val 50000"/>
            </a:avLst>
          </a:prstGeom>
          <a:solidFill>
            <a:srgbClr val="92D050"/>
          </a:solidFill>
          <a:ln w="9525" algn="ctr">
            <a:noFill/>
            <a:miter lim="800000"/>
            <a:headEnd/>
            <a:tailEnd/>
          </a:ln>
        </p:spPr>
        <p:txBody>
          <a:bodyPr rot="10800000" wrap="none"/>
          <a:lstStyle/>
          <a:p>
            <a:endParaRPr lang="es-ES" sz="1400" b="0" u="sng" dirty="0">
              <a:latin typeface="Calibri" pitchFamily="34" charset="0"/>
            </a:endParaRPr>
          </a:p>
        </p:txBody>
      </p:sp>
      <p:sp>
        <p:nvSpPr>
          <p:cNvPr id="7174" name="Retângulo 15"/>
          <p:cNvSpPr>
            <a:spLocks noChangeArrowheads="1"/>
          </p:cNvSpPr>
          <p:nvPr/>
        </p:nvSpPr>
        <p:spPr bwMode="auto">
          <a:xfrm>
            <a:off x="0" y="1000125"/>
            <a:ext cx="9144000" cy="642938"/>
          </a:xfrm>
          <a:prstGeom prst="rect">
            <a:avLst/>
          </a:prstGeom>
          <a:solidFill>
            <a:srgbClr val="92D050"/>
          </a:solidFill>
          <a:ln w="9525" algn="ctr">
            <a:noFill/>
            <a:miter lim="800000"/>
            <a:headEnd/>
            <a:tailEnd/>
          </a:ln>
        </p:spPr>
        <p:txBody>
          <a:bodyPr wrap="none"/>
          <a:lstStyle/>
          <a:p>
            <a:endParaRPr lang="es-ES" sz="2400" b="0" u="sng" dirty="0">
              <a:latin typeface="Times New Roman" pitchFamily="18" charset="0"/>
            </a:endParaRPr>
          </a:p>
        </p:txBody>
      </p:sp>
      <p:pic>
        <p:nvPicPr>
          <p:cNvPr id="5" name="Imagem 4" descr="argentina.png"/>
          <p:cNvPicPr>
            <a:picLocks noChangeAspect="1"/>
          </p:cNvPicPr>
          <p:nvPr/>
        </p:nvPicPr>
        <p:blipFill>
          <a:blip r:embed="rId3" cstate="print"/>
          <a:stretch>
            <a:fillRect/>
          </a:stretch>
        </p:blipFill>
        <p:spPr>
          <a:xfrm>
            <a:off x="359589" y="1182097"/>
            <a:ext cx="323979" cy="244375"/>
          </a:xfrm>
          <a:prstGeom prst="rect">
            <a:avLst/>
          </a:prstGeom>
          <a:ln>
            <a:solidFill>
              <a:schemeClr val="tx1">
                <a:lumMod val="50000"/>
                <a:lumOff val="50000"/>
              </a:schemeClr>
            </a:solidFill>
          </a:ln>
        </p:spPr>
      </p:pic>
      <p:sp>
        <p:nvSpPr>
          <p:cNvPr id="6" name="Rectangle 153"/>
          <p:cNvSpPr txBox="1">
            <a:spLocks noChangeArrowheads="1"/>
          </p:cNvSpPr>
          <p:nvPr/>
        </p:nvSpPr>
        <p:spPr bwMode="auto">
          <a:xfrm>
            <a:off x="2987824" y="1027113"/>
            <a:ext cx="5976789" cy="642937"/>
          </a:xfrm>
          <a:prstGeom prst="rect">
            <a:avLst/>
          </a:prstGeom>
          <a:noFill/>
          <a:ln w="9525">
            <a:noFill/>
            <a:miter lim="800000"/>
            <a:headEnd/>
            <a:tailEnd/>
          </a:ln>
        </p:spPr>
        <p:txBody>
          <a:bodyPr/>
          <a:lstStyle/>
          <a:p>
            <a:pPr algn="r">
              <a:spcBef>
                <a:spcPct val="20000"/>
              </a:spcBef>
              <a:buClr>
                <a:schemeClr val="tx1"/>
              </a:buClr>
              <a:buSzPct val="75000"/>
            </a:pPr>
            <a:r>
              <a:rPr lang="pt-BR" sz="2000" dirty="0" smtClean="0">
                <a:latin typeface="Calibri" pitchFamily="34" charset="0"/>
              </a:rPr>
              <a:t>INDUSTRIAL DEVELOPMENTS</a:t>
            </a:r>
            <a:endParaRPr lang="pt-BR" sz="2000" dirty="0">
              <a:latin typeface="Calibri" pitchFamily="34" charset="0"/>
            </a:endParaRPr>
          </a:p>
        </p:txBody>
      </p:sp>
      <p:sp>
        <p:nvSpPr>
          <p:cNvPr id="7" name="CaixaDeTexto 6"/>
          <p:cNvSpPr txBox="1"/>
          <p:nvPr/>
        </p:nvSpPr>
        <p:spPr>
          <a:xfrm>
            <a:off x="706967" y="1700808"/>
            <a:ext cx="3793025" cy="369332"/>
          </a:xfrm>
          <a:prstGeom prst="rect">
            <a:avLst/>
          </a:prstGeom>
        </p:spPr>
        <p:txBody>
          <a:bodyPr wrap="none" rtlCol="0">
            <a:spAutoFit/>
          </a:bodyPr>
          <a:lstStyle/>
          <a:p>
            <a:pPr marL="342900" marR="0" indent="-342900" algn="r" defTabSz="914400" rtl="0" eaLnBrk="1" fontAlgn="base" latinLnBrk="0" hangingPunct="1">
              <a:lnSpc>
                <a:spcPct val="90000"/>
              </a:lnSpc>
              <a:spcBef>
                <a:spcPct val="0"/>
              </a:spcBef>
              <a:spcAft>
                <a:spcPct val="0"/>
              </a:spcAft>
              <a:buClrTx/>
              <a:buSzTx/>
              <a:buFont typeface="Wingdings" pitchFamily="2" charset="2"/>
              <a:buChar char="Ø"/>
              <a:tabLst/>
            </a:pPr>
            <a:r>
              <a:rPr kumimoji="0" lang="en-US" sz="2000" b="1" i="0" u="none" strike="noStrike" kern="0" cap="none" spc="0" normalizeH="0" baseline="0" noProof="0" dirty="0" smtClean="0">
                <a:ln>
                  <a:noFill/>
                </a:ln>
                <a:effectLst/>
                <a:uLnTx/>
                <a:uFillTx/>
                <a:latin typeface="+mj-lt"/>
                <a:ea typeface="+mj-ea"/>
                <a:cs typeface="+mj-cs"/>
              </a:rPr>
              <a:t>CURRENT</a:t>
            </a:r>
            <a:r>
              <a:rPr kumimoji="0" lang="en-US" sz="2000" b="1" i="0" u="none" strike="noStrike" kern="0" cap="none" spc="0" normalizeH="0" noProof="0" dirty="0" smtClean="0">
                <a:ln>
                  <a:noFill/>
                </a:ln>
                <a:effectLst/>
                <a:uLnTx/>
                <a:uFillTx/>
                <a:latin typeface="+mj-lt"/>
                <a:ea typeface="+mj-ea"/>
                <a:cs typeface="+mj-cs"/>
              </a:rPr>
              <a:t> PRODUCTION (2012)</a:t>
            </a:r>
            <a:endParaRPr kumimoji="0" lang="en-US" sz="2000" b="1" i="0" u="none" strike="noStrike" kern="0" cap="none" spc="0" normalizeH="0" baseline="0" noProof="0" dirty="0" smtClean="0">
              <a:ln>
                <a:noFill/>
              </a:ln>
              <a:effectLst/>
              <a:uLnTx/>
              <a:uFillTx/>
              <a:latin typeface="+mj-lt"/>
              <a:ea typeface="+mj-ea"/>
              <a:cs typeface="+mj-cs"/>
            </a:endParaRPr>
          </a:p>
        </p:txBody>
      </p:sp>
      <p:graphicFrame>
        <p:nvGraphicFramePr>
          <p:cNvPr id="2" name="Tabela 1"/>
          <p:cNvGraphicFramePr>
            <a:graphicFrameLocks noGrp="1"/>
          </p:cNvGraphicFramePr>
          <p:nvPr>
            <p:extLst>
              <p:ext uri="{D42A27DB-BD31-4B8C-83A1-F6EECF244321}">
                <p14:modId xmlns:p14="http://schemas.microsoft.com/office/powerpoint/2010/main" val="1451295404"/>
              </p:ext>
            </p:extLst>
          </p:nvPr>
        </p:nvGraphicFramePr>
        <p:xfrm>
          <a:off x="565150" y="2124348"/>
          <a:ext cx="8399463" cy="3463200"/>
        </p:xfrm>
        <a:graphic>
          <a:graphicData uri="http://schemas.openxmlformats.org/drawingml/2006/table">
            <a:tbl>
              <a:tblPr firstRow="1" bandRow="1">
                <a:tableStyleId>{5FD0F851-EC5A-4D38-B0AD-8093EC10F338}</a:tableStyleId>
              </a:tblPr>
              <a:tblGrid>
                <a:gridCol w="5533549"/>
                <a:gridCol w="1330801"/>
                <a:gridCol w="1535113"/>
              </a:tblGrid>
              <a:tr h="288032">
                <a:tc>
                  <a:txBody>
                    <a:bodyPr/>
                    <a:lstStyle/>
                    <a:p>
                      <a:r>
                        <a:rPr lang="pt-BR" b="1" dirty="0" smtClean="0"/>
                        <a:t>LUMBER</a:t>
                      </a:r>
                      <a:endParaRPr lang="pt-BR" b="1" dirty="0"/>
                    </a:p>
                  </a:txBody>
                  <a:tcPr marT="36000" marB="36000">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CCFFCC"/>
                    </a:solidFill>
                  </a:tcPr>
                </a:tc>
              </a:tr>
              <a:tr h="288032">
                <a:tc>
                  <a:txBody>
                    <a:bodyPr/>
                    <a:lstStyle/>
                    <a:p>
                      <a:r>
                        <a:rPr lang="pt-BR" b="1" dirty="0" smtClean="0"/>
                        <a:t> - Natural Forest (Tropical)</a:t>
                      </a:r>
                      <a:endParaRPr lang="pt-BR" b="1" dirty="0"/>
                    </a:p>
                  </a:txBody>
                  <a:tcPr marT="36000" marB="36000">
                    <a:lnL>
                      <a:noFill/>
                    </a:lnL>
                    <a:lnR>
                      <a:noFill/>
                    </a:lnR>
                    <a:lnT w="12700" cmpd="sng">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6.0</a:t>
                      </a:r>
                      <a:endParaRPr lang="pt-BR" b="1" dirty="0"/>
                    </a:p>
                  </a:txBody>
                  <a:tcPr marT="36000" marB="36000">
                    <a:lnL>
                      <a:noFill/>
                    </a:lnL>
                    <a:lnR>
                      <a:noFill/>
                    </a:lnR>
                    <a:lnT w="12700" cmpd="sng">
                      <a:noFill/>
                    </a:lnT>
                    <a:lnB>
                      <a:noFill/>
                    </a:lnB>
                    <a:lnTlToBr w="12700" cmpd="sng">
                      <a:noFill/>
                      <a:prstDash val="solid"/>
                    </a:lnTlToBr>
                    <a:lnBlToTr w="12700" cmpd="sng">
                      <a:noFill/>
                      <a:prstDash val="solid"/>
                    </a:lnBlToTr>
                    <a:solidFill>
                      <a:schemeClr val="bg1"/>
                    </a:solidFill>
                  </a:tcPr>
                </a:tc>
                <a:tc>
                  <a:txBody>
                    <a:bodyPr/>
                    <a:lstStyle/>
                    <a:p>
                      <a:pPr algn="ctr"/>
                      <a:r>
                        <a:rPr lang="pt-BR" b="1" dirty="0" err="1" smtClean="0"/>
                        <a:t>million</a:t>
                      </a:r>
                      <a:r>
                        <a:rPr lang="pt-BR" b="1" baseline="0" dirty="0" smtClean="0"/>
                        <a:t> </a:t>
                      </a:r>
                      <a:r>
                        <a:rPr lang="pt-BR" b="1" dirty="0" smtClean="0"/>
                        <a:t>m³</a:t>
                      </a:r>
                      <a:endParaRPr lang="pt-BR" b="1" dirty="0"/>
                    </a:p>
                  </a:txBody>
                  <a:tcPr marT="36000" marB="36000">
                    <a:lnL>
                      <a:noFill/>
                    </a:lnL>
                    <a:lnR>
                      <a:noFill/>
                    </a:lnR>
                    <a:lnT w="12700" cmpd="sng">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 - Plantation</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9.2</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err="1" smtClean="0"/>
                        <a:t>million</a:t>
                      </a:r>
                      <a:r>
                        <a:rPr lang="pt-BR" b="1" baseline="0" dirty="0" smtClean="0"/>
                        <a:t> </a:t>
                      </a:r>
                      <a:r>
                        <a:rPr lang="pt-BR" b="1" dirty="0" smtClean="0"/>
                        <a:t>m³</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PLYWOOD</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r>
              <a:tr h="288032">
                <a:tc>
                  <a:txBody>
                    <a:bodyPr/>
                    <a:lstStyle/>
                    <a:p>
                      <a:r>
                        <a:rPr lang="pt-BR" b="1" dirty="0" smtClean="0"/>
                        <a:t> - Natural Forest</a:t>
                      </a:r>
                      <a:r>
                        <a:rPr lang="pt-BR" b="1" baseline="0" dirty="0" smtClean="0"/>
                        <a:t> (Tropical)</a:t>
                      </a:r>
                      <a:r>
                        <a:rPr lang="pt-BR" b="1" dirty="0" smtClean="0"/>
                        <a:t> </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480</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err="1" smtClean="0"/>
                        <a:t>thousand</a:t>
                      </a:r>
                      <a:r>
                        <a:rPr lang="pt-BR" b="1" dirty="0" smtClean="0"/>
                        <a:t> m³</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 - Plantation</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2.1</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err="1" smtClean="0"/>
                        <a:t>million</a:t>
                      </a:r>
                      <a:r>
                        <a:rPr lang="pt-BR" b="1" dirty="0" smtClean="0"/>
                        <a:t> m³</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RECONSTITUTED PANELS </a:t>
                      </a:r>
                      <a:r>
                        <a:rPr lang="pt-BR" sz="1600" b="1" dirty="0" smtClean="0"/>
                        <a:t>(MDF/</a:t>
                      </a:r>
                      <a:r>
                        <a:rPr lang="pt-BR" sz="1600" b="1" dirty="0" err="1" smtClean="0"/>
                        <a:t>Particle</a:t>
                      </a:r>
                      <a:r>
                        <a:rPr lang="pt-BR" sz="1600" b="1" baseline="0" dirty="0" smtClean="0"/>
                        <a:t> </a:t>
                      </a:r>
                      <a:r>
                        <a:rPr lang="pt-BR" sz="1600" b="1" baseline="0" dirty="0" err="1" smtClean="0"/>
                        <a:t>Boad</a:t>
                      </a:r>
                      <a:r>
                        <a:rPr lang="pt-BR" sz="1600" b="1" baseline="0" dirty="0" smtClean="0"/>
                        <a:t>/</a:t>
                      </a:r>
                      <a:r>
                        <a:rPr lang="pt-BR" sz="1600" b="1" baseline="0" dirty="0" err="1" smtClean="0"/>
                        <a:t>Hardboard</a:t>
                      </a:r>
                      <a:r>
                        <a:rPr lang="pt-BR" sz="1600" b="1" baseline="0" dirty="0" smtClean="0"/>
                        <a:t>)</a:t>
                      </a:r>
                      <a:endParaRPr lang="pt-BR" sz="1600"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r>
              <a:tr h="288032">
                <a:tc>
                  <a:txBody>
                    <a:bodyPr/>
                    <a:lstStyle/>
                    <a:p>
                      <a:r>
                        <a:rPr lang="pt-BR" b="1" dirty="0" smtClean="0"/>
                        <a:t> - Plantation</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7.3</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c>
                  <a:txBody>
                    <a:bodyPr/>
                    <a:lstStyle/>
                    <a:p>
                      <a:pPr algn="ctr"/>
                      <a:r>
                        <a:rPr lang="pt-BR" b="1" dirty="0" smtClean="0"/>
                        <a:t> </a:t>
                      </a:r>
                      <a:r>
                        <a:rPr lang="pt-BR" b="1" dirty="0" err="1" smtClean="0"/>
                        <a:t>million</a:t>
                      </a:r>
                      <a:r>
                        <a:rPr lang="pt-BR" b="1" dirty="0" smtClean="0"/>
                        <a:t> m³</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chemeClr val="bg1"/>
                    </a:solidFill>
                  </a:tcPr>
                </a:tc>
              </a:tr>
              <a:tr h="288032">
                <a:tc>
                  <a:txBody>
                    <a:bodyPr/>
                    <a:lstStyle/>
                    <a:p>
                      <a:r>
                        <a:rPr lang="pt-BR" b="1" dirty="0" smtClean="0"/>
                        <a:t>PULP</a:t>
                      </a: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c>
                  <a:txBody>
                    <a:bodyPr/>
                    <a:lstStyle/>
                    <a:p>
                      <a:pPr algn="ctr"/>
                      <a:endParaRPr lang="pt-BR" b="1" dirty="0"/>
                    </a:p>
                  </a:txBody>
                  <a:tcPr marT="36000" marB="36000">
                    <a:lnL>
                      <a:noFill/>
                    </a:lnL>
                    <a:lnR>
                      <a:noFill/>
                    </a:lnR>
                    <a:lnT>
                      <a:noFill/>
                    </a:lnT>
                    <a:lnB>
                      <a:noFill/>
                    </a:lnB>
                    <a:lnTlToBr w="12700" cmpd="sng">
                      <a:noFill/>
                      <a:prstDash val="solid"/>
                    </a:lnTlToBr>
                    <a:lnBlToTr w="12700" cmpd="sng">
                      <a:noFill/>
                      <a:prstDash val="solid"/>
                    </a:lnBlToTr>
                    <a:solidFill>
                      <a:srgbClr val="CCFFCC"/>
                    </a:solidFill>
                  </a:tcPr>
                </a:tc>
              </a:tr>
              <a:tr h="288032">
                <a:tc>
                  <a:txBody>
                    <a:bodyPr/>
                    <a:lstStyle/>
                    <a:p>
                      <a:r>
                        <a:rPr lang="pt-BR" b="1" dirty="0" smtClean="0"/>
                        <a:t> - Plantation</a:t>
                      </a:r>
                      <a:endParaRPr lang="pt-BR" b="1" dirty="0"/>
                    </a:p>
                  </a:txBody>
                  <a:tcPr marT="36000" marB="36000">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pt-BR" b="1" dirty="0" smtClean="0"/>
                        <a:t>14.0</a:t>
                      </a:r>
                      <a:endParaRPr lang="pt-BR" b="1" dirty="0"/>
                    </a:p>
                  </a:txBody>
                  <a:tcPr marT="36000" marB="36000">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pt-BR" b="1" dirty="0" err="1" smtClean="0"/>
                        <a:t>million</a:t>
                      </a:r>
                      <a:r>
                        <a:rPr lang="pt-BR" b="1" dirty="0" smtClean="0"/>
                        <a:t> tons</a:t>
                      </a:r>
                      <a:endParaRPr lang="pt-BR" b="1" dirty="0"/>
                    </a:p>
                  </a:txBody>
                  <a:tcPr marT="36000" marB="36000">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9" name="Tabela 8"/>
          <p:cNvGraphicFramePr>
            <a:graphicFrameLocks noGrp="1"/>
          </p:cNvGraphicFramePr>
          <p:nvPr>
            <p:extLst>
              <p:ext uri="{D42A27DB-BD31-4B8C-83A1-F6EECF244321}">
                <p14:modId xmlns:p14="http://schemas.microsoft.com/office/powerpoint/2010/main" val="2732369408"/>
              </p:ext>
            </p:extLst>
          </p:nvPr>
        </p:nvGraphicFramePr>
        <p:xfrm>
          <a:off x="3347864" y="5697220"/>
          <a:ext cx="2736304" cy="1127760"/>
        </p:xfrm>
        <a:graphic>
          <a:graphicData uri="http://schemas.openxmlformats.org/drawingml/2006/table">
            <a:tbl>
              <a:tblPr firstRow="1" bandRow="1">
                <a:tableStyleId>{5C22544A-7EE6-4342-B048-85BDC9FD1C3A}</a:tableStyleId>
              </a:tblPr>
              <a:tblGrid>
                <a:gridCol w="1800200"/>
                <a:gridCol w="936104"/>
              </a:tblGrid>
              <a:tr h="263184">
                <a:tc gridSpan="2">
                  <a:txBody>
                    <a:bodyPr/>
                    <a:lstStyle/>
                    <a:p>
                      <a:pPr algn="ctr"/>
                      <a:r>
                        <a:rPr lang="pt-BR" sz="2000" dirty="0" smtClean="0">
                          <a:solidFill>
                            <a:schemeClr val="tx1"/>
                          </a:solidFill>
                        </a:rPr>
                        <a:t>Global</a:t>
                      </a:r>
                      <a:r>
                        <a:rPr lang="pt-BR" sz="2000" baseline="0" dirty="0" smtClean="0">
                          <a:solidFill>
                            <a:schemeClr val="tx1"/>
                          </a:solidFill>
                        </a:rPr>
                        <a:t> </a:t>
                      </a:r>
                      <a:r>
                        <a:rPr lang="pt-BR" sz="2000" dirty="0" smtClean="0">
                          <a:solidFill>
                            <a:schemeClr val="tx1"/>
                          </a:solidFill>
                        </a:rPr>
                        <a:t>Ranking</a:t>
                      </a:r>
                      <a:endParaRPr lang="pt-BR" sz="2000" dirty="0">
                        <a:solidFill>
                          <a:schemeClr val="tx1"/>
                        </a:solidFill>
                      </a:endParaRPr>
                    </a:p>
                  </a:txBody>
                  <a:tcPr marL="46800" marT="0" marB="0">
                    <a:solidFill>
                      <a:srgbClr val="92D050"/>
                    </a:solidFill>
                  </a:tcPr>
                </a:tc>
                <a:tc hMerge="1">
                  <a:txBody>
                    <a:bodyPr/>
                    <a:lstStyle/>
                    <a:p>
                      <a:endParaRPr lang="pt-BR" dirty="0">
                        <a:solidFill>
                          <a:schemeClr val="tx1"/>
                        </a:solidFill>
                      </a:endParaRPr>
                    </a:p>
                  </a:txBody>
                  <a:tcPr>
                    <a:solidFill>
                      <a:schemeClr val="bg1"/>
                    </a:solidFill>
                  </a:tcPr>
                </a:tc>
              </a:tr>
              <a:tr h="263184">
                <a:tc>
                  <a:txBody>
                    <a:bodyPr/>
                    <a:lstStyle/>
                    <a:p>
                      <a:r>
                        <a:rPr lang="pt-BR" sz="1800" b="1" dirty="0" smtClean="0">
                          <a:solidFill>
                            <a:schemeClr val="tx1"/>
                          </a:solidFill>
                        </a:rPr>
                        <a:t>MDF</a:t>
                      </a:r>
                      <a:endParaRPr lang="pt-BR" sz="1800" b="1" dirty="0">
                        <a:solidFill>
                          <a:schemeClr val="tx1"/>
                        </a:solidFill>
                      </a:endParaRPr>
                    </a:p>
                  </a:txBody>
                  <a:tcPr marL="46800" marT="0" marB="0">
                    <a:solidFill>
                      <a:schemeClr val="bg1"/>
                    </a:solidFill>
                  </a:tcPr>
                </a:tc>
                <a:tc>
                  <a:txBody>
                    <a:bodyPr/>
                    <a:lstStyle/>
                    <a:p>
                      <a:pPr algn="ctr"/>
                      <a:r>
                        <a:rPr lang="pt-BR" sz="1800" b="1" dirty="0" smtClean="0">
                          <a:solidFill>
                            <a:schemeClr val="tx1"/>
                          </a:solidFill>
                        </a:rPr>
                        <a:t>3º</a:t>
                      </a:r>
                      <a:endParaRPr lang="pt-BR" sz="1800" b="1" dirty="0">
                        <a:solidFill>
                          <a:schemeClr val="tx1"/>
                        </a:solidFill>
                      </a:endParaRPr>
                    </a:p>
                  </a:txBody>
                  <a:tcPr marL="46800" marT="0" marB="0">
                    <a:solidFill>
                      <a:schemeClr val="bg1"/>
                    </a:solidFill>
                  </a:tcPr>
                </a:tc>
              </a:tr>
              <a:tr h="263184">
                <a:tc>
                  <a:txBody>
                    <a:bodyPr/>
                    <a:lstStyle/>
                    <a:p>
                      <a:r>
                        <a:rPr lang="pt-BR" sz="1800" b="1" dirty="0" err="1" smtClean="0">
                          <a:solidFill>
                            <a:schemeClr val="tx1"/>
                          </a:solidFill>
                        </a:rPr>
                        <a:t>Pulp</a:t>
                      </a:r>
                      <a:endParaRPr lang="pt-BR" sz="1800" b="1" dirty="0">
                        <a:solidFill>
                          <a:schemeClr val="tx1"/>
                        </a:solidFill>
                      </a:endParaRPr>
                    </a:p>
                  </a:txBody>
                  <a:tcPr marL="46800" marT="0" marB="0">
                    <a:solidFill>
                      <a:schemeClr val="bg1"/>
                    </a:solidFill>
                  </a:tcPr>
                </a:tc>
                <a:tc>
                  <a:txBody>
                    <a:bodyPr/>
                    <a:lstStyle/>
                    <a:p>
                      <a:pPr algn="ctr"/>
                      <a:r>
                        <a:rPr lang="pt-BR" sz="1800" b="1" dirty="0" smtClean="0">
                          <a:solidFill>
                            <a:schemeClr val="tx1"/>
                          </a:solidFill>
                        </a:rPr>
                        <a:t>4º</a:t>
                      </a:r>
                      <a:endParaRPr lang="pt-BR" sz="1800" b="1" dirty="0">
                        <a:solidFill>
                          <a:schemeClr val="tx1"/>
                        </a:solidFill>
                      </a:endParaRPr>
                    </a:p>
                  </a:txBody>
                  <a:tcPr marL="46800" marT="0" marB="0">
                    <a:solidFill>
                      <a:schemeClr val="bg1"/>
                    </a:solidFill>
                  </a:tcPr>
                </a:tc>
              </a:tr>
              <a:tr h="263184">
                <a:tc>
                  <a:txBody>
                    <a:bodyPr/>
                    <a:lstStyle/>
                    <a:p>
                      <a:r>
                        <a:rPr lang="pt-BR" sz="1800" b="1" dirty="0" err="1" smtClean="0">
                          <a:solidFill>
                            <a:schemeClr val="tx1"/>
                          </a:solidFill>
                        </a:rPr>
                        <a:t>Eucalyptus</a:t>
                      </a:r>
                      <a:r>
                        <a:rPr lang="pt-BR" sz="1800" b="1" dirty="0" smtClean="0">
                          <a:solidFill>
                            <a:schemeClr val="tx1"/>
                          </a:solidFill>
                        </a:rPr>
                        <a:t> </a:t>
                      </a:r>
                      <a:r>
                        <a:rPr lang="pt-BR" sz="1800" b="1" dirty="0" err="1" smtClean="0">
                          <a:solidFill>
                            <a:schemeClr val="tx1"/>
                          </a:solidFill>
                        </a:rPr>
                        <a:t>Pulp</a:t>
                      </a:r>
                      <a:endParaRPr lang="pt-BR" sz="1800" b="1" dirty="0">
                        <a:solidFill>
                          <a:schemeClr val="tx1"/>
                        </a:solidFill>
                      </a:endParaRPr>
                    </a:p>
                  </a:txBody>
                  <a:tcPr marL="46800" marT="0" marB="0">
                    <a:lnB w="12700" cap="flat" cmpd="sng" algn="ctr">
                      <a:solidFill>
                        <a:schemeClr val="tx1"/>
                      </a:solidFill>
                      <a:prstDash val="solid"/>
                      <a:round/>
                      <a:headEnd type="none" w="med" len="med"/>
                      <a:tailEnd type="none" w="med" len="med"/>
                    </a:lnB>
                    <a:solidFill>
                      <a:schemeClr val="bg1"/>
                    </a:solidFill>
                  </a:tcPr>
                </a:tc>
                <a:tc>
                  <a:txBody>
                    <a:bodyPr/>
                    <a:lstStyle/>
                    <a:p>
                      <a:pPr algn="ctr"/>
                      <a:r>
                        <a:rPr lang="pt-BR" sz="1800" b="1" dirty="0" smtClean="0">
                          <a:solidFill>
                            <a:schemeClr val="tx1"/>
                          </a:solidFill>
                        </a:rPr>
                        <a:t>1º </a:t>
                      </a:r>
                      <a:endParaRPr lang="pt-BR" sz="1800" b="1" dirty="0">
                        <a:solidFill>
                          <a:schemeClr val="tx1"/>
                        </a:solidFill>
                      </a:endParaRPr>
                    </a:p>
                  </a:txBody>
                  <a:tcPr marL="46800" marT="0" marB="0">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0" name="CaixaDeTexto 9"/>
          <p:cNvSpPr txBox="1"/>
          <p:nvPr/>
        </p:nvSpPr>
        <p:spPr>
          <a:xfrm>
            <a:off x="-36512" y="6623774"/>
            <a:ext cx="3223959" cy="261610"/>
          </a:xfrm>
          <a:prstGeom prst="rect">
            <a:avLst/>
          </a:prstGeom>
          <a:noFill/>
        </p:spPr>
        <p:txBody>
          <a:bodyPr wrap="none" rtlCol="0">
            <a:spAutoFit/>
          </a:bodyPr>
          <a:lstStyle/>
          <a:p>
            <a:r>
              <a:rPr lang="en-US" sz="1100" b="0" dirty="0" smtClean="0">
                <a:latin typeface="+mj-lt"/>
                <a:ea typeface="Verdana" pitchFamily="34" charset="0"/>
                <a:cs typeface="Verdana" pitchFamily="34" charset="0"/>
              </a:rPr>
              <a:t>Source: ABIMCI, IBGE, FAO (2013), compiled by STCP</a:t>
            </a:r>
            <a:endParaRPr lang="en-US" sz="1100" b="0" dirty="0">
              <a:latin typeface="+mj-lt"/>
              <a:ea typeface="Verdana" pitchFamily="34" charset="0"/>
              <a:cs typeface="Verdana" pitchFamily="34" charset="0"/>
            </a:endParaRPr>
          </a:p>
        </p:txBody>
      </p:sp>
    </p:spTree>
    <p:extLst>
      <p:ext uri="{BB962C8B-B14F-4D97-AF65-F5344CB8AC3E}">
        <p14:creationId xmlns:p14="http://schemas.microsoft.com/office/powerpoint/2010/main" val="3842726427"/>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RANCHTO" val="262"/>
  <p:tag name="HOTSPOTTYPE" val="DefinedInNavigator"/>
  <p:tag name="DEFINEDINNAVIGATOR" val="True"/>
</p:tagLst>
</file>

<file path=ppt/theme/theme1.xml><?xml version="1.0" encoding="utf-8"?>
<a:theme xmlns:a="http://schemas.openxmlformats.org/drawingml/2006/main" name="1_Capsulas">
  <a:themeElements>
    <a:clrScheme name="">
      <a:dk1>
        <a:srgbClr val="000000"/>
      </a:dk1>
      <a:lt1>
        <a:srgbClr val="FFFFFF"/>
      </a:lt1>
      <a:dk2>
        <a:srgbClr val="464646"/>
      </a:dk2>
      <a:lt2>
        <a:srgbClr val="DEF5FA"/>
      </a:lt2>
      <a:accent1>
        <a:srgbClr val="2DA2BF"/>
      </a:accent1>
      <a:accent2>
        <a:srgbClr val="DA1F28"/>
      </a:accent2>
      <a:accent3>
        <a:srgbClr val="FFFFFF"/>
      </a:accent3>
      <a:accent4>
        <a:srgbClr val="000000"/>
      </a:accent4>
      <a:accent5>
        <a:srgbClr val="ADCEDC"/>
      </a:accent5>
      <a:accent6>
        <a:srgbClr val="C51B23"/>
      </a:accent6>
      <a:hlink>
        <a:srgbClr val="FF8119"/>
      </a:hlink>
      <a:folHlink>
        <a:srgbClr val="44B9E8"/>
      </a:folHlink>
    </a:clrScheme>
    <a:fontScheme name="1_Capsulas">
      <a:majorFont>
        <a:latin typeface="Calibri"/>
        <a:ea typeface=""/>
        <a:cs typeface=""/>
      </a:majorFont>
      <a:minorFont>
        <a:latin typeface="Calibri"/>
        <a:ea typeface=""/>
        <a:cs typeface=""/>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bg1"/>
          </a:solidFill>
          <a:prstDash val="solid"/>
          <a:miter lim="800000"/>
          <a:headEnd type="none" w="med" len="med"/>
          <a:tailEnd type="none" w="med" len="med"/>
        </a:ln>
        <a:effectLst/>
      </a:spPr>
      <a:bodyPr wrap="none"/>
      <a:lstStyle>
        <a:defPPr>
          <a:defRPr sz="1600" b="1" dirty="0" smtClean="0">
            <a:solidFill>
              <a:schemeClr val="accent4"/>
            </a:solidFill>
            <a:latin typeface="Calibri (Título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1_Capsulas 1">
        <a:dk1>
          <a:srgbClr val="000066"/>
        </a:dk1>
        <a:lt1>
          <a:srgbClr val="FFFFEB"/>
        </a:lt1>
        <a:dk2>
          <a:srgbClr val="336699"/>
        </a:dk2>
        <a:lt2>
          <a:srgbClr val="FFFFEB"/>
        </a:lt2>
        <a:accent1>
          <a:srgbClr val="666699"/>
        </a:accent1>
        <a:accent2>
          <a:srgbClr val="99CCFF"/>
        </a:accent2>
        <a:accent3>
          <a:srgbClr val="ADB8CA"/>
        </a:accent3>
        <a:accent4>
          <a:srgbClr val="DADAC9"/>
        </a:accent4>
        <a:accent5>
          <a:srgbClr val="B8B8CA"/>
        </a:accent5>
        <a:accent6>
          <a:srgbClr val="8AB9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1_Capsulas 2">
        <a:dk1>
          <a:srgbClr val="003366"/>
        </a:dk1>
        <a:lt1>
          <a:srgbClr val="FFFFFF"/>
        </a:lt1>
        <a:dk2>
          <a:srgbClr val="006666"/>
        </a:dk2>
        <a:lt2>
          <a:srgbClr val="003366"/>
        </a:lt2>
        <a:accent1>
          <a:srgbClr val="99CC99"/>
        </a:accent1>
        <a:accent2>
          <a:srgbClr val="33CCCC"/>
        </a:accent2>
        <a:accent3>
          <a:srgbClr val="FFFFFF"/>
        </a:accent3>
        <a:accent4>
          <a:srgbClr val="002A56"/>
        </a:accent4>
        <a:accent5>
          <a:srgbClr val="CAE2CA"/>
        </a:accent5>
        <a:accent6>
          <a:srgbClr val="2DB9B9"/>
        </a:accent6>
        <a:hlink>
          <a:srgbClr val="666699"/>
        </a:hlink>
        <a:folHlink>
          <a:srgbClr val="CC99FF"/>
        </a:folHlink>
      </a:clrScheme>
      <a:clrMap bg1="lt1" tx1="dk1" bg2="lt2" tx2="dk2" accent1="accent1" accent2="accent2" accent3="accent3" accent4="accent4" accent5="accent5" accent6="accent6" hlink="hlink" folHlink="folHlink"/>
    </a:extraClrScheme>
    <a:extraClrScheme>
      <a:clrScheme name="1_Capsulas 3">
        <a:dk1>
          <a:srgbClr val="000000"/>
        </a:dk1>
        <a:lt1>
          <a:srgbClr val="FFFFFF"/>
        </a:lt1>
        <a:dk2>
          <a:srgbClr val="000000"/>
        </a:dk2>
        <a:lt2>
          <a:srgbClr val="5F5F5F"/>
        </a:lt2>
        <a:accent1>
          <a:srgbClr val="C0C0C0"/>
        </a:accent1>
        <a:accent2>
          <a:srgbClr val="808080"/>
        </a:accent2>
        <a:accent3>
          <a:srgbClr val="FFFFFF"/>
        </a:accent3>
        <a:accent4>
          <a:srgbClr val="000000"/>
        </a:accent4>
        <a:accent5>
          <a:srgbClr val="DCDCDC"/>
        </a:accent5>
        <a:accent6>
          <a:srgbClr val="737373"/>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1_Capsulas 4">
        <a:dk1>
          <a:srgbClr val="000000"/>
        </a:dk1>
        <a:lt1>
          <a:srgbClr val="FFFFFF"/>
        </a:lt1>
        <a:dk2>
          <a:srgbClr val="9900CC"/>
        </a:dk2>
        <a:lt2>
          <a:srgbClr val="0033CC"/>
        </a:lt2>
        <a:accent1>
          <a:srgbClr val="FFCC66"/>
        </a:accent1>
        <a:accent2>
          <a:srgbClr val="33CC33"/>
        </a:accent2>
        <a:accent3>
          <a:srgbClr val="FFFFFF"/>
        </a:accent3>
        <a:accent4>
          <a:srgbClr val="000000"/>
        </a:accent4>
        <a:accent5>
          <a:srgbClr val="FFE2B8"/>
        </a:accent5>
        <a:accent6>
          <a:srgbClr val="2DB92D"/>
        </a:accent6>
        <a:hlink>
          <a:srgbClr val="9900CC"/>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o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74586</TotalTime>
  <Words>1108</Words>
  <Application>Microsoft Office PowerPoint</Application>
  <PresentationFormat>Apresentação na tela (4:3)</PresentationFormat>
  <Paragraphs>274</Paragraphs>
  <Slides>24</Slides>
  <Notes>23</Notes>
  <HiddenSlides>0</HiddenSlides>
  <MMClips>0</MMClips>
  <ScaleCrop>false</ScaleCrop>
  <HeadingPairs>
    <vt:vector size="4" baseType="variant">
      <vt:variant>
        <vt:lpstr>Tema</vt:lpstr>
      </vt:variant>
      <vt:variant>
        <vt:i4>1</vt:i4>
      </vt:variant>
      <vt:variant>
        <vt:lpstr>Títulos de slides</vt:lpstr>
      </vt:variant>
      <vt:variant>
        <vt:i4>24</vt:i4>
      </vt:variant>
    </vt:vector>
  </HeadingPairs>
  <TitlesOfParts>
    <vt:vector size="25" baseType="lpstr">
      <vt:lpstr>1_Capsulas</vt:lpstr>
      <vt:lpstr> TRENDS IN BRAZIL’S PRODUCTION AND INTERNATIONAL TRADE </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Bernard Delespinasse</dc:creator>
  <cp:lastModifiedBy>Ivan Tomaselli</cp:lastModifiedBy>
  <cp:revision>5957</cp:revision>
  <cp:lastPrinted>2013-11-08T10:50:35Z</cp:lastPrinted>
  <dcterms:created xsi:type="dcterms:W3CDTF">2005-07-26T12:49:15Z</dcterms:created>
  <dcterms:modified xsi:type="dcterms:W3CDTF">2013-11-26T09:51:08Z</dcterms:modified>
</cp:coreProperties>
</file>