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99" r:id="rId2"/>
    <p:sldId id="302" r:id="rId3"/>
    <p:sldId id="303" r:id="rId4"/>
    <p:sldId id="305" r:id="rId5"/>
    <p:sldId id="271" r:id="rId6"/>
    <p:sldId id="269" r:id="rId7"/>
    <p:sldId id="304" r:id="rId8"/>
    <p:sldId id="273" r:id="rId9"/>
    <p:sldId id="291" r:id="rId10"/>
    <p:sldId id="290" r:id="rId11"/>
    <p:sldId id="289" r:id="rId12"/>
    <p:sldId id="281" r:id="rId13"/>
    <p:sldId id="282" r:id="rId14"/>
    <p:sldId id="285" r:id="rId15"/>
    <p:sldId id="283" r:id="rId16"/>
    <p:sldId id="298" r:id="rId17"/>
    <p:sldId id="306" r:id="rId18"/>
    <p:sldId id="292" r:id="rId19"/>
    <p:sldId id="293" r:id="rId20"/>
    <p:sldId id="30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>
        <p:scale>
          <a:sx n="66" d="100"/>
          <a:sy n="66" d="100"/>
        </p:scale>
        <p:origin x="-151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3D143C-4974-40FD-A75D-FB302ABF234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F19A1E9-7E36-47C6-8C15-E19D292EA11C}">
      <dgm:prSet phldrT="[Text]"/>
      <dgm:spPr/>
      <dgm:t>
        <a:bodyPr/>
        <a:lstStyle/>
        <a:p>
          <a:r>
            <a:rPr lang="en-GB" dirty="0" smtClean="0"/>
            <a:t>Economic downturn</a:t>
          </a:r>
          <a:endParaRPr lang="en-GB" dirty="0"/>
        </a:p>
      </dgm:t>
    </dgm:pt>
    <dgm:pt modelId="{7FCD053D-6F7D-4CF7-9F92-AE3490A32342}" type="parTrans" cxnId="{16B76D5A-E3A2-4A14-B94F-C6FC01516565}">
      <dgm:prSet/>
      <dgm:spPr/>
      <dgm:t>
        <a:bodyPr/>
        <a:lstStyle/>
        <a:p>
          <a:endParaRPr lang="en-GB"/>
        </a:p>
      </dgm:t>
    </dgm:pt>
    <dgm:pt modelId="{65BE6319-854E-4A0A-891D-786373AE7BB2}" type="sibTrans" cxnId="{16B76D5A-E3A2-4A14-B94F-C6FC01516565}">
      <dgm:prSet/>
      <dgm:spPr/>
      <dgm:t>
        <a:bodyPr/>
        <a:lstStyle/>
        <a:p>
          <a:endParaRPr lang="en-GB"/>
        </a:p>
      </dgm:t>
    </dgm:pt>
    <dgm:pt modelId="{811740BA-D8F9-4D74-B80A-0DB7136E8BFD}">
      <dgm:prSet phldrT="[Text]"/>
      <dgm:spPr/>
      <dgm:t>
        <a:bodyPr/>
        <a:lstStyle/>
        <a:p>
          <a:r>
            <a:rPr lang="en-GB" dirty="0" smtClean="0"/>
            <a:t>Diversion of supply to other markets</a:t>
          </a:r>
          <a:endParaRPr lang="en-GB" dirty="0"/>
        </a:p>
      </dgm:t>
    </dgm:pt>
    <dgm:pt modelId="{3250A25E-F77D-4C50-B09D-44B74C4D4D64}" type="parTrans" cxnId="{1862A6DA-60C7-407C-95B9-CA10E5F4A822}">
      <dgm:prSet/>
      <dgm:spPr/>
      <dgm:t>
        <a:bodyPr/>
        <a:lstStyle/>
        <a:p>
          <a:endParaRPr lang="en-GB"/>
        </a:p>
      </dgm:t>
    </dgm:pt>
    <dgm:pt modelId="{6639F6CC-64D5-4740-BE38-DB9D677DC254}" type="sibTrans" cxnId="{1862A6DA-60C7-407C-95B9-CA10E5F4A822}">
      <dgm:prSet/>
      <dgm:spPr/>
      <dgm:t>
        <a:bodyPr/>
        <a:lstStyle/>
        <a:p>
          <a:endParaRPr lang="en-GB"/>
        </a:p>
      </dgm:t>
    </dgm:pt>
    <dgm:pt modelId="{AF4DCA3C-9206-4925-B624-365617CCE8DD}">
      <dgm:prSet phldrT="[Text]"/>
      <dgm:spPr/>
      <dgm:t>
        <a:bodyPr/>
        <a:lstStyle/>
        <a:p>
          <a:r>
            <a:rPr lang="en-GB" dirty="0" smtClean="0"/>
            <a:t>Erosion of infrastructure for EU supply</a:t>
          </a:r>
          <a:endParaRPr lang="en-GB" dirty="0"/>
        </a:p>
      </dgm:t>
    </dgm:pt>
    <dgm:pt modelId="{A1B678B6-B282-4ED0-A605-C15940F79838}" type="parTrans" cxnId="{133FADA1-0FB4-4AE0-A0C5-A18CAAE87E90}">
      <dgm:prSet/>
      <dgm:spPr/>
      <dgm:t>
        <a:bodyPr/>
        <a:lstStyle/>
        <a:p>
          <a:endParaRPr lang="en-GB"/>
        </a:p>
      </dgm:t>
    </dgm:pt>
    <dgm:pt modelId="{5CBA7B50-1A8D-4D38-951A-68BF7E66C1C1}" type="sibTrans" cxnId="{133FADA1-0FB4-4AE0-A0C5-A18CAAE87E90}">
      <dgm:prSet/>
      <dgm:spPr/>
      <dgm:t>
        <a:bodyPr/>
        <a:lstStyle/>
        <a:p>
          <a:endParaRPr lang="en-GB"/>
        </a:p>
      </dgm:t>
    </dgm:pt>
    <dgm:pt modelId="{50EB87F1-4772-4301-A5F2-E4EAACD7F7A4}">
      <dgm:prSet phldrT="[Text]"/>
      <dgm:spPr/>
      <dgm:t>
        <a:bodyPr/>
        <a:lstStyle/>
        <a:p>
          <a:r>
            <a:rPr lang="en-GB" dirty="0" smtClean="0"/>
            <a:t>Importers &amp; bankers increased aversion to commercial risk</a:t>
          </a:r>
          <a:endParaRPr lang="en-GB" dirty="0"/>
        </a:p>
      </dgm:t>
    </dgm:pt>
    <dgm:pt modelId="{48BC4C60-1AB8-4DB5-BD2B-1F5BC0140E6C}" type="parTrans" cxnId="{931CDFAB-24B7-4129-96F6-AF2981C6286D}">
      <dgm:prSet/>
      <dgm:spPr/>
      <dgm:t>
        <a:bodyPr/>
        <a:lstStyle/>
        <a:p>
          <a:endParaRPr lang="en-GB"/>
        </a:p>
      </dgm:t>
    </dgm:pt>
    <dgm:pt modelId="{DEA7FA13-57FC-4CDF-B63D-25BC95AB925A}" type="sibTrans" cxnId="{931CDFAB-24B7-4129-96F6-AF2981C6286D}">
      <dgm:prSet/>
      <dgm:spPr/>
      <dgm:t>
        <a:bodyPr/>
        <a:lstStyle/>
        <a:p>
          <a:endParaRPr lang="en-GB"/>
        </a:p>
      </dgm:t>
    </dgm:pt>
    <dgm:pt modelId="{C7D8C971-3E9A-4845-B0DD-048F35F4B504}">
      <dgm:prSet phldrT="[Text]"/>
      <dgm:spPr/>
      <dgm:t>
        <a:bodyPr/>
        <a:lstStyle/>
        <a:p>
          <a:r>
            <a:rPr lang="en-GB" dirty="0" smtClean="0"/>
            <a:t>Just-in-time favours more regular less volatile supply</a:t>
          </a:r>
          <a:endParaRPr lang="en-GB" dirty="0"/>
        </a:p>
      </dgm:t>
    </dgm:pt>
    <dgm:pt modelId="{4DC58C21-5C99-461B-AF1B-67EF84484832}" type="parTrans" cxnId="{544C60E1-3990-4CDE-8F48-521FC005FBDC}">
      <dgm:prSet/>
      <dgm:spPr/>
      <dgm:t>
        <a:bodyPr/>
        <a:lstStyle/>
        <a:p>
          <a:endParaRPr lang="en-GB"/>
        </a:p>
      </dgm:t>
    </dgm:pt>
    <dgm:pt modelId="{7CE907A6-7459-4064-BB7C-DDDC0C9F5DAD}" type="sibTrans" cxnId="{544C60E1-3990-4CDE-8F48-521FC005FBDC}">
      <dgm:prSet/>
      <dgm:spPr/>
      <dgm:t>
        <a:bodyPr/>
        <a:lstStyle/>
        <a:p>
          <a:endParaRPr lang="en-GB"/>
        </a:p>
      </dgm:t>
    </dgm:pt>
    <dgm:pt modelId="{EC975AFD-3274-44C7-955E-C3BDFEB2CBC7}">
      <dgm:prSet phldrT="[Text]"/>
      <dgm:spPr/>
      <dgm:t>
        <a:bodyPr/>
        <a:lstStyle/>
        <a:p>
          <a:r>
            <a:rPr lang="en-GB" dirty="0" smtClean="0"/>
            <a:t>Environmental prejudices &amp; uncoordinated marketing</a:t>
          </a:r>
          <a:endParaRPr lang="en-GB" dirty="0"/>
        </a:p>
      </dgm:t>
    </dgm:pt>
    <dgm:pt modelId="{6C9572F4-F258-4420-AA56-29FDBD21C82A}" type="parTrans" cxnId="{741DEF7F-8980-4586-B035-A75351F235A0}">
      <dgm:prSet/>
      <dgm:spPr/>
      <dgm:t>
        <a:bodyPr/>
        <a:lstStyle/>
        <a:p>
          <a:endParaRPr lang="en-GB"/>
        </a:p>
      </dgm:t>
    </dgm:pt>
    <dgm:pt modelId="{04F9811D-A3CA-4256-B4A8-75075BA735DC}" type="sibTrans" cxnId="{741DEF7F-8980-4586-B035-A75351F235A0}">
      <dgm:prSet/>
      <dgm:spPr/>
      <dgm:t>
        <a:bodyPr/>
        <a:lstStyle/>
        <a:p>
          <a:endParaRPr lang="en-GB"/>
        </a:p>
      </dgm:t>
    </dgm:pt>
    <dgm:pt modelId="{F1FAFE69-E9E4-46E4-B7B3-70656F58CC98}">
      <dgm:prSet phldrT="[Text]"/>
      <dgm:spPr/>
      <dgm:t>
        <a:bodyPr/>
        <a:lstStyle/>
        <a:p>
          <a:r>
            <a:rPr lang="en-GB" dirty="0" smtClean="0"/>
            <a:t>Substitution by temperate wood &amp; composites</a:t>
          </a:r>
          <a:endParaRPr lang="en-GB" dirty="0"/>
        </a:p>
      </dgm:t>
    </dgm:pt>
    <dgm:pt modelId="{DAE2867D-6BE1-4CEF-8193-F4F37517C5F3}" type="parTrans" cxnId="{DD5BFDFF-050F-43C8-A730-E0F69E5BAA49}">
      <dgm:prSet/>
      <dgm:spPr/>
      <dgm:t>
        <a:bodyPr/>
        <a:lstStyle/>
        <a:p>
          <a:endParaRPr lang="en-GB"/>
        </a:p>
      </dgm:t>
    </dgm:pt>
    <dgm:pt modelId="{A6FB6DD1-01E6-48F7-A36D-0EFD7692447B}" type="sibTrans" cxnId="{DD5BFDFF-050F-43C8-A730-E0F69E5BAA49}">
      <dgm:prSet/>
      <dgm:spPr/>
      <dgm:t>
        <a:bodyPr/>
        <a:lstStyle/>
        <a:p>
          <a:endParaRPr lang="en-GB"/>
        </a:p>
      </dgm:t>
    </dgm:pt>
    <dgm:pt modelId="{08967040-31AB-4BA3-A1E7-EF6C8DCD285E}">
      <dgm:prSet phldrT="[Text]"/>
      <dgm:spPr/>
      <dgm:t>
        <a:bodyPr/>
        <a:lstStyle/>
        <a:p>
          <a:r>
            <a:rPr lang="en-GB" dirty="0" smtClean="0"/>
            <a:t>Prefabrication: Switch from adaptable utility woods to tightly specified materials</a:t>
          </a:r>
          <a:endParaRPr lang="en-GB" dirty="0"/>
        </a:p>
      </dgm:t>
    </dgm:pt>
    <dgm:pt modelId="{FF860F42-DFF4-4FFC-A1AA-5463BBA00836}" type="parTrans" cxnId="{19B89FB7-11A7-4B9E-A5F3-506D923F6293}">
      <dgm:prSet/>
      <dgm:spPr/>
      <dgm:t>
        <a:bodyPr/>
        <a:lstStyle/>
        <a:p>
          <a:endParaRPr lang="en-GB"/>
        </a:p>
      </dgm:t>
    </dgm:pt>
    <dgm:pt modelId="{9E90CC35-9CB3-4A29-8AC3-1DDDA2750748}" type="sibTrans" cxnId="{19B89FB7-11A7-4B9E-A5F3-506D923F6293}">
      <dgm:prSet/>
      <dgm:spPr/>
      <dgm:t>
        <a:bodyPr/>
        <a:lstStyle/>
        <a:p>
          <a:endParaRPr lang="en-GB"/>
        </a:p>
      </dgm:t>
    </dgm:pt>
    <dgm:pt modelId="{F56637C6-52C9-4922-BF8D-78BCEE754269}">
      <dgm:prSet phldrT="[Text]"/>
      <dgm:spPr/>
      <dgm:t>
        <a:bodyPr/>
        <a:lstStyle/>
        <a:p>
          <a:r>
            <a:rPr lang="en-GB" dirty="0" smtClean="0"/>
            <a:t>Competition from China in markets for materials and finished goods</a:t>
          </a:r>
          <a:endParaRPr lang="en-GB" dirty="0"/>
        </a:p>
      </dgm:t>
    </dgm:pt>
    <dgm:pt modelId="{40A36A6E-F347-41CE-840A-9B1760BF8C39}" type="parTrans" cxnId="{8845C656-520C-417B-9B0C-33589E91CDB5}">
      <dgm:prSet/>
      <dgm:spPr/>
      <dgm:t>
        <a:bodyPr/>
        <a:lstStyle/>
        <a:p>
          <a:endParaRPr lang="en-GB"/>
        </a:p>
      </dgm:t>
    </dgm:pt>
    <dgm:pt modelId="{5247B874-9E0E-44E9-9ED3-1A4A821ACC56}" type="sibTrans" cxnId="{8845C656-520C-417B-9B0C-33589E91CDB5}">
      <dgm:prSet/>
      <dgm:spPr/>
      <dgm:t>
        <a:bodyPr/>
        <a:lstStyle/>
        <a:p>
          <a:endParaRPr lang="en-GB"/>
        </a:p>
      </dgm:t>
    </dgm:pt>
    <dgm:pt modelId="{1F7DAB19-704C-4B83-9011-5F6D63B0C906}" type="pres">
      <dgm:prSet presAssocID="{0D3D143C-4974-40FD-A75D-FB302ABF234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D19CD00-1F26-4E4D-9D34-584E8C692EBA}" type="pres">
      <dgm:prSet presAssocID="{EF19A1E9-7E36-47C6-8C15-E19D292EA11C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48F701-6BB4-48C7-A0E8-26B76E38D531}" type="pres">
      <dgm:prSet presAssocID="{65BE6319-854E-4A0A-891D-786373AE7BB2}" presName="sibTrans" presStyleCnt="0"/>
      <dgm:spPr/>
    </dgm:pt>
    <dgm:pt modelId="{1D241EE5-17F3-4DCC-A377-BBD973962B8F}" type="pres">
      <dgm:prSet presAssocID="{811740BA-D8F9-4D74-B80A-0DB7136E8BFD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FDCAE7E-CD53-4E4C-963C-0A2F238730EC}" type="pres">
      <dgm:prSet presAssocID="{6639F6CC-64D5-4740-BE38-DB9D677DC254}" presName="sibTrans" presStyleCnt="0"/>
      <dgm:spPr/>
    </dgm:pt>
    <dgm:pt modelId="{121CAC7F-3298-4CC2-97E0-79D452A961AE}" type="pres">
      <dgm:prSet presAssocID="{AF4DCA3C-9206-4925-B624-365617CCE8DD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F8B72F-A5C0-45C1-A2DE-39D9A0EF6EA0}" type="pres">
      <dgm:prSet presAssocID="{5CBA7B50-1A8D-4D38-951A-68BF7E66C1C1}" presName="sibTrans" presStyleCnt="0"/>
      <dgm:spPr/>
    </dgm:pt>
    <dgm:pt modelId="{A3295BBD-A926-40DA-9D21-E7C962C2C6BD}" type="pres">
      <dgm:prSet presAssocID="{50EB87F1-4772-4301-A5F2-E4EAACD7F7A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1540A9-E45D-4D69-9FCF-A69F74D48200}" type="pres">
      <dgm:prSet presAssocID="{DEA7FA13-57FC-4CDF-B63D-25BC95AB925A}" presName="sibTrans" presStyleCnt="0"/>
      <dgm:spPr/>
    </dgm:pt>
    <dgm:pt modelId="{575E5D7F-75D5-4449-8A99-474A13FBE709}" type="pres">
      <dgm:prSet presAssocID="{C7D8C971-3E9A-4845-B0DD-048F35F4B504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D8297B-F358-4744-87C3-E1CF7311D3B8}" type="pres">
      <dgm:prSet presAssocID="{7CE907A6-7459-4064-BB7C-DDDC0C9F5DAD}" presName="sibTrans" presStyleCnt="0"/>
      <dgm:spPr/>
    </dgm:pt>
    <dgm:pt modelId="{9C8A193F-8219-4BB0-B85E-5E01BC7D2981}" type="pres">
      <dgm:prSet presAssocID="{F1FAFE69-E9E4-46E4-B7B3-70656F58CC98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07CDAA-32F9-4E88-922A-ACF331000C62}" type="pres">
      <dgm:prSet presAssocID="{A6FB6DD1-01E6-48F7-A36D-0EFD7692447B}" presName="sibTrans" presStyleCnt="0"/>
      <dgm:spPr/>
    </dgm:pt>
    <dgm:pt modelId="{74C87FF6-7D0B-4A85-AAF1-67FA229684D4}" type="pres">
      <dgm:prSet presAssocID="{08967040-31AB-4BA3-A1E7-EF6C8DCD285E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5EBF60-1299-4B33-BE44-37571DA65804}" type="pres">
      <dgm:prSet presAssocID="{9E90CC35-9CB3-4A29-8AC3-1DDDA2750748}" presName="sibTrans" presStyleCnt="0"/>
      <dgm:spPr/>
    </dgm:pt>
    <dgm:pt modelId="{C901F66C-BAEA-4FB8-A8DB-64DB84835474}" type="pres">
      <dgm:prSet presAssocID="{F56637C6-52C9-4922-BF8D-78BCEE754269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998254-6ADD-4ACA-8037-8D35296819EE}" type="pres">
      <dgm:prSet presAssocID="{5247B874-9E0E-44E9-9ED3-1A4A821ACC56}" presName="sibTrans" presStyleCnt="0"/>
      <dgm:spPr/>
    </dgm:pt>
    <dgm:pt modelId="{9197A364-46C4-4045-B37F-F3333B12AA5E}" type="pres">
      <dgm:prSet presAssocID="{EC975AFD-3274-44C7-955E-C3BDFEB2CBC7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862A6DA-60C7-407C-95B9-CA10E5F4A822}" srcId="{0D3D143C-4974-40FD-A75D-FB302ABF2343}" destId="{811740BA-D8F9-4D74-B80A-0DB7136E8BFD}" srcOrd="1" destOrd="0" parTransId="{3250A25E-F77D-4C50-B09D-44B74C4D4D64}" sibTransId="{6639F6CC-64D5-4740-BE38-DB9D677DC254}"/>
    <dgm:cxn modelId="{133FADA1-0FB4-4AE0-A0C5-A18CAAE87E90}" srcId="{0D3D143C-4974-40FD-A75D-FB302ABF2343}" destId="{AF4DCA3C-9206-4925-B624-365617CCE8DD}" srcOrd="2" destOrd="0" parTransId="{A1B678B6-B282-4ED0-A605-C15940F79838}" sibTransId="{5CBA7B50-1A8D-4D38-951A-68BF7E66C1C1}"/>
    <dgm:cxn modelId="{0FBD6225-EB90-4D5B-8467-7E9658BF7277}" type="presOf" srcId="{08967040-31AB-4BA3-A1E7-EF6C8DCD285E}" destId="{74C87FF6-7D0B-4A85-AAF1-67FA229684D4}" srcOrd="0" destOrd="0" presId="urn:microsoft.com/office/officeart/2005/8/layout/default"/>
    <dgm:cxn modelId="{1952A550-381D-4AFA-882F-459684D440A8}" type="presOf" srcId="{C7D8C971-3E9A-4845-B0DD-048F35F4B504}" destId="{575E5D7F-75D5-4449-8A99-474A13FBE709}" srcOrd="0" destOrd="0" presId="urn:microsoft.com/office/officeart/2005/8/layout/default"/>
    <dgm:cxn modelId="{544C60E1-3990-4CDE-8F48-521FC005FBDC}" srcId="{0D3D143C-4974-40FD-A75D-FB302ABF2343}" destId="{C7D8C971-3E9A-4845-B0DD-048F35F4B504}" srcOrd="4" destOrd="0" parTransId="{4DC58C21-5C99-461B-AF1B-67EF84484832}" sibTransId="{7CE907A6-7459-4064-BB7C-DDDC0C9F5DAD}"/>
    <dgm:cxn modelId="{BC67BA0C-775A-4BD1-8FAB-9F330CC6F95C}" type="presOf" srcId="{F56637C6-52C9-4922-BF8D-78BCEE754269}" destId="{C901F66C-BAEA-4FB8-A8DB-64DB84835474}" srcOrd="0" destOrd="0" presId="urn:microsoft.com/office/officeart/2005/8/layout/default"/>
    <dgm:cxn modelId="{1189BB91-6E6E-42FA-AD79-4BEF7F86D339}" type="presOf" srcId="{EC975AFD-3274-44C7-955E-C3BDFEB2CBC7}" destId="{9197A364-46C4-4045-B37F-F3333B12AA5E}" srcOrd="0" destOrd="0" presId="urn:microsoft.com/office/officeart/2005/8/layout/default"/>
    <dgm:cxn modelId="{C5E6F01F-1C6A-44C8-A6E1-5D7F21979E3E}" type="presOf" srcId="{50EB87F1-4772-4301-A5F2-E4EAACD7F7A4}" destId="{A3295BBD-A926-40DA-9D21-E7C962C2C6BD}" srcOrd="0" destOrd="0" presId="urn:microsoft.com/office/officeart/2005/8/layout/default"/>
    <dgm:cxn modelId="{19B89FB7-11A7-4B9E-A5F3-506D923F6293}" srcId="{0D3D143C-4974-40FD-A75D-FB302ABF2343}" destId="{08967040-31AB-4BA3-A1E7-EF6C8DCD285E}" srcOrd="6" destOrd="0" parTransId="{FF860F42-DFF4-4FFC-A1AA-5463BBA00836}" sibTransId="{9E90CC35-9CB3-4A29-8AC3-1DDDA2750748}"/>
    <dgm:cxn modelId="{862F967C-5510-4F9E-8DE8-D375088EAC11}" type="presOf" srcId="{0D3D143C-4974-40FD-A75D-FB302ABF2343}" destId="{1F7DAB19-704C-4B83-9011-5F6D63B0C906}" srcOrd="0" destOrd="0" presId="urn:microsoft.com/office/officeart/2005/8/layout/default"/>
    <dgm:cxn modelId="{3AFDE3B6-D50D-4661-AA5C-2A2D87CA7A4F}" type="presOf" srcId="{F1FAFE69-E9E4-46E4-B7B3-70656F58CC98}" destId="{9C8A193F-8219-4BB0-B85E-5E01BC7D2981}" srcOrd="0" destOrd="0" presId="urn:microsoft.com/office/officeart/2005/8/layout/default"/>
    <dgm:cxn modelId="{DD5BFDFF-050F-43C8-A730-E0F69E5BAA49}" srcId="{0D3D143C-4974-40FD-A75D-FB302ABF2343}" destId="{F1FAFE69-E9E4-46E4-B7B3-70656F58CC98}" srcOrd="5" destOrd="0" parTransId="{DAE2867D-6BE1-4CEF-8193-F4F37517C5F3}" sibTransId="{A6FB6DD1-01E6-48F7-A36D-0EFD7692447B}"/>
    <dgm:cxn modelId="{E853D583-9A30-4FF9-889B-745CBDD312CE}" type="presOf" srcId="{811740BA-D8F9-4D74-B80A-0DB7136E8BFD}" destId="{1D241EE5-17F3-4DCC-A377-BBD973962B8F}" srcOrd="0" destOrd="0" presId="urn:microsoft.com/office/officeart/2005/8/layout/default"/>
    <dgm:cxn modelId="{931CDFAB-24B7-4129-96F6-AF2981C6286D}" srcId="{0D3D143C-4974-40FD-A75D-FB302ABF2343}" destId="{50EB87F1-4772-4301-A5F2-E4EAACD7F7A4}" srcOrd="3" destOrd="0" parTransId="{48BC4C60-1AB8-4DB5-BD2B-1F5BC0140E6C}" sibTransId="{DEA7FA13-57FC-4CDF-B63D-25BC95AB925A}"/>
    <dgm:cxn modelId="{0BD6185D-968F-46D4-A04D-DEA1D0B7546E}" type="presOf" srcId="{EF19A1E9-7E36-47C6-8C15-E19D292EA11C}" destId="{9D19CD00-1F26-4E4D-9D34-584E8C692EBA}" srcOrd="0" destOrd="0" presId="urn:microsoft.com/office/officeart/2005/8/layout/default"/>
    <dgm:cxn modelId="{8845C656-520C-417B-9B0C-33589E91CDB5}" srcId="{0D3D143C-4974-40FD-A75D-FB302ABF2343}" destId="{F56637C6-52C9-4922-BF8D-78BCEE754269}" srcOrd="7" destOrd="0" parTransId="{40A36A6E-F347-41CE-840A-9B1760BF8C39}" sibTransId="{5247B874-9E0E-44E9-9ED3-1A4A821ACC56}"/>
    <dgm:cxn modelId="{16B76D5A-E3A2-4A14-B94F-C6FC01516565}" srcId="{0D3D143C-4974-40FD-A75D-FB302ABF2343}" destId="{EF19A1E9-7E36-47C6-8C15-E19D292EA11C}" srcOrd="0" destOrd="0" parTransId="{7FCD053D-6F7D-4CF7-9F92-AE3490A32342}" sibTransId="{65BE6319-854E-4A0A-891D-786373AE7BB2}"/>
    <dgm:cxn modelId="{741DEF7F-8980-4586-B035-A75351F235A0}" srcId="{0D3D143C-4974-40FD-A75D-FB302ABF2343}" destId="{EC975AFD-3274-44C7-955E-C3BDFEB2CBC7}" srcOrd="8" destOrd="0" parTransId="{6C9572F4-F258-4420-AA56-29FDBD21C82A}" sibTransId="{04F9811D-A3CA-4256-B4A8-75075BA735DC}"/>
    <dgm:cxn modelId="{41104522-19EF-4E18-AC96-986F0F41D52A}" type="presOf" srcId="{AF4DCA3C-9206-4925-B624-365617CCE8DD}" destId="{121CAC7F-3298-4CC2-97E0-79D452A961AE}" srcOrd="0" destOrd="0" presId="urn:microsoft.com/office/officeart/2005/8/layout/default"/>
    <dgm:cxn modelId="{C4F4FAC5-D097-4A40-B1A7-D3BBF287933F}" type="presParOf" srcId="{1F7DAB19-704C-4B83-9011-5F6D63B0C906}" destId="{9D19CD00-1F26-4E4D-9D34-584E8C692EBA}" srcOrd="0" destOrd="0" presId="urn:microsoft.com/office/officeart/2005/8/layout/default"/>
    <dgm:cxn modelId="{8429A9E2-A75E-4967-A3BD-19BA8D854552}" type="presParOf" srcId="{1F7DAB19-704C-4B83-9011-5F6D63B0C906}" destId="{1748F701-6BB4-48C7-A0E8-26B76E38D531}" srcOrd="1" destOrd="0" presId="urn:microsoft.com/office/officeart/2005/8/layout/default"/>
    <dgm:cxn modelId="{F3737862-32F9-4FDB-B4E4-CDEA0C6AE752}" type="presParOf" srcId="{1F7DAB19-704C-4B83-9011-5F6D63B0C906}" destId="{1D241EE5-17F3-4DCC-A377-BBD973962B8F}" srcOrd="2" destOrd="0" presId="urn:microsoft.com/office/officeart/2005/8/layout/default"/>
    <dgm:cxn modelId="{4960B50C-5BBD-455D-A03C-0BB228228495}" type="presParOf" srcId="{1F7DAB19-704C-4B83-9011-5F6D63B0C906}" destId="{2FDCAE7E-CD53-4E4C-963C-0A2F238730EC}" srcOrd="3" destOrd="0" presId="urn:microsoft.com/office/officeart/2005/8/layout/default"/>
    <dgm:cxn modelId="{F9A5F10F-280F-4D41-BB49-CA2AFFB75EBA}" type="presParOf" srcId="{1F7DAB19-704C-4B83-9011-5F6D63B0C906}" destId="{121CAC7F-3298-4CC2-97E0-79D452A961AE}" srcOrd="4" destOrd="0" presId="urn:microsoft.com/office/officeart/2005/8/layout/default"/>
    <dgm:cxn modelId="{F47246F4-0672-4FF5-9275-D470E1999F95}" type="presParOf" srcId="{1F7DAB19-704C-4B83-9011-5F6D63B0C906}" destId="{7FF8B72F-A5C0-45C1-A2DE-39D9A0EF6EA0}" srcOrd="5" destOrd="0" presId="urn:microsoft.com/office/officeart/2005/8/layout/default"/>
    <dgm:cxn modelId="{BD027681-A285-4EBB-96DE-5F34C94169B7}" type="presParOf" srcId="{1F7DAB19-704C-4B83-9011-5F6D63B0C906}" destId="{A3295BBD-A926-40DA-9D21-E7C962C2C6BD}" srcOrd="6" destOrd="0" presId="urn:microsoft.com/office/officeart/2005/8/layout/default"/>
    <dgm:cxn modelId="{F69B2FFF-FEB7-4F26-8918-F2C2BC551DDA}" type="presParOf" srcId="{1F7DAB19-704C-4B83-9011-5F6D63B0C906}" destId="{531540A9-E45D-4D69-9FCF-A69F74D48200}" srcOrd="7" destOrd="0" presId="urn:microsoft.com/office/officeart/2005/8/layout/default"/>
    <dgm:cxn modelId="{C5D606D6-4973-4A14-B097-39B392336199}" type="presParOf" srcId="{1F7DAB19-704C-4B83-9011-5F6D63B0C906}" destId="{575E5D7F-75D5-4449-8A99-474A13FBE709}" srcOrd="8" destOrd="0" presId="urn:microsoft.com/office/officeart/2005/8/layout/default"/>
    <dgm:cxn modelId="{FF8292C2-5D9A-4A19-ABF9-CE59926C1D82}" type="presParOf" srcId="{1F7DAB19-704C-4B83-9011-5F6D63B0C906}" destId="{0ED8297B-F358-4744-87C3-E1CF7311D3B8}" srcOrd="9" destOrd="0" presId="urn:microsoft.com/office/officeart/2005/8/layout/default"/>
    <dgm:cxn modelId="{A8593DAD-0369-4EA0-8C4F-D5AD10EAA088}" type="presParOf" srcId="{1F7DAB19-704C-4B83-9011-5F6D63B0C906}" destId="{9C8A193F-8219-4BB0-B85E-5E01BC7D2981}" srcOrd="10" destOrd="0" presId="urn:microsoft.com/office/officeart/2005/8/layout/default"/>
    <dgm:cxn modelId="{56939086-64EC-4C87-B3C9-3CFEFC6DEB24}" type="presParOf" srcId="{1F7DAB19-704C-4B83-9011-5F6D63B0C906}" destId="{AF07CDAA-32F9-4E88-922A-ACF331000C62}" srcOrd="11" destOrd="0" presId="urn:microsoft.com/office/officeart/2005/8/layout/default"/>
    <dgm:cxn modelId="{71E67556-4CC5-43F3-BB0F-25C3A33AA6F9}" type="presParOf" srcId="{1F7DAB19-704C-4B83-9011-5F6D63B0C906}" destId="{74C87FF6-7D0B-4A85-AAF1-67FA229684D4}" srcOrd="12" destOrd="0" presId="urn:microsoft.com/office/officeart/2005/8/layout/default"/>
    <dgm:cxn modelId="{E1DD382B-0D3C-4315-933F-EC1EA6EBC450}" type="presParOf" srcId="{1F7DAB19-704C-4B83-9011-5F6D63B0C906}" destId="{215EBF60-1299-4B33-BE44-37571DA65804}" srcOrd="13" destOrd="0" presId="urn:microsoft.com/office/officeart/2005/8/layout/default"/>
    <dgm:cxn modelId="{635A9EDA-C458-40C2-8594-EC630C6F1874}" type="presParOf" srcId="{1F7DAB19-704C-4B83-9011-5F6D63B0C906}" destId="{C901F66C-BAEA-4FB8-A8DB-64DB84835474}" srcOrd="14" destOrd="0" presId="urn:microsoft.com/office/officeart/2005/8/layout/default"/>
    <dgm:cxn modelId="{403C202D-239A-4E36-9F1B-5D6F548A6F55}" type="presParOf" srcId="{1F7DAB19-704C-4B83-9011-5F6D63B0C906}" destId="{9A998254-6ADD-4ACA-8037-8D35296819EE}" srcOrd="15" destOrd="0" presId="urn:microsoft.com/office/officeart/2005/8/layout/default"/>
    <dgm:cxn modelId="{83709CE0-0B6A-4844-9B4E-20BED011C487}" type="presParOf" srcId="{1F7DAB19-704C-4B83-9011-5F6D63B0C906}" destId="{9197A364-46C4-4045-B37F-F3333B12AA5E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A876A2-3325-4DD0-B2E8-34ED08C27438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0830055-49FC-4456-A788-EAD26EE84DF3}">
      <dgm:prSet phldrT="[Text]" custT="1"/>
      <dgm:spPr/>
      <dgm:t>
        <a:bodyPr/>
        <a:lstStyle/>
        <a:p>
          <a:r>
            <a:rPr lang="en-GB" sz="3200" dirty="0" smtClean="0"/>
            <a:t>Tropical hardwood</a:t>
          </a:r>
          <a:endParaRPr lang="en-GB" sz="3200" dirty="0"/>
        </a:p>
      </dgm:t>
    </dgm:pt>
    <dgm:pt modelId="{63C37D3A-9ED7-4DD1-9031-0C5A1A5C9500}" type="parTrans" cxnId="{32EBB521-19C3-4D4A-AD1D-9811D573F984}">
      <dgm:prSet/>
      <dgm:spPr/>
      <dgm:t>
        <a:bodyPr/>
        <a:lstStyle/>
        <a:p>
          <a:endParaRPr lang="en-GB"/>
        </a:p>
      </dgm:t>
    </dgm:pt>
    <dgm:pt modelId="{51C944C7-F316-4975-B141-DE5F7594F88F}" type="sibTrans" cxnId="{32EBB521-19C3-4D4A-AD1D-9811D573F984}">
      <dgm:prSet/>
      <dgm:spPr/>
      <dgm:t>
        <a:bodyPr/>
        <a:lstStyle/>
        <a:p>
          <a:endParaRPr lang="en-GB"/>
        </a:p>
      </dgm:t>
    </dgm:pt>
    <dgm:pt modelId="{B2DC115E-AEE8-45CD-9F88-6E5B4806AE72}">
      <dgm:prSet phldrT="[Text]"/>
      <dgm:spPr/>
      <dgm:t>
        <a:bodyPr/>
        <a:lstStyle/>
        <a:p>
          <a:r>
            <a:rPr lang="en-GB" dirty="0" smtClean="0"/>
            <a:t>Commitment to good governance</a:t>
          </a:r>
          <a:endParaRPr lang="en-GB" dirty="0"/>
        </a:p>
      </dgm:t>
    </dgm:pt>
    <dgm:pt modelId="{C4B8CD1D-CFB1-46F1-A029-D3E5D907E73C}" type="parTrans" cxnId="{0B03940B-FF95-4C23-B31B-AE1A724E1279}">
      <dgm:prSet/>
      <dgm:spPr/>
      <dgm:t>
        <a:bodyPr/>
        <a:lstStyle/>
        <a:p>
          <a:endParaRPr lang="en-GB"/>
        </a:p>
      </dgm:t>
    </dgm:pt>
    <dgm:pt modelId="{D0B1313D-2DF6-41D9-A951-3E4C832BA582}" type="sibTrans" cxnId="{0B03940B-FF95-4C23-B31B-AE1A724E1279}">
      <dgm:prSet/>
      <dgm:spPr/>
      <dgm:t>
        <a:bodyPr/>
        <a:lstStyle/>
        <a:p>
          <a:endParaRPr lang="en-GB"/>
        </a:p>
      </dgm:t>
    </dgm:pt>
    <dgm:pt modelId="{18E405C6-5F20-41FA-AB10-A0F92CA37972}">
      <dgm:prSet phldrT="[Text]"/>
      <dgm:spPr/>
      <dgm:t>
        <a:bodyPr/>
        <a:lstStyle/>
        <a:p>
          <a:r>
            <a:rPr lang="en-GB" dirty="0" smtClean="0"/>
            <a:t>Supporting communities</a:t>
          </a:r>
          <a:endParaRPr lang="en-GB" dirty="0"/>
        </a:p>
      </dgm:t>
    </dgm:pt>
    <dgm:pt modelId="{BD2859A9-44F2-4DC6-A921-4E4054FD3144}" type="parTrans" cxnId="{CBF5F53D-3DDE-438B-A6CB-80B6F4EB7355}">
      <dgm:prSet/>
      <dgm:spPr/>
      <dgm:t>
        <a:bodyPr/>
        <a:lstStyle/>
        <a:p>
          <a:endParaRPr lang="en-GB"/>
        </a:p>
      </dgm:t>
    </dgm:pt>
    <dgm:pt modelId="{B18B7611-83F8-4A53-8370-AFF6B66434EB}" type="sibTrans" cxnId="{CBF5F53D-3DDE-438B-A6CB-80B6F4EB7355}">
      <dgm:prSet/>
      <dgm:spPr/>
      <dgm:t>
        <a:bodyPr/>
        <a:lstStyle/>
        <a:p>
          <a:endParaRPr lang="en-GB"/>
        </a:p>
      </dgm:t>
    </dgm:pt>
    <dgm:pt modelId="{B1B32846-3426-4387-9EB0-F8EB400E23C2}">
      <dgm:prSet phldrT="[Text]"/>
      <dgm:spPr/>
      <dgm:t>
        <a:bodyPr/>
        <a:lstStyle/>
        <a:p>
          <a:r>
            <a:rPr lang="en-GB" dirty="0" smtClean="0"/>
            <a:t>Economic incentive to conserve forests</a:t>
          </a:r>
          <a:endParaRPr lang="en-GB" dirty="0"/>
        </a:p>
      </dgm:t>
    </dgm:pt>
    <dgm:pt modelId="{B65D6C5E-1BE6-4F59-8365-07C8AC11669B}" type="parTrans" cxnId="{CD302EFE-2C1A-43BE-98C4-F22DFE739B48}">
      <dgm:prSet/>
      <dgm:spPr/>
      <dgm:t>
        <a:bodyPr/>
        <a:lstStyle/>
        <a:p>
          <a:endParaRPr lang="en-GB"/>
        </a:p>
      </dgm:t>
    </dgm:pt>
    <dgm:pt modelId="{E677CC1A-10A2-472C-845F-A9C686D7734F}" type="sibTrans" cxnId="{CD302EFE-2C1A-43BE-98C4-F22DFE739B48}">
      <dgm:prSet/>
      <dgm:spPr/>
      <dgm:t>
        <a:bodyPr/>
        <a:lstStyle/>
        <a:p>
          <a:endParaRPr lang="en-GB"/>
        </a:p>
      </dgm:t>
    </dgm:pt>
    <dgm:pt modelId="{C68E3A8A-767F-4940-A6AD-1CCAB26C1C6F}">
      <dgm:prSet phldrT="[Text]"/>
      <dgm:spPr/>
      <dgm:t>
        <a:bodyPr/>
        <a:lstStyle/>
        <a:p>
          <a:r>
            <a:rPr lang="en-GB" dirty="0" smtClean="0"/>
            <a:t>Carbon storage</a:t>
          </a:r>
          <a:endParaRPr lang="en-GB" dirty="0"/>
        </a:p>
      </dgm:t>
    </dgm:pt>
    <dgm:pt modelId="{1D048B8C-F826-46AE-BD31-552661E19138}" type="parTrans" cxnId="{CC9DD4CB-A925-487A-81BD-E5DFF070E18B}">
      <dgm:prSet/>
      <dgm:spPr/>
      <dgm:t>
        <a:bodyPr/>
        <a:lstStyle/>
        <a:p>
          <a:endParaRPr lang="en-GB"/>
        </a:p>
      </dgm:t>
    </dgm:pt>
    <dgm:pt modelId="{F11CB585-93D1-42EA-AEAE-A2D5F676CAF7}" type="sibTrans" cxnId="{CC9DD4CB-A925-487A-81BD-E5DFF070E18B}">
      <dgm:prSet/>
      <dgm:spPr/>
      <dgm:t>
        <a:bodyPr/>
        <a:lstStyle/>
        <a:p>
          <a:endParaRPr lang="en-GB"/>
        </a:p>
      </dgm:t>
    </dgm:pt>
    <dgm:pt modelId="{83BD9CCB-BC2D-4E9A-A2CC-5E16E904858D}">
      <dgm:prSet phldrT="[Text]"/>
      <dgm:spPr/>
      <dgm:t>
        <a:bodyPr/>
        <a:lstStyle/>
        <a:p>
          <a:r>
            <a:rPr lang="en-GB" dirty="0" smtClean="0"/>
            <a:t>Green leader compared to other materials &amp; land uses</a:t>
          </a:r>
          <a:endParaRPr lang="en-GB" dirty="0"/>
        </a:p>
      </dgm:t>
    </dgm:pt>
    <dgm:pt modelId="{46CD616F-EEC3-4C57-9601-27E026E0AA97}" type="parTrans" cxnId="{F3ADF5EE-6207-4234-B889-0ABFFDFC33FF}">
      <dgm:prSet/>
      <dgm:spPr/>
      <dgm:t>
        <a:bodyPr/>
        <a:lstStyle/>
        <a:p>
          <a:endParaRPr lang="en-GB"/>
        </a:p>
      </dgm:t>
    </dgm:pt>
    <dgm:pt modelId="{2425265B-D0E5-48CB-9F47-D0DD035D828F}" type="sibTrans" cxnId="{F3ADF5EE-6207-4234-B889-0ABFFDFC33FF}">
      <dgm:prSet/>
      <dgm:spPr/>
      <dgm:t>
        <a:bodyPr/>
        <a:lstStyle/>
        <a:p>
          <a:endParaRPr lang="en-GB"/>
        </a:p>
      </dgm:t>
    </dgm:pt>
    <dgm:pt modelId="{617BE0F3-73C1-4686-A913-84132F404B93}">
      <dgm:prSet phldrT="[Text]"/>
      <dgm:spPr/>
      <dgm:t>
        <a:bodyPr/>
        <a:lstStyle/>
        <a:p>
          <a:r>
            <a:rPr lang="en-GB" dirty="0" smtClean="0"/>
            <a:t>Unsurpassed technical performance</a:t>
          </a:r>
          <a:endParaRPr lang="en-GB" dirty="0"/>
        </a:p>
      </dgm:t>
    </dgm:pt>
    <dgm:pt modelId="{292DC340-4737-4669-A6D2-9A1A0F5BA913}" type="parTrans" cxnId="{3CAEEC66-6395-4981-BF41-BEEBFFC74BF3}">
      <dgm:prSet/>
      <dgm:spPr/>
      <dgm:t>
        <a:bodyPr/>
        <a:lstStyle/>
        <a:p>
          <a:endParaRPr lang="en-GB"/>
        </a:p>
      </dgm:t>
    </dgm:pt>
    <dgm:pt modelId="{9E0AEE53-442A-439A-B618-1C7276A3B97B}" type="sibTrans" cxnId="{3CAEEC66-6395-4981-BF41-BEEBFFC74BF3}">
      <dgm:prSet/>
      <dgm:spPr/>
      <dgm:t>
        <a:bodyPr/>
        <a:lstStyle/>
        <a:p>
          <a:endParaRPr lang="en-GB"/>
        </a:p>
      </dgm:t>
    </dgm:pt>
    <dgm:pt modelId="{F0086BC3-D91F-4B9F-ABD4-2169AB3D3D09}">
      <dgm:prSet/>
      <dgm:spPr/>
      <dgm:t>
        <a:bodyPr/>
        <a:lstStyle/>
        <a:p>
          <a:endParaRPr lang="en-GB"/>
        </a:p>
      </dgm:t>
    </dgm:pt>
    <dgm:pt modelId="{BF81F670-2AB8-447B-915F-19E013DF7D87}" type="parTrans" cxnId="{D897E664-24B1-4A3D-ACE6-CC7C56C2770A}">
      <dgm:prSet/>
      <dgm:spPr/>
      <dgm:t>
        <a:bodyPr/>
        <a:lstStyle/>
        <a:p>
          <a:endParaRPr lang="en-GB"/>
        </a:p>
      </dgm:t>
    </dgm:pt>
    <dgm:pt modelId="{E6AE9922-8693-4A30-8F99-0C500249A859}" type="sibTrans" cxnId="{D897E664-24B1-4A3D-ACE6-CC7C56C2770A}">
      <dgm:prSet/>
      <dgm:spPr/>
      <dgm:t>
        <a:bodyPr/>
        <a:lstStyle/>
        <a:p>
          <a:endParaRPr lang="en-GB"/>
        </a:p>
      </dgm:t>
    </dgm:pt>
    <dgm:pt modelId="{A5945880-AA3A-47A7-80E3-5FD3CC94F555}">
      <dgm:prSet/>
      <dgm:spPr/>
      <dgm:t>
        <a:bodyPr/>
        <a:lstStyle/>
        <a:p>
          <a:endParaRPr lang="en-GB"/>
        </a:p>
      </dgm:t>
    </dgm:pt>
    <dgm:pt modelId="{C9A7E37F-5452-4B8D-A2F6-6A72FA80BA8D}" type="parTrans" cxnId="{A4FA437F-BD7E-46EA-B748-3062984A061F}">
      <dgm:prSet/>
      <dgm:spPr/>
      <dgm:t>
        <a:bodyPr/>
        <a:lstStyle/>
        <a:p>
          <a:endParaRPr lang="en-GB"/>
        </a:p>
      </dgm:t>
    </dgm:pt>
    <dgm:pt modelId="{6CCC48ED-4272-4F49-B3C7-4DCBDAD5FE70}" type="sibTrans" cxnId="{A4FA437F-BD7E-46EA-B748-3062984A061F}">
      <dgm:prSet/>
      <dgm:spPr/>
      <dgm:t>
        <a:bodyPr/>
        <a:lstStyle/>
        <a:p>
          <a:endParaRPr lang="en-GB"/>
        </a:p>
      </dgm:t>
    </dgm:pt>
    <dgm:pt modelId="{CA1A9D36-6D32-4FCD-B98F-E6ACBCDFFF0E}">
      <dgm:prSet/>
      <dgm:spPr/>
      <dgm:t>
        <a:bodyPr/>
        <a:lstStyle/>
        <a:p>
          <a:endParaRPr lang="en-GB"/>
        </a:p>
      </dgm:t>
    </dgm:pt>
    <dgm:pt modelId="{369D4242-E7C9-4DD9-964A-C50F41875868}" type="parTrans" cxnId="{78928F3B-5678-4B41-B2C3-B1E7E50A0D8E}">
      <dgm:prSet/>
      <dgm:spPr/>
      <dgm:t>
        <a:bodyPr/>
        <a:lstStyle/>
        <a:p>
          <a:endParaRPr lang="en-GB"/>
        </a:p>
      </dgm:t>
    </dgm:pt>
    <dgm:pt modelId="{BE35F5C7-B2C0-43E3-908E-4FDE5B2EDD86}" type="sibTrans" cxnId="{78928F3B-5678-4B41-B2C3-B1E7E50A0D8E}">
      <dgm:prSet/>
      <dgm:spPr/>
      <dgm:t>
        <a:bodyPr/>
        <a:lstStyle/>
        <a:p>
          <a:endParaRPr lang="en-GB"/>
        </a:p>
      </dgm:t>
    </dgm:pt>
    <dgm:pt modelId="{845F852D-B24A-44E4-A87E-B2D3C5327F9B}" type="pres">
      <dgm:prSet presAssocID="{4CA876A2-3325-4DD0-B2E8-34ED08C2743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5EA443FF-BA67-4F0A-BE59-8E7F9154F638}" type="pres">
      <dgm:prSet presAssocID="{B0830055-49FC-4456-A788-EAD26EE84DF3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GB"/>
        </a:p>
      </dgm:t>
    </dgm:pt>
    <dgm:pt modelId="{3AB13EAE-2A32-4932-958C-BAC3F0DFC3D9}" type="pres">
      <dgm:prSet presAssocID="{B2DC115E-AEE8-45CD-9F88-6E5B4806AE72}" presName="Accent1" presStyleCnt="0"/>
      <dgm:spPr/>
    </dgm:pt>
    <dgm:pt modelId="{33DA2888-E67D-4F03-8C8C-E21EEC517B6C}" type="pres">
      <dgm:prSet presAssocID="{B2DC115E-AEE8-45CD-9F88-6E5B4806AE72}" presName="Accent" presStyleLbl="bgShp" presStyleIdx="0" presStyleCnt="6"/>
      <dgm:spPr/>
    </dgm:pt>
    <dgm:pt modelId="{076C6FC8-8477-47F2-B50F-B93AB99F8F36}" type="pres">
      <dgm:prSet presAssocID="{B2DC115E-AEE8-45CD-9F88-6E5B4806AE72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BEE8B9-81BC-495D-8501-25A42FC9CF14}" type="pres">
      <dgm:prSet presAssocID="{18E405C6-5F20-41FA-AB10-A0F92CA37972}" presName="Accent2" presStyleCnt="0"/>
      <dgm:spPr/>
    </dgm:pt>
    <dgm:pt modelId="{BD076ABE-FCEE-46C8-A4C0-38F21D4ECCBF}" type="pres">
      <dgm:prSet presAssocID="{18E405C6-5F20-41FA-AB10-A0F92CA37972}" presName="Accent" presStyleLbl="bgShp" presStyleIdx="1" presStyleCnt="6"/>
      <dgm:spPr/>
    </dgm:pt>
    <dgm:pt modelId="{C2478DEC-2358-4A28-9295-BB2446C4768E}" type="pres">
      <dgm:prSet presAssocID="{18E405C6-5F20-41FA-AB10-A0F92CA37972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D620C6-F3E6-4447-80A2-66B2A3FDD8F3}" type="pres">
      <dgm:prSet presAssocID="{B1B32846-3426-4387-9EB0-F8EB400E23C2}" presName="Accent3" presStyleCnt="0"/>
      <dgm:spPr/>
    </dgm:pt>
    <dgm:pt modelId="{19DDEA46-1864-44B2-88DD-6D17A103DF18}" type="pres">
      <dgm:prSet presAssocID="{B1B32846-3426-4387-9EB0-F8EB400E23C2}" presName="Accent" presStyleLbl="bgShp" presStyleIdx="2" presStyleCnt="6"/>
      <dgm:spPr/>
    </dgm:pt>
    <dgm:pt modelId="{CCF2F597-6FA5-4272-BA9B-A63A55D2B750}" type="pres">
      <dgm:prSet presAssocID="{B1B32846-3426-4387-9EB0-F8EB400E23C2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52A854-E9E4-4CE2-81DD-020D7C66F7DE}" type="pres">
      <dgm:prSet presAssocID="{C68E3A8A-767F-4940-A6AD-1CCAB26C1C6F}" presName="Accent4" presStyleCnt="0"/>
      <dgm:spPr/>
    </dgm:pt>
    <dgm:pt modelId="{0181D958-1F43-4AC1-BEE9-6F1658E12324}" type="pres">
      <dgm:prSet presAssocID="{C68E3A8A-767F-4940-A6AD-1CCAB26C1C6F}" presName="Accent" presStyleLbl="bgShp" presStyleIdx="3" presStyleCnt="6"/>
      <dgm:spPr/>
    </dgm:pt>
    <dgm:pt modelId="{04C2028D-27FC-46BA-B3C4-5125AB49CAEB}" type="pres">
      <dgm:prSet presAssocID="{C68E3A8A-767F-4940-A6AD-1CCAB26C1C6F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D36262-DD56-4DED-BA38-241CABCB6EE7}" type="pres">
      <dgm:prSet presAssocID="{83BD9CCB-BC2D-4E9A-A2CC-5E16E904858D}" presName="Accent5" presStyleCnt="0"/>
      <dgm:spPr/>
    </dgm:pt>
    <dgm:pt modelId="{EEE7A2F4-DAAF-4324-A784-D2514C9AE7C3}" type="pres">
      <dgm:prSet presAssocID="{83BD9CCB-BC2D-4E9A-A2CC-5E16E904858D}" presName="Accent" presStyleLbl="bgShp" presStyleIdx="4" presStyleCnt="6"/>
      <dgm:spPr/>
    </dgm:pt>
    <dgm:pt modelId="{C3B8CB96-1892-45B9-9596-566F66EA6E36}" type="pres">
      <dgm:prSet presAssocID="{83BD9CCB-BC2D-4E9A-A2CC-5E16E904858D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614AC9-A294-409A-90E2-142E92A518E0}" type="pres">
      <dgm:prSet presAssocID="{617BE0F3-73C1-4686-A913-84132F404B93}" presName="Accent6" presStyleCnt="0"/>
      <dgm:spPr/>
    </dgm:pt>
    <dgm:pt modelId="{800DC8B4-94E8-4DBE-AEBA-8BB3DA394E12}" type="pres">
      <dgm:prSet presAssocID="{617BE0F3-73C1-4686-A913-84132F404B93}" presName="Accent" presStyleLbl="bgShp" presStyleIdx="5" presStyleCnt="6"/>
      <dgm:spPr/>
    </dgm:pt>
    <dgm:pt modelId="{ECF6D195-1A62-4092-B6FC-6F8F45E0990F}" type="pres">
      <dgm:prSet presAssocID="{617BE0F3-73C1-4686-A913-84132F404B93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3ADF5EE-6207-4234-B889-0ABFFDFC33FF}" srcId="{B0830055-49FC-4456-A788-EAD26EE84DF3}" destId="{83BD9CCB-BC2D-4E9A-A2CC-5E16E904858D}" srcOrd="4" destOrd="0" parTransId="{46CD616F-EEC3-4C57-9601-27E026E0AA97}" sibTransId="{2425265B-D0E5-48CB-9F47-D0DD035D828F}"/>
    <dgm:cxn modelId="{CBF5F53D-3DDE-438B-A6CB-80B6F4EB7355}" srcId="{B0830055-49FC-4456-A788-EAD26EE84DF3}" destId="{18E405C6-5F20-41FA-AB10-A0F92CA37972}" srcOrd="1" destOrd="0" parTransId="{BD2859A9-44F2-4DC6-A921-4E4054FD3144}" sibTransId="{B18B7611-83F8-4A53-8370-AFF6B66434EB}"/>
    <dgm:cxn modelId="{CD302EFE-2C1A-43BE-98C4-F22DFE739B48}" srcId="{B0830055-49FC-4456-A788-EAD26EE84DF3}" destId="{B1B32846-3426-4387-9EB0-F8EB400E23C2}" srcOrd="2" destOrd="0" parTransId="{B65D6C5E-1BE6-4F59-8365-07C8AC11669B}" sibTransId="{E677CC1A-10A2-472C-845F-A9C686D7734F}"/>
    <dgm:cxn modelId="{4275BA36-3E97-4D9C-9B37-9D72C0FAFC47}" type="presOf" srcId="{B1B32846-3426-4387-9EB0-F8EB400E23C2}" destId="{CCF2F597-6FA5-4272-BA9B-A63A55D2B750}" srcOrd="0" destOrd="0" presId="urn:microsoft.com/office/officeart/2011/layout/HexagonRadial"/>
    <dgm:cxn modelId="{1028097C-CF49-4A6E-AED6-6C612463A23F}" type="presOf" srcId="{18E405C6-5F20-41FA-AB10-A0F92CA37972}" destId="{C2478DEC-2358-4A28-9295-BB2446C4768E}" srcOrd="0" destOrd="0" presId="urn:microsoft.com/office/officeart/2011/layout/HexagonRadial"/>
    <dgm:cxn modelId="{3CAEEC66-6395-4981-BF41-BEEBFFC74BF3}" srcId="{B0830055-49FC-4456-A788-EAD26EE84DF3}" destId="{617BE0F3-73C1-4686-A913-84132F404B93}" srcOrd="5" destOrd="0" parTransId="{292DC340-4737-4669-A6D2-9A1A0F5BA913}" sibTransId="{9E0AEE53-442A-439A-B618-1C7276A3B97B}"/>
    <dgm:cxn modelId="{2CA36534-1352-4F50-B278-0883DE915E77}" type="presOf" srcId="{C68E3A8A-767F-4940-A6AD-1CCAB26C1C6F}" destId="{04C2028D-27FC-46BA-B3C4-5125AB49CAEB}" srcOrd="0" destOrd="0" presId="urn:microsoft.com/office/officeart/2011/layout/HexagonRadial"/>
    <dgm:cxn modelId="{D897E664-24B1-4A3D-ACE6-CC7C56C2770A}" srcId="{4CA876A2-3325-4DD0-B2E8-34ED08C27438}" destId="{F0086BC3-D91F-4B9F-ABD4-2169AB3D3D09}" srcOrd="1" destOrd="0" parTransId="{BF81F670-2AB8-447B-915F-19E013DF7D87}" sibTransId="{E6AE9922-8693-4A30-8F99-0C500249A859}"/>
    <dgm:cxn modelId="{CC9DD4CB-A925-487A-81BD-E5DFF070E18B}" srcId="{B0830055-49FC-4456-A788-EAD26EE84DF3}" destId="{C68E3A8A-767F-4940-A6AD-1CCAB26C1C6F}" srcOrd="3" destOrd="0" parTransId="{1D048B8C-F826-46AE-BD31-552661E19138}" sibTransId="{F11CB585-93D1-42EA-AEAE-A2D5F676CAF7}"/>
    <dgm:cxn modelId="{D8DA823F-C45F-4059-9A5C-71664F79DD7C}" type="presOf" srcId="{B0830055-49FC-4456-A788-EAD26EE84DF3}" destId="{5EA443FF-BA67-4F0A-BE59-8E7F9154F638}" srcOrd="0" destOrd="0" presId="urn:microsoft.com/office/officeart/2011/layout/HexagonRadial"/>
    <dgm:cxn modelId="{A4FA437F-BD7E-46EA-B748-3062984A061F}" srcId="{4CA876A2-3325-4DD0-B2E8-34ED08C27438}" destId="{A5945880-AA3A-47A7-80E3-5FD3CC94F555}" srcOrd="2" destOrd="0" parTransId="{C9A7E37F-5452-4B8D-A2F6-6A72FA80BA8D}" sibTransId="{6CCC48ED-4272-4F49-B3C7-4DCBDAD5FE70}"/>
    <dgm:cxn modelId="{0B03940B-FF95-4C23-B31B-AE1A724E1279}" srcId="{B0830055-49FC-4456-A788-EAD26EE84DF3}" destId="{B2DC115E-AEE8-45CD-9F88-6E5B4806AE72}" srcOrd="0" destOrd="0" parTransId="{C4B8CD1D-CFB1-46F1-A029-D3E5D907E73C}" sibTransId="{D0B1313D-2DF6-41D9-A951-3E4C832BA582}"/>
    <dgm:cxn modelId="{A50910EA-1CC8-4654-A226-79541FD267BD}" type="presOf" srcId="{B2DC115E-AEE8-45CD-9F88-6E5B4806AE72}" destId="{076C6FC8-8477-47F2-B50F-B93AB99F8F36}" srcOrd="0" destOrd="0" presId="urn:microsoft.com/office/officeart/2011/layout/HexagonRadial"/>
    <dgm:cxn modelId="{32EBB521-19C3-4D4A-AD1D-9811D573F984}" srcId="{4CA876A2-3325-4DD0-B2E8-34ED08C27438}" destId="{B0830055-49FC-4456-A788-EAD26EE84DF3}" srcOrd="0" destOrd="0" parTransId="{63C37D3A-9ED7-4DD1-9031-0C5A1A5C9500}" sibTransId="{51C944C7-F316-4975-B141-DE5F7594F88F}"/>
    <dgm:cxn modelId="{5C806DB5-CB11-4E31-AF64-A5AF910A45D7}" type="presOf" srcId="{4CA876A2-3325-4DD0-B2E8-34ED08C27438}" destId="{845F852D-B24A-44E4-A87E-B2D3C5327F9B}" srcOrd="0" destOrd="0" presId="urn:microsoft.com/office/officeart/2011/layout/HexagonRadial"/>
    <dgm:cxn modelId="{F85E0499-F34C-4457-88A8-C065CD4F7B53}" type="presOf" srcId="{617BE0F3-73C1-4686-A913-84132F404B93}" destId="{ECF6D195-1A62-4092-B6FC-6F8F45E0990F}" srcOrd="0" destOrd="0" presId="urn:microsoft.com/office/officeart/2011/layout/HexagonRadial"/>
    <dgm:cxn modelId="{31BEECE8-5246-4D92-9155-FE397FAA855C}" type="presOf" srcId="{83BD9CCB-BC2D-4E9A-A2CC-5E16E904858D}" destId="{C3B8CB96-1892-45B9-9596-566F66EA6E36}" srcOrd="0" destOrd="0" presId="urn:microsoft.com/office/officeart/2011/layout/HexagonRadial"/>
    <dgm:cxn modelId="{78928F3B-5678-4B41-B2C3-B1E7E50A0D8E}" srcId="{4CA876A2-3325-4DD0-B2E8-34ED08C27438}" destId="{CA1A9D36-6D32-4FCD-B98F-E6ACBCDFFF0E}" srcOrd="3" destOrd="0" parTransId="{369D4242-E7C9-4DD9-964A-C50F41875868}" sibTransId="{BE35F5C7-B2C0-43E3-908E-4FDE5B2EDD86}"/>
    <dgm:cxn modelId="{83DBC16A-EC7C-41F4-9FA3-026933699B6A}" type="presParOf" srcId="{845F852D-B24A-44E4-A87E-B2D3C5327F9B}" destId="{5EA443FF-BA67-4F0A-BE59-8E7F9154F638}" srcOrd="0" destOrd="0" presId="urn:microsoft.com/office/officeart/2011/layout/HexagonRadial"/>
    <dgm:cxn modelId="{1740CDF9-6469-4369-8CD5-42F74DB5A431}" type="presParOf" srcId="{845F852D-B24A-44E4-A87E-B2D3C5327F9B}" destId="{3AB13EAE-2A32-4932-958C-BAC3F0DFC3D9}" srcOrd="1" destOrd="0" presId="urn:microsoft.com/office/officeart/2011/layout/HexagonRadial"/>
    <dgm:cxn modelId="{2A7831B6-495B-49DC-A42A-DFA5D1F257D3}" type="presParOf" srcId="{3AB13EAE-2A32-4932-958C-BAC3F0DFC3D9}" destId="{33DA2888-E67D-4F03-8C8C-E21EEC517B6C}" srcOrd="0" destOrd="0" presId="urn:microsoft.com/office/officeart/2011/layout/HexagonRadial"/>
    <dgm:cxn modelId="{9D2E9854-47EA-4E44-B3BD-B3F897E04DE6}" type="presParOf" srcId="{845F852D-B24A-44E4-A87E-B2D3C5327F9B}" destId="{076C6FC8-8477-47F2-B50F-B93AB99F8F36}" srcOrd="2" destOrd="0" presId="urn:microsoft.com/office/officeart/2011/layout/HexagonRadial"/>
    <dgm:cxn modelId="{D4BFB69F-E023-447A-9FF0-73D6687FB4EC}" type="presParOf" srcId="{845F852D-B24A-44E4-A87E-B2D3C5327F9B}" destId="{BCBEE8B9-81BC-495D-8501-25A42FC9CF14}" srcOrd="3" destOrd="0" presId="urn:microsoft.com/office/officeart/2011/layout/HexagonRadial"/>
    <dgm:cxn modelId="{98B9347F-B5E8-46FF-9AFB-4E84753FEA98}" type="presParOf" srcId="{BCBEE8B9-81BC-495D-8501-25A42FC9CF14}" destId="{BD076ABE-FCEE-46C8-A4C0-38F21D4ECCBF}" srcOrd="0" destOrd="0" presId="urn:microsoft.com/office/officeart/2011/layout/HexagonRadial"/>
    <dgm:cxn modelId="{13CDB493-126B-4000-9767-CFC9A9A56FC2}" type="presParOf" srcId="{845F852D-B24A-44E4-A87E-B2D3C5327F9B}" destId="{C2478DEC-2358-4A28-9295-BB2446C4768E}" srcOrd="4" destOrd="0" presId="urn:microsoft.com/office/officeart/2011/layout/HexagonRadial"/>
    <dgm:cxn modelId="{2B57AD3E-B5D9-45F4-8A5B-E7D6C6184B40}" type="presParOf" srcId="{845F852D-B24A-44E4-A87E-B2D3C5327F9B}" destId="{63D620C6-F3E6-4447-80A2-66B2A3FDD8F3}" srcOrd="5" destOrd="0" presId="urn:microsoft.com/office/officeart/2011/layout/HexagonRadial"/>
    <dgm:cxn modelId="{7B33EC08-96BC-4A6A-8468-69722C169CEB}" type="presParOf" srcId="{63D620C6-F3E6-4447-80A2-66B2A3FDD8F3}" destId="{19DDEA46-1864-44B2-88DD-6D17A103DF18}" srcOrd="0" destOrd="0" presId="urn:microsoft.com/office/officeart/2011/layout/HexagonRadial"/>
    <dgm:cxn modelId="{485FE6D6-8E40-489E-A6A7-A0C31AC255E9}" type="presParOf" srcId="{845F852D-B24A-44E4-A87E-B2D3C5327F9B}" destId="{CCF2F597-6FA5-4272-BA9B-A63A55D2B750}" srcOrd="6" destOrd="0" presId="urn:microsoft.com/office/officeart/2011/layout/HexagonRadial"/>
    <dgm:cxn modelId="{7143B7A9-F932-4822-B173-C20F2814B82E}" type="presParOf" srcId="{845F852D-B24A-44E4-A87E-B2D3C5327F9B}" destId="{F852A854-E9E4-4CE2-81DD-020D7C66F7DE}" srcOrd="7" destOrd="0" presId="urn:microsoft.com/office/officeart/2011/layout/HexagonRadial"/>
    <dgm:cxn modelId="{1AAD0886-5675-4BA5-9306-D7981C136C6C}" type="presParOf" srcId="{F852A854-E9E4-4CE2-81DD-020D7C66F7DE}" destId="{0181D958-1F43-4AC1-BEE9-6F1658E12324}" srcOrd="0" destOrd="0" presId="urn:microsoft.com/office/officeart/2011/layout/HexagonRadial"/>
    <dgm:cxn modelId="{60D7FFEC-3CCB-454A-88DF-E73D107C9B9E}" type="presParOf" srcId="{845F852D-B24A-44E4-A87E-B2D3C5327F9B}" destId="{04C2028D-27FC-46BA-B3C4-5125AB49CAEB}" srcOrd="8" destOrd="0" presId="urn:microsoft.com/office/officeart/2011/layout/HexagonRadial"/>
    <dgm:cxn modelId="{83ECF582-8399-4FA5-B1F4-F80ACEA47978}" type="presParOf" srcId="{845F852D-B24A-44E4-A87E-B2D3C5327F9B}" destId="{97D36262-DD56-4DED-BA38-241CABCB6EE7}" srcOrd="9" destOrd="0" presId="urn:microsoft.com/office/officeart/2011/layout/HexagonRadial"/>
    <dgm:cxn modelId="{FE56119A-9EAE-4DF5-A2B2-DCEDDEDF6904}" type="presParOf" srcId="{97D36262-DD56-4DED-BA38-241CABCB6EE7}" destId="{EEE7A2F4-DAAF-4324-A784-D2514C9AE7C3}" srcOrd="0" destOrd="0" presId="urn:microsoft.com/office/officeart/2011/layout/HexagonRadial"/>
    <dgm:cxn modelId="{9A673E3D-4DED-4DA9-A147-72C8B11B3146}" type="presParOf" srcId="{845F852D-B24A-44E4-A87E-B2D3C5327F9B}" destId="{C3B8CB96-1892-45B9-9596-566F66EA6E36}" srcOrd="10" destOrd="0" presId="urn:microsoft.com/office/officeart/2011/layout/HexagonRadial"/>
    <dgm:cxn modelId="{27BA7483-3908-4C0C-9264-947D1E4C5C11}" type="presParOf" srcId="{845F852D-B24A-44E4-A87E-B2D3C5327F9B}" destId="{66614AC9-A294-409A-90E2-142E92A518E0}" srcOrd="11" destOrd="0" presId="urn:microsoft.com/office/officeart/2011/layout/HexagonRadial"/>
    <dgm:cxn modelId="{C331F29D-9CA8-4C77-A657-FDEC2D5FD99E}" type="presParOf" srcId="{66614AC9-A294-409A-90E2-142E92A518E0}" destId="{800DC8B4-94E8-4DBE-AEBA-8BB3DA394E12}" srcOrd="0" destOrd="0" presId="urn:microsoft.com/office/officeart/2011/layout/HexagonRadial"/>
    <dgm:cxn modelId="{1BB29C6D-5540-4864-9E0B-91C46A6C4F37}" type="presParOf" srcId="{845F852D-B24A-44E4-A87E-B2D3C5327F9B}" destId="{ECF6D195-1A62-4092-B6FC-6F8F45E0990F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BA6C01-CBE1-418D-88E8-462434BAE19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4520DB8-02F0-4A14-85AD-4AF0D9391036}">
      <dgm:prSet phldrT="[Text]"/>
      <dgm:spPr/>
      <dgm:t>
        <a:bodyPr/>
        <a:lstStyle/>
        <a:p>
          <a:r>
            <a:rPr lang="en-GB" dirty="0" smtClean="0"/>
            <a:t>Generic</a:t>
          </a:r>
          <a:endParaRPr lang="en-GB" dirty="0"/>
        </a:p>
      </dgm:t>
    </dgm:pt>
    <dgm:pt modelId="{E5AC346E-8377-4933-A74C-3D0633EDD25A}" type="parTrans" cxnId="{EA54D721-42AD-453C-A304-E652647187C1}">
      <dgm:prSet/>
      <dgm:spPr/>
      <dgm:t>
        <a:bodyPr/>
        <a:lstStyle/>
        <a:p>
          <a:endParaRPr lang="en-GB"/>
        </a:p>
      </dgm:t>
    </dgm:pt>
    <dgm:pt modelId="{661A87BA-A316-47AD-AD74-0ABAE1843E16}" type="sibTrans" cxnId="{EA54D721-42AD-453C-A304-E652647187C1}">
      <dgm:prSet/>
      <dgm:spPr/>
      <dgm:t>
        <a:bodyPr/>
        <a:lstStyle/>
        <a:p>
          <a:endParaRPr lang="en-GB"/>
        </a:p>
      </dgm:t>
    </dgm:pt>
    <dgm:pt modelId="{DFBD541E-2503-45E5-97BC-B05C082A1710}">
      <dgm:prSet phldrT="[Text]"/>
      <dgm:spPr/>
      <dgm:t>
        <a:bodyPr/>
        <a:lstStyle/>
        <a:p>
          <a:r>
            <a:rPr lang="en-GB" dirty="0" smtClean="0"/>
            <a:t>All tropical wood</a:t>
          </a:r>
          <a:endParaRPr lang="en-GB" dirty="0"/>
        </a:p>
      </dgm:t>
    </dgm:pt>
    <dgm:pt modelId="{F99D9666-976B-4DA3-95E2-1072C9BA6F6D}" type="parTrans" cxnId="{78264416-08EA-46E5-B75B-0659A5C9A624}">
      <dgm:prSet/>
      <dgm:spPr/>
      <dgm:t>
        <a:bodyPr/>
        <a:lstStyle/>
        <a:p>
          <a:endParaRPr lang="en-GB"/>
        </a:p>
      </dgm:t>
    </dgm:pt>
    <dgm:pt modelId="{A88395C0-0C75-4CBF-9A04-A299B904F52C}" type="sibTrans" cxnId="{78264416-08EA-46E5-B75B-0659A5C9A624}">
      <dgm:prSet/>
      <dgm:spPr/>
      <dgm:t>
        <a:bodyPr/>
        <a:lstStyle/>
        <a:p>
          <a:endParaRPr lang="en-GB"/>
        </a:p>
      </dgm:t>
    </dgm:pt>
    <dgm:pt modelId="{55DC52C9-C841-4E10-A968-61A3D2A90384}">
      <dgm:prSet phldrT="[Text]"/>
      <dgm:spPr/>
      <dgm:t>
        <a:bodyPr/>
        <a:lstStyle/>
        <a:p>
          <a:r>
            <a:rPr lang="en-GB" dirty="0" smtClean="0"/>
            <a:t>Producer co-operation. </a:t>
          </a:r>
        </a:p>
        <a:p>
          <a:r>
            <a:rPr lang="en-GB" dirty="0" smtClean="0"/>
            <a:t>Public-private partnership </a:t>
          </a:r>
          <a:endParaRPr lang="en-GB" dirty="0"/>
        </a:p>
      </dgm:t>
    </dgm:pt>
    <dgm:pt modelId="{462F9FE1-A53C-48B0-B299-F0B068606919}" type="parTrans" cxnId="{F500CD3E-5F76-4E8E-96F2-AA0400820C18}">
      <dgm:prSet/>
      <dgm:spPr/>
      <dgm:t>
        <a:bodyPr/>
        <a:lstStyle/>
        <a:p>
          <a:endParaRPr lang="en-GB"/>
        </a:p>
      </dgm:t>
    </dgm:pt>
    <dgm:pt modelId="{F35E2A3B-246A-48B1-A16A-AB6066ECFFD2}" type="sibTrans" cxnId="{F500CD3E-5F76-4E8E-96F2-AA0400820C18}">
      <dgm:prSet/>
      <dgm:spPr/>
      <dgm:t>
        <a:bodyPr/>
        <a:lstStyle/>
        <a:p>
          <a:endParaRPr lang="en-GB"/>
        </a:p>
      </dgm:t>
    </dgm:pt>
    <dgm:pt modelId="{EB707C99-E8A1-4369-96D3-61F3E4512EE3}">
      <dgm:prSet phldrT="[Text]" custT="1"/>
      <dgm:spPr/>
      <dgm:t>
        <a:bodyPr/>
        <a:lstStyle/>
        <a:p>
          <a:r>
            <a:rPr lang="en-GB" sz="4400" dirty="0" smtClean="0"/>
            <a:t>Design-led</a:t>
          </a:r>
          <a:endParaRPr lang="en-GB" sz="4400" dirty="0"/>
        </a:p>
      </dgm:t>
    </dgm:pt>
    <dgm:pt modelId="{77B586DD-2023-465F-90CE-C0D21F415E77}" type="parTrans" cxnId="{CFD1EBE5-4205-4D3B-88CD-A25A8DDA3651}">
      <dgm:prSet/>
      <dgm:spPr/>
      <dgm:t>
        <a:bodyPr/>
        <a:lstStyle/>
        <a:p>
          <a:endParaRPr lang="en-GB"/>
        </a:p>
      </dgm:t>
    </dgm:pt>
    <dgm:pt modelId="{4865EF24-5255-466A-ACFB-D133E1BF42CE}" type="sibTrans" cxnId="{CFD1EBE5-4205-4D3B-88CD-A25A8DDA3651}">
      <dgm:prSet/>
      <dgm:spPr/>
      <dgm:t>
        <a:bodyPr/>
        <a:lstStyle/>
        <a:p>
          <a:endParaRPr lang="en-GB"/>
        </a:p>
      </dgm:t>
    </dgm:pt>
    <dgm:pt modelId="{CEB0B681-7CBF-49B1-8232-715962F59933}">
      <dgm:prSet phldrT="[Text]"/>
      <dgm:spPr/>
      <dgm:t>
        <a:bodyPr/>
        <a:lstStyle/>
        <a:p>
          <a:r>
            <a:rPr lang="en-GB" dirty="0" smtClean="0"/>
            <a:t>Target architects, designers &amp; </a:t>
          </a:r>
          <a:r>
            <a:rPr lang="en-GB" dirty="0" err="1" smtClean="0"/>
            <a:t>specifiers</a:t>
          </a:r>
          <a:endParaRPr lang="en-GB" dirty="0"/>
        </a:p>
      </dgm:t>
    </dgm:pt>
    <dgm:pt modelId="{9B4A179F-CD96-4444-A457-408739DBD633}" type="parTrans" cxnId="{277DCE22-8703-4E38-A81C-3A3386524929}">
      <dgm:prSet/>
      <dgm:spPr/>
      <dgm:t>
        <a:bodyPr/>
        <a:lstStyle/>
        <a:p>
          <a:endParaRPr lang="en-GB"/>
        </a:p>
      </dgm:t>
    </dgm:pt>
    <dgm:pt modelId="{65A79EC0-FD82-41E3-9B04-5EDAF867800B}" type="sibTrans" cxnId="{277DCE22-8703-4E38-A81C-3A3386524929}">
      <dgm:prSet/>
      <dgm:spPr/>
      <dgm:t>
        <a:bodyPr/>
        <a:lstStyle/>
        <a:p>
          <a:endParaRPr lang="en-GB"/>
        </a:p>
      </dgm:t>
    </dgm:pt>
    <dgm:pt modelId="{E151E863-3794-4C2F-9BA6-E3126511F8E3}">
      <dgm:prSet phldrT="[Text]"/>
      <dgm:spPr/>
      <dgm:t>
        <a:bodyPr/>
        <a:lstStyle/>
        <a:p>
          <a:r>
            <a:rPr lang="en-GB" dirty="0" smtClean="0"/>
            <a:t>Data demonstrating strong technical &amp; environmental performance</a:t>
          </a:r>
          <a:endParaRPr lang="en-GB" dirty="0"/>
        </a:p>
      </dgm:t>
    </dgm:pt>
    <dgm:pt modelId="{DC65CD4E-6D02-4E77-976C-A2207A6E40D1}" type="parTrans" cxnId="{6872CEA7-3C86-4D8D-BA16-275FE8CC578E}">
      <dgm:prSet/>
      <dgm:spPr/>
      <dgm:t>
        <a:bodyPr/>
        <a:lstStyle/>
        <a:p>
          <a:endParaRPr lang="en-GB"/>
        </a:p>
      </dgm:t>
    </dgm:pt>
    <dgm:pt modelId="{2DC7D6FD-6535-4B57-9460-9F15C61AB8FF}" type="sibTrans" cxnId="{6872CEA7-3C86-4D8D-BA16-275FE8CC578E}">
      <dgm:prSet/>
      <dgm:spPr/>
      <dgm:t>
        <a:bodyPr/>
        <a:lstStyle/>
        <a:p>
          <a:endParaRPr lang="en-GB"/>
        </a:p>
      </dgm:t>
    </dgm:pt>
    <dgm:pt modelId="{2F25872C-AFF8-4DA8-B2D6-98C8C4ECBC94}">
      <dgm:prSet phldrT="[Text]"/>
      <dgm:spPr/>
      <dgm:t>
        <a:bodyPr/>
        <a:lstStyle/>
        <a:p>
          <a:r>
            <a:rPr lang="en-GB" dirty="0" smtClean="0"/>
            <a:t>Marketing</a:t>
          </a:r>
          <a:endParaRPr lang="en-GB" dirty="0"/>
        </a:p>
      </dgm:t>
    </dgm:pt>
    <dgm:pt modelId="{67CE13B0-EE08-45FC-9AAE-DD8BDB68611F}" type="parTrans" cxnId="{ACA2AE12-9FDD-4158-86CB-B1B2F661F039}">
      <dgm:prSet/>
      <dgm:spPr/>
      <dgm:t>
        <a:bodyPr/>
        <a:lstStyle/>
        <a:p>
          <a:endParaRPr lang="en-GB"/>
        </a:p>
      </dgm:t>
    </dgm:pt>
    <dgm:pt modelId="{BF4AF6B2-9D6F-4781-8D90-A188495F00C1}" type="sibTrans" cxnId="{ACA2AE12-9FDD-4158-86CB-B1B2F661F039}">
      <dgm:prSet/>
      <dgm:spPr/>
      <dgm:t>
        <a:bodyPr/>
        <a:lstStyle/>
        <a:p>
          <a:endParaRPr lang="en-GB"/>
        </a:p>
      </dgm:t>
    </dgm:pt>
    <dgm:pt modelId="{305FEB49-BC50-4A84-8804-097DDC3C1889}">
      <dgm:prSet phldrT="[Text]"/>
      <dgm:spPr/>
      <dgm:t>
        <a:bodyPr/>
        <a:lstStyle/>
        <a:p>
          <a:r>
            <a:rPr lang="en-GB" dirty="0" smtClean="0"/>
            <a:t>PR, social media, ads, case studies, lobbying, R&amp;D, standards development. </a:t>
          </a:r>
          <a:endParaRPr lang="en-GB" dirty="0"/>
        </a:p>
      </dgm:t>
    </dgm:pt>
    <dgm:pt modelId="{D6BC371F-982D-442A-B2C3-49B791DDA160}" type="parTrans" cxnId="{D23894FE-8AE2-4846-A013-EC78A7889B06}">
      <dgm:prSet/>
      <dgm:spPr/>
      <dgm:t>
        <a:bodyPr/>
        <a:lstStyle/>
        <a:p>
          <a:endParaRPr lang="en-GB"/>
        </a:p>
      </dgm:t>
    </dgm:pt>
    <dgm:pt modelId="{A5E62B82-0E3C-4AF7-8D1F-7244D3A8DA67}" type="sibTrans" cxnId="{D23894FE-8AE2-4846-A013-EC78A7889B06}">
      <dgm:prSet/>
      <dgm:spPr/>
      <dgm:t>
        <a:bodyPr/>
        <a:lstStyle/>
        <a:p>
          <a:endParaRPr lang="en-GB"/>
        </a:p>
      </dgm:t>
    </dgm:pt>
    <dgm:pt modelId="{E35DF03B-D8D2-4A3A-8531-CE715869D1A5}">
      <dgm:prSet phldrT="[Text]"/>
      <dgm:spPr/>
      <dgm:t>
        <a:bodyPr/>
        <a:lstStyle/>
        <a:p>
          <a:r>
            <a:rPr lang="en-GB" dirty="0" smtClean="0"/>
            <a:t>Regular market monitoring &amp; review </a:t>
          </a:r>
          <a:endParaRPr lang="en-GB" dirty="0"/>
        </a:p>
      </dgm:t>
    </dgm:pt>
    <dgm:pt modelId="{EBB55364-6F15-4341-BE82-B8E7375EC173}" type="parTrans" cxnId="{7501E3B9-479A-4D03-AB18-B33E1FB06D82}">
      <dgm:prSet/>
      <dgm:spPr/>
      <dgm:t>
        <a:bodyPr/>
        <a:lstStyle/>
        <a:p>
          <a:endParaRPr lang="en-GB"/>
        </a:p>
      </dgm:t>
    </dgm:pt>
    <dgm:pt modelId="{D7C959DC-DEFF-418E-AF48-82C5FBF84EA2}" type="sibTrans" cxnId="{7501E3B9-479A-4D03-AB18-B33E1FB06D82}">
      <dgm:prSet/>
      <dgm:spPr/>
      <dgm:t>
        <a:bodyPr/>
        <a:lstStyle/>
        <a:p>
          <a:endParaRPr lang="en-GB"/>
        </a:p>
      </dgm:t>
    </dgm:pt>
    <dgm:pt modelId="{06F9CD1D-E66B-413F-9525-DFA3AB8A3392}" type="pres">
      <dgm:prSet presAssocID="{91BA6C01-CBE1-418D-88E8-462434BAE19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98959A0-C9C8-4B85-A72D-0FEF40D0D341}" type="pres">
      <dgm:prSet presAssocID="{14520DB8-02F0-4A14-85AD-4AF0D9391036}" presName="compNode" presStyleCnt="0"/>
      <dgm:spPr/>
    </dgm:pt>
    <dgm:pt modelId="{2621EC0D-93B5-424F-A090-7B7A1DD1E102}" type="pres">
      <dgm:prSet presAssocID="{14520DB8-02F0-4A14-85AD-4AF0D9391036}" presName="aNode" presStyleLbl="bgShp" presStyleIdx="0" presStyleCnt="3"/>
      <dgm:spPr/>
      <dgm:t>
        <a:bodyPr/>
        <a:lstStyle/>
        <a:p>
          <a:endParaRPr lang="en-GB"/>
        </a:p>
      </dgm:t>
    </dgm:pt>
    <dgm:pt modelId="{AE35D395-443D-42A4-8686-92C590ED3186}" type="pres">
      <dgm:prSet presAssocID="{14520DB8-02F0-4A14-85AD-4AF0D9391036}" presName="textNode" presStyleLbl="bgShp" presStyleIdx="0" presStyleCnt="3"/>
      <dgm:spPr/>
      <dgm:t>
        <a:bodyPr/>
        <a:lstStyle/>
        <a:p>
          <a:endParaRPr lang="en-GB"/>
        </a:p>
      </dgm:t>
    </dgm:pt>
    <dgm:pt modelId="{61DFA225-1451-457D-B318-0943C28F9409}" type="pres">
      <dgm:prSet presAssocID="{14520DB8-02F0-4A14-85AD-4AF0D9391036}" presName="compChildNode" presStyleCnt="0"/>
      <dgm:spPr/>
    </dgm:pt>
    <dgm:pt modelId="{E68D98A9-F99E-4201-AC26-A4F496612310}" type="pres">
      <dgm:prSet presAssocID="{14520DB8-02F0-4A14-85AD-4AF0D9391036}" presName="theInnerList" presStyleCnt="0"/>
      <dgm:spPr/>
    </dgm:pt>
    <dgm:pt modelId="{E2939C97-3C09-4B64-A7E9-30C084EF16BE}" type="pres">
      <dgm:prSet presAssocID="{DFBD541E-2503-45E5-97BC-B05C082A1710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4B30AA-087B-484C-A357-928EBF203E8E}" type="pres">
      <dgm:prSet presAssocID="{DFBD541E-2503-45E5-97BC-B05C082A1710}" presName="aSpace2" presStyleCnt="0"/>
      <dgm:spPr/>
    </dgm:pt>
    <dgm:pt modelId="{87E4DA42-7362-4EAB-92CE-DB9704D23098}" type="pres">
      <dgm:prSet presAssocID="{55DC52C9-C841-4E10-A968-61A3D2A90384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5BED5B-FB52-449D-9D9B-AA0C9BB2D538}" type="pres">
      <dgm:prSet presAssocID="{14520DB8-02F0-4A14-85AD-4AF0D9391036}" presName="aSpace" presStyleCnt="0"/>
      <dgm:spPr/>
    </dgm:pt>
    <dgm:pt modelId="{31EAEFC5-D604-497D-9CCD-A937D6EA2F32}" type="pres">
      <dgm:prSet presAssocID="{EB707C99-E8A1-4369-96D3-61F3E4512EE3}" presName="compNode" presStyleCnt="0"/>
      <dgm:spPr/>
    </dgm:pt>
    <dgm:pt modelId="{6F5555DE-BF1A-4FFE-9EB2-9F8C7B47F807}" type="pres">
      <dgm:prSet presAssocID="{EB707C99-E8A1-4369-96D3-61F3E4512EE3}" presName="aNode" presStyleLbl="bgShp" presStyleIdx="1" presStyleCnt="3"/>
      <dgm:spPr/>
      <dgm:t>
        <a:bodyPr/>
        <a:lstStyle/>
        <a:p>
          <a:endParaRPr lang="en-GB"/>
        </a:p>
      </dgm:t>
    </dgm:pt>
    <dgm:pt modelId="{24217A52-02F8-412B-97E3-FA6E7DDBCB14}" type="pres">
      <dgm:prSet presAssocID="{EB707C99-E8A1-4369-96D3-61F3E4512EE3}" presName="textNode" presStyleLbl="bgShp" presStyleIdx="1" presStyleCnt="3"/>
      <dgm:spPr/>
      <dgm:t>
        <a:bodyPr/>
        <a:lstStyle/>
        <a:p>
          <a:endParaRPr lang="en-GB"/>
        </a:p>
      </dgm:t>
    </dgm:pt>
    <dgm:pt modelId="{6B1FAD00-6245-47C6-A592-2942D7C53002}" type="pres">
      <dgm:prSet presAssocID="{EB707C99-E8A1-4369-96D3-61F3E4512EE3}" presName="compChildNode" presStyleCnt="0"/>
      <dgm:spPr/>
    </dgm:pt>
    <dgm:pt modelId="{79181D53-7726-4B40-869D-C6052F0EF8CC}" type="pres">
      <dgm:prSet presAssocID="{EB707C99-E8A1-4369-96D3-61F3E4512EE3}" presName="theInnerList" presStyleCnt="0"/>
      <dgm:spPr/>
    </dgm:pt>
    <dgm:pt modelId="{68649A57-18EA-4270-8CCC-2EAFABAD3F2B}" type="pres">
      <dgm:prSet presAssocID="{CEB0B681-7CBF-49B1-8232-715962F59933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2AD5FD-E4F9-451F-8F66-D7A6EDC108F6}" type="pres">
      <dgm:prSet presAssocID="{CEB0B681-7CBF-49B1-8232-715962F59933}" presName="aSpace2" presStyleCnt="0"/>
      <dgm:spPr/>
    </dgm:pt>
    <dgm:pt modelId="{0473E01F-D05D-4878-B421-9A44FBD647D0}" type="pres">
      <dgm:prSet presAssocID="{E151E863-3794-4C2F-9BA6-E3126511F8E3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16311A-6944-4CB0-BA72-1995CCDC1AF6}" type="pres">
      <dgm:prSet presAssocID="{EB707C99-E8A1-4369-96D3-61F3E4512EE3}" presName="aSpace" presStyleCnt="0"/>
      <dgm:spPr/>
    </dgm:pt>
    <dgm:pt modelId="{47BE9ADC-0408-4545-ACC7-7C0D13C95054}" type="pres">
      <dgm:prSet presAssocID="{2F25872C-AFF8-4DA8-B2D6-98C8C4ECBC94}" presName="compNode" presStyleCnt="0"/>
      <dgm:spPr/>
    </dgm:pt>
    <dgm:pt modelId="{D582C040-7D79-41C7-9EB3-6C08D45E66BD}" type="pres">
      <dgm:prSet presAssocID="{2F25872C-AFF8-4DA8-B2D6-98C8C4ECBC94}" presName="aNode" presStyleLbl="bgShp" presStyleIdx="2" presStyleCnt="3"/>
      <dgm:spPr/>
      <dgm:t>
        <a:bodyPr/>
        <a:lstStyle/>
        <a:p>
          <a:endParaRPr lang="en-GB"/>
        </a:p>
      </dgm:t>
    </dgm:pt>
    <dgm:pt modelId="{E09FE40C-6D5E-4C21-A641-AF199F9F7FF5}" type="pres">
      <dgm:prSet presAssocID="{2F25872C-AFF8-4DA8-B2D6-98C8C4ECBC94}" presName="textNode" presStyleLbl="bgShp" presStyleIdx="2" presStyleCnt="3"/>
      <dgm:spPr/>
      <dgm:t>
        <a:bodyPr/>
        <a:lstStyle/>
        <a:p>
          <a:endParaRPr lang="en-GB"/>
        </a:p>
      </dgm:t>
    </dgm:pt>
    <dgm:pt modelId="{8BAE0C05-5D31-468B-B138-793CB88528C1}" type="pres">
      <dgm:prSet presAssocID="{2F25872C-AFF8-4DA8-B2D6-98C8C4ECBC94}" presName="compChildNode" presStyleCnt="0"/>
      <dgm:spPr/>
    </dgm:pt>
    <dgm:pt modelId="{C56570FE-5E6A-4809-BE96-B79C6DED3021}" type="pres">
      <dgm:prSet presAssocID="{2F25872C-AFF8-4DA8-B2D6-98C8C4ECBC94}" presName="theInnerList" presStyleCnt="0"/>
      <dgm:spPr/>
    </dgm:pt>
    <dgm:pt modelId="{CBE892E8-4D5E-4E1D-A4E8-3B2B8724F193}" type="pres">
      <dgm:prSet presAssocID="{305FEB49-BC50-4A84-8804-097DDC3C1889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7FE6D1-0D40-4D02-9577-F8B28A0765B3}" type="pres">
      <dgm:prSet presAssocID="{305FEB49-BC50-4A84-8804-097DDC3C1889}" presName="aSpace2" presStyleCnt="0"/>
      <dgm:spPr/>
    </dgm:pt>
    <dgm:pt modelId="{901E90AC-88D3-4FF1-944D-523368C24830}" type="pres">
      <dgm:prSet presAssocID="{E35DF03B-D8D2-4A3A-8531-CE715869D1A5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E350B01-1FCD-4832-8012-255835A4CAA6}" type="presOf" srcId="{EB707C99-E8A1-4369-96D3-61F3E4512EE3}" destId="{6F5555DE-BF1A-4FFE-9EB2-9F8C7B47F807}" srcOrd="0" destOrd="0" presId="urn:microsoft.com/office/officeart/2005/8/layout/lProcess2"/>
    <dgm:cxn modelId="{3AD18315-A4F7-4DDB-BF00-EBB50EAA60BE}" type="presOf" srcId="{2F25872C-AFF8-4DA8-B2D6-98C8C4ECBC94}" destId="{E09FE40C-6D5E-4C21-A641-AF199F9F7FF5}" srcOrd="1" destOrd="0" presId="urn:microsoft.com/office/officeart/2005/8/layout/lProcess2"/>
    <dgm:cxn modelId="{EA54D721-42AD-453C-A304-E652647187C1}" srcId="{91BA6C01-CBE1-418D-88E8-462434BAE190}" destId="{14520DB8-02F0-4A14-85AD-4AF0D9391036}" srcOrd="0" destOrd="0" parTransId="{E5AC346E-8377-4933-A74C-3D0633EDD25A}" sibTransId="{661A87BA-A316-47AD-AD74-0ABAE1843E16}"/>
    <dgm:cxn modelId="{7501E3B9-479A-4D03-AB18-B33E1FB06D82}" srcId="{2F25872C-AFF8-4DA8-B2D6-98C8C4ECBC94}" destId="{E35DF03B-D8D2-4A3A-8531-CE715869D1A5}" srcOrd="1" destOrd="0" parTransId="{EBB55364-6F15-4341-BE82-B8E7375EC173}" sibTransId="{D7C959DC-DEFF-418E-AF48-82C5FBF84EA2}"/>
    <dgm:cxn modelId="{D23894FE-8AE2-4846-A013-EC78A7889B06}" srcId="{2F25872C-AFF8-4DA8-B2D6-98C8C4ECBC94}" destId="{305FEB49-BC50-4A84-8804-097DDC3C1889}" srcOrd="0" destOrd="0" parTransId="{D6BC371F-982D-442A-B2C3-49B791DDA160}" sibTransId="{A5E62B82-0E3C-4AF7-8D1F-7244D3A8DA67}"/>
    <dgm:cxn modelId="{FCAD2C57-F929-406D-8C65-5EDB2D80D302}" type="presOf" srcId="{DFBD541E-2503-45E5-97BC-B05C082A1710}" destId="{E2939C97-3C09-4B64-A7E9-30C084EF16BE}" srcOrd="0" destOrd="0" presId="urn:microsoft.com/office/officeart/2005/8/layout/lProcess2"/>
    <dgm:cxn modelId="{A9C9A243-A657-4CCF-9C65-87D7486817B7}" type="presOf" srcId="{EB707C99-E8A1-4369-96D3-61F3E4512EE3}" destId="{24217A52-02F8-412B-97E3-FA6E7DDBCB14}" srcOrd="1" destOrd="0" presId="urn:microsoft.com/office/officeart/2005/8/layout/lProcess2"/>
    <dgm:cxn modelId="{F500CD3E-5F76-4E8E-96F2-AA0400820C18}" srcId="{14520DB8-02F0-4A14-85AD-4AF0D9391036}" destId="{55DC52C9-C841-4E10-A968-61A3D2A90384}" srcOrd="1" destOrd="0" parTransId="{462F9FE1-A53C-48B0-B299-F0B068606919}" sibTransId="{F35E2A3B-246A-48B1-A16A-AB6066ECFFD2}"/>
    <dgm:cxn modelId="{CFD1EBE5-4205-4D3B-88CD-A25A8DDA3651}" srcId="{91BA6C01-CBE1-418D-88E8-462434BAE190}" destId="{EB707C99-E8A1-4369-96D3-61F3E4512EE3}" srcOrd="1" destOrd="0" parTransId="{77B586DD-2023-465F-90CE-C0D21F415E77}" sibTransId="{4865EF24-5255-466A-ACFB-D133E1BF42CE}"/>
    <dgm:cxn modelId="{ACA2AE12-9FDD-4158-86CB-B1B2F661F039}" srcId="{91BA6C01-CBE1-418D-88E8-462434BAE190}" destId="{2F25872C-AFF8-4DA8-B2D6-98C8C4ECBC94}" srcOrd="2" destOrd="0" parTransId="{67CE13B0-EE08-45FC-9AAE-DD8BDB68611F}" sibTransId="{BF4AF6B2-9D6F-4781-8D90-A188495F00C1}"/>
    <dgm:cxn modelId="{F80D915B-08F2-4C8A-B2A4-C50D2247E3E6}" type="presOf" srcId="{91BA6C01-CBE1-418D-88E8-462434BAE190}" destId="{06F9CD1D-E66B-413F-9525-DFA3AB8A3392}" srcOrd="0" destOrd="0" presId="urn:microsoft.com/office/officeart/2005/8/layout/lProcess2"/>
    <dgm:cxn modelId="{89808BC1-3958-4DA0-B696-3FA665672CD1}" type="presOf" srcId="{14520DB8-02F0-4A14-85AD-4AF0D9391036}" destId="{2621EC0D-93B5-424F-A090-7B7A1DD1E102}" srcOrd="0" destOrd="0" presId="urn:microsoft.com/office/officeart/2005/8/layout/lProcess2"/>
    <dgm:cxn modelId="{240A331D-4D4D-4311-A600-E5D99285A128}" type="presOf" srcId="{14520DB8-02F0-4A14-85AD-4AF0D9391036}" destId="{AE35D395-443D-42A4-8686-92C590ED3186}" srcOrd="1" destOrd="0" presId="urn:microsoft.com/office/officeart/2005/8/layout/lProcess2"/>
    <dgm:cxn modelId="{6872CEA7-3C86-4D8D-BA16-275FE8CC578E}" srcId="{EB707C99-E8A1-4369-96D3-61F3E4512EE3}" destId="{E151E863-3794-4C2F-9BA6-E3126511F8E3}" srcOrd="1" destOrd="0" parTransId="{DC65CD4E-6D02-4E77-976C-A2207A6E40D1}" sibTransId="{2DC7D6FD-6535-4B57-9460-9F15C61AB8FF}"/>
    <dgm:cxn modelId="{78264416-08EA-46E5-B75B-0659A5C9A624}" srcId="{14520DB8-02F0-4A14-85AD-4AF0D9391036}" destId="{DFBD541E-2503-45E5-97BC-B05C082A1710}" srcOrd="0" destOrd="0" parTransId="{F99D9666-976B-4DA3-95E2-1072C9BA6F6D}" sibTransId="{A88395C0-0C75-4CBF-9A04-A299B904F52C}"/>
    <dgm:cxn modelId="{277DCE22-8703-4E38-A81C-3A3386524929}" srcId="{EB707C99-E8A1-4369-96D3-61F3E4512EE3}" destId="{CEB0B681-7CBF-49B1-8232-715962F59933}" srcOrd="0" destOrd="0" parTransId="{9B4A179F-CD96-4444-A457-408739DBD633}" sibTransId="{65A79EC0-FD82-41E3-9B04-5EDAF867800B}"/>
    <dgm:cxn modelId="{057A1FF1-BE1A-4200-A22B-A2394A14F549}" type="presOf" srcId="{55DC52C9-C841-4E10-A968-61A3D2A90384}" destId="{87E4DA42-7362-4EAB-92CE-DB9704D23098}" srcOrd="0" destOrd="0" presId="urn:microsoft.com/office/officeart/2005/8/layout/lProcess2"/>
    <dgm:cxn modelId="{EA7678CB-E5B7-426D-9565-A94D8CE78FFE}" type="presOf" srcId="{305FEB49-BC50-4A84-8804-097DDC3C1889}" destId="{CBE892E8-4D5E-4E1D-A4E8-3B2B8724F193}" srcOrd="0" destOrd="0" presId="urn:microsoft.com/office/officeart/2005/8/layout/lProcess2"/>
    <dgm:cxn modelId="{184A8DCC-4D25-4E0B-B6A1-4F7A1A10A208}" type="presOf" srcId="{E35DF03B-D8D2-4A3A-8531-CE715869D1A5}" destId="{901E90AC-88D3-4FF1-944D-523368C24830}" srcOrd="0" destOrd="0" presId="urn:microsoft.com/office/officeart/2005/8/layout/lProcess2"/>
    <dgm:cxn modelId="{478F55C8-3BF1-417A-B868-16BFCBF5EF57}" type="presOf" srcId="{2F25872C-AFF8-4DA8-B2D6-98C8C4ECBC94}" destId="{D582C040-7D79-41C7-9EB3-6C08D45E66BD}" srcOrd="0" destOrd="0" presId="urn:microsoft.com/office/officeart/2005/8/layout/lProcess2"/>
    <dgm:cxn modelId="{5B951E64-E163-4BE9-8F40-CDCED7BF70F4}" type="presOf" srcId="{CEB0B681-7CBF-49B1-8232-715962F59933}" destId="{68649A57-18EA-4270-8CCC-2EAFABAD3F2B}" srcOrd="0" destOrd="0" presId="urn:microsoft.com/office/officeart/2005/8/layout/lProcess2"/>
    <dgm:cxn modelId="{3ACB2978-9D7B-443F-B9CC-B70CCD428F2A}" type="presOf" srcId="{E151E863-3794-4C2F-9BA6-E3126511F8E3}" destId="{0473E01F-D05D-4878-B421-9A44FBD647D0}" srcOrd="0" destOrd="0" presId="urn:microsoft.com/office/officeart/2005/8/layout/lProcess2"/>
    <dgm:cxn modelId="{E08D307D-ABEE-4D54-BEB2-04D95EE721B2}" type="presParOf" srcId="{06F9CD1D-E66B-413F-9525-DFA3AB8A3392}" destId="{098959A0-C9C8-4B85-A72D-0FEF40D0D341}" srcOrd="0" destOrd="0" presId="urn:microsoft.com/office/officeart/2005/8/layout/lProcess2"/>
    <dgm:cxn modelId="{76243197-F7F3-460C-8132-A5A04ECC37D4}" type="presParOf" srcId="{098959A0-C9C8-4B85-A72D-0FEF40D0D341}" destId="{2621EC0D-93B5-424F-A090-7B7A1DD1E102}" srcOrd="0" destOrd="0" presId="urn:microsoft.com/office/officeart/2005/8/layout/lProcess2"/>
    <dgm:cxn modelId="{6694F7DA-5881-43D4-AD81-7CCAF89E5C3A}" type="presParOf" srcId="{098959A0-C9C8-4B85-A72D-0FEF40D0D341}" destId="{AE35D395-443D-42A4-8686-92C590ED3186}" srcOrd="1" destOrd="0" presId="urn:microsoft.com/office/officeart/2005/8/layout/lProcess2"/>
    <dgm:cxn modelId="{7F118E39-7ACE-4568-8A77-30A84BAAB6CD}" type="presParOf" srcId="{098959A0-C9C8-4B85-A72D-0FEF40D0D341}" destId="{61DFA225-1451-457D-B318-0943C28F9409}" srcOrd="2" destOrd="0" presId="urn:microsoft.com/office/officeart/2005/8/layout/lProcess2"/>
    <dgm:cxn modelId="{D3224406-E0AD-4E17-AF93-EEDE50A00FAE}" type="presParOf" srcId="{61DFA225-1451-457D-B318-0943C28F9409}" destId="{E68D98A9-F99E-4201-AC26-A4F496612310}" srcOrd="0" destOrd="0" presId="urn:microsoft.com/office/officeart/2005/8/layout/lProcess2"/>
    <dgm:cxn modelId="{13CEFD31-A203-431E-A1DC-09AD10F22D20}" type="presParOf" srcId="{E68D98A9-F99E-4201-AC26-A4F496612310}" destId="{E2939C97-3C09-4B64-A7E9-30C084EF16BE}" srcOrd="0" destOrd="0" presId="urn:microsoft.com/office/officeart/2005/8/layout/lProcess2"/>
    <dgm:cxn modelId="{56035B0D-E7A2-4A79-9F0D-011157FD5B05}" type="presParOf" srcId="{E68D98A9-F99E-4201-AC26-A4F496612310}" destId="{154B30AA-087B-484C-A357-928EBF203E8E}" srcOrd="1" destOrd="0" presId="urn:microsoft.com/office/officeart/2005/8/layout/lProcess2"/>
    <dgm:cxn modelId="{828EB452-763B-4692-B2F3-9E640521CDE7}" type="presParOf" srcId="{E68D98A9-F99E-4201-AC26-A4F496612310}" destId="{87E4DA42-7362-4EAB-92CE-DB9704D23098}" srcOrd="2" destOrd="0" presId="urn:microsoft.com/office/officeart/2005/8/layout/lProcess2"/>
    <dgm:cxn modelId="{2D2D1F0F-30EA-4EC4-936D-C5DE122C55E3}" type="presParOf" srcId="{06F9CD1D-E66B-413F-9525-DFA3AB8A3392}" destId="{0B5BED5B-FB52-449D-9D9B-AA0C9BB2D538}" srcOrd="1" destOrd="0" presId="urn:microsoft.com/office/officeart/2005/8/layout/lProcess2"/>
    <dgm:cxn modelId="{08D5F4A8-97FC-42D5-9C08-67519E3E08DC}" type="presParOf" srcId="{06F9CD1D-E66B-413F-9525-DFA3AB8A3392}" destId="{31EAEFC5-D604-497D-9CCD-A937D6EA2F32}" srcOrd="2" destOrd="0" presId="urn:microsoft.com/office/officeart/2005/8/layout/lProcess2"/>
    <dgm:cxn modelId="{33801786-7D1B-426F-875D-236947515350}" type="presParOf" srcId="{31EAEFC5-D604-497D-9CCD-A937D6EA2F32}" destId="{6F5555DE-BF1A-4FFE-9EB2-9F8C7B47F807}" srcOrd="0" destOrd="0" presId="urn:microsoft.com/office/officeart/2005/8/layout/lProcess2"/>
    <dgm:cxn modelId="{2EF6A7DD-FB06-447D-8CE8-1342DAE66D67}" type="presParOf" srcId="{31EAEFC5-D604-497D-9CCD-A937D6EA2F32}" destId="{24217A52-02F8-412B-97E3-FA6E7DDBCB14}" srcOrd="1" destOrd="0" presId="urn:microsoft.com/office/officeart/2005/8/layout/lProcess2"/>
    <dgm:cxn modelId="{F85A8B5E-7E57-422E-A74D-B9C6918BC450}" type="presParOf" srcId="{31EAEFC5-D604-497D-9CCD-A937D6EA2F32}" destId="{6B1FAD00-6245-47C6-A592-2942D7C53002}" srcOrd="2" destOrd="0" presId="urn:microsoft.com/office/officeart/2005/8/layout/lProcess2"/>
    <dgm:cxn modelId="{13B8CDC0-8019-48E2-B2F9-B963B8682D58}" type="presParOf" srcId="{6B1FAD00-6245-47C6-A592-2942D7C53002}" destId="{79181D53-7726-4B40-869D-C6052F0EF8CC}" srcOrd="0" destOrd="0" presId="urn:microsoft.com/office/officeart/2005/8/layout/lProcess2"/>
    <dgm:cxn modelId="{5237AB2B-652B-485C-B76A-FDBDB90B22DE}" type="presParOf" srcId="{79181D53-7726-4B40-869D-C6052F0EF8CC}" destId="{68649A57-18EA-4270-8CCC-2EAFABAD3F2B}" srcOrd="0" destOrd="0" presId="urn:microsoft.com/office/officeart/2005/8/layout/lProcess2"/>
    <dgm:cxn modelId="{BF3A56C4-E1F9-42DB-BDBB-39D83B0B3CB4}" type="presParOf" srcId="{79181D53-7726-4B40-869D-C6052F0EF8CC}" destId="{812AD5FD-E4F9-451F-8F66-D7A6EDC108F6}" srcOrd="1" destOrd="0" presId="urn:microsoft.com/office/officeart/2005/8/layout/lProcess2"/>
    <dgm:cxn modelId="{1774233A-AB2E-4619-B4A7-3306DCF6D99D}" type="presParOf" srcId="{79181D53-7726-4B40-869D-C6052F0EF8CC}" destId="{0473E01F-D05D-4878-B421-9A44FBD647D0}" srcOrd="2" destOrd="0" presId="urn:microsoft.com/office/officeart/2005/8/layout/lProcess2"/>
    <dgm:cxn modelId="{3DC1BCDB-751A-42F9-B8DB-444BA54ABDF1}" type="presParOf" srcId="{06F9CD1D-E66B-413F-9525-DFA3AB8A3392}" destId="{EA16311A-6944-4CB0-BA72-1995CCDC1AF6}" srcOrd="3" destOrd="0" presId="urn:microsoft.com/office/officeart/2005/8/layout/lProcess2"/>
    <dgm:cxn modelId="{A82F918F-6724-4274-9D31-77859C5F8FE4}" type="presParOf" srcId="{06F9CD1D-E66B-413F-9525-DFA3AB8A3392}" destId="{47BE9ADC-0408-4545-ACC7-7C0D13C95054}" srcOrd="4" destOrd="0" presId="urn:microsoft.com/office/officeart/2005/8/layout/lProcess2"/>
    <dgm:cxn modelId="{C1708229-3DE5-4607-B32C-3E20C567CBA6}" type="presParOf" srcId="{47BE9ADC-0408-4545-ACC7-7C0D13C95054}" destId="{D582C040-7D79-41C7-9EB3-6C08D45E66BD}" srcOrd="0" destOrd="0" presId="urn:microsoft.com/office/officeart/2005/8/layout/lProcess2"/>
    <dgm:cxn modelId="{B9F0D0C6-22E9-4CFA-8847-3BA4E28FE377}" type="presParOf" srcId="{47BE9ADC-0408-4545-ACC7-7C0D13C95054}" destId="{E09FE40C-6D5E-4C21-A641-AF199F9F7FF5}" srcOrd="1" destOrd="0" presId="urn:microsoft.com/office/officeart/2005/8/layout/lProcess2"/>
    <dgm:cxn modelId="{98CA3EB6-E72B-4B3F-AA86-255A007E2F32}" type="presParOf" srcId="{47BE9ADC-0408-4545-ACC7-7C0D13C95054}" destId="{8BAE0C05-5D31-468B-B138-793CB88528C1}" srcOrd="2" destOrd="0" presId="urn:microsoft.com/office/officeart/2005/8/layout/lProcess2"/>
    <dgm:cxn modelId="{AF9A528B-1000-4251-976D-6F09E8BE921F}" type="presParOf" srcId="{8BAE0C05-5D31-468B-B138-793CB88528C1}" destId="{C56570FE-5E6A-4809-BE96-B79C6DED3021}" srcOrd="0" destOrd="0" presId="urn:microsoft.com/office/officeart/2005/8/layout/lProcess2"/>
    <dgm:cxn modelId="{B1A193F1-397E-45DD-BB8B-8ED0CE56E6C0}" type="presParOf" srcId="{C56570FE-5E6A-4809-BE96-B79C6DED3021}" destId="{CBE892E8-4D5E-4E1D-A4E8-3B2B8724F193}" srcOrd="0" destOrd="0" presId="urn:microsoft.com/office/officeart/2005/8/layout/lProcess2"/>
    <dgm:cxn modelId="{2CA7B048-E00C-4236-918E-8C7DDF995144}" type="presParOf" srcId="{C56570FE-5E6A-4809-BE96-B79C6DED3021}" destId="{717FE6D1-0D40-4D02-9577-F8B28A0765B3}" srcOrd="1" destOrd="0" presId="urn:microsoft.com/office/officeart/2005/8/layout/lProcess2"/>
    <dgm:cxn modelId="{6962A796-629D-406B-A282-5428B91478B3}" type="presParOf" srcId="{C56570FE-5E6A-4809-BE96-B79C6DED3021}" destId="{901E90AC-88D3-4FF1-944D-523368C24830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6B471E-6D5C-40B7-BFA7-288737D761BD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961A4A9-96FA-419F-B14B-3142DE789F83}">
      <dgm:prSet phldrT="[Text]"/>
      <dgm:spPr/>
      <dgm:t>
        <a:bodyPr/>
        <a:lstStyle/>
        <a:p>
          <a:r>
            <a:rPr lang="en-GB" dirty="0" smtClean="0"/>
            <a:t>Size</a:t>
          </a:r>
          <a:endParaRPr lang="en-GB" dirty="0"/>
        </a:p>
      </dgm:t>
    </dgm:pt>
    <dgm:pt modelId="{59CB18CC-51E1-4CD3-94FA-B5E6F1413084}" type="parTrans" cxnId="{23D32A15-5E98-43AA-9271-7A4A07F31B60}">
      <dgm:prSet/>
      <dgm:spPr/>
      <dgm:t>
        <a:bodyPr/>
        <a:lstStyle/>
        <a:p>
          <a:endParaRPr lang="en-GB"/>
        </a:p>
      </dgm:t>
    </dgm:pt>
    <dgm:pt modelId="{C18CB3FE-33FE-47DE-9115-28FC77042EDD}" type="sibTrans" cxnId="{23D32A15-5E98-43AA-9271-7A4A07F31B60}">
      <dgm:prSet/>
      <dgm:spPr/>
      <dgm:t>
        <a:bodyPr/>
        <a:lstStyle/>
        <a:p>
          <a:endParaRPr lang="en-GB"/>
        </a:p>
      </dgm:t>
    </dgm:pt>
    <dgm:pt modelId="{7942C112-BC4E-46B2-8C4F-6AD39570F6BF}">
      <dgm:prSet phldrT="[Text]"/>
      <dgm:spPr/>
      <dgm:t>
        <a:bodyPr/>
        <a:lstStyle/>
        <a:p>
          <a:r>
            <a:rPr lang="en-GB" dirty="0" smtClean="0"/>
            <a:t>35% global construction value, 25% global furniture production &amp; consumption</a:t>
          </a:r>
          <a:endParaRPr lang="en-GB" dirty="0"/>
        </a:p>
      </dgm:t>
    </dgm:pt>
    <dgm:pt modelId="{EDFB0093-DDA2-498D-8366-6B11D41762F0}" type="parTrans" cxnId="{D21FE55F-D691-4218-A5E2-4A3BED3F9DA7}">
      <dgm:prSet/>
      <dgm:spPr/>
      <dgm:t>
        <a:bodyPr/>
        <a:lstStyle/>
        <a:p>
          <a:endParaRPr lang="en-GB"/>
        </a:p>
      </dgm:t>
    </dgm:pt>
    <dgm:pt modelId="{B67A622A-F957-4AB1-A18C-C42538BEEB97}" type="sibTrans" cxnId="{D21FE55F-D691-4218-A5E2-4A3BED3F9DA7}">
      <dgm:prSet/>
      <dgm:spPr/>
      <dgm:t>
        <a:bodyPr/>
        <a:lstStyle/>
        <a:p>
          <a:endParaRPr lang="en-GB"/>
        </a:p>
      </dgm:t>
    </dgm:pt>
    <dgm:pt modelId="{9CDA5334-5ED5-4BAA-B793-40D4A0EEF4F2}">
      <dgm:prSet phldrT="[Text]"/>
      <dgm:spPr/>
      <dgm:t>
        <a:bodyPr/>
        <a:lstStyle/>
        <a:p>
          <a:r>
            <a:rPr lang="en-GB" dirty="0" smtClean="0"/>
            <a:t>Influence</a:t>
          </a:r>
          <a:endParaRPr lang="en-GB" dirty="0"/>
        </a:p>
      </dgm:t>
    </dgm:pt>
    <dgm:pt modelId="{4728286F-F4B1-4D15-87AA-460002A845D2}" type="parTrans" cxnId="{A32CF73E-FC0D-45FA-B22A-32C6EE1AA993}">
      <dgm:prSet/>
      <dgm:spPr/>
      <dgm:t>
        <a:bodyPr/>
        <a:lstStyle/>
        <a:p>
          <a:endParaRPr lang="en-GB"/>
        </a:p>
      </dgm:t>
    </dgm:pt>
    <dgm:pt modelId="{F84A05D4-F364-46EC-9C05-1444C87D3DCB}" type="sibTrans" cxnId="{A32CF73E-FC0D-45FA-B22A-32C6EE1AA993}">
      <dgm:prSet/>
      <dgm:spPr/>
      <dgm:t>
        <a:bodyPr/>
        <a:lstStyle/>
        <a:p>
          <a:endParaRPr lang="en-GB"/>
        </a:p>
      </dgm:t>
    </dgm:pt>
    <dgm:pt modelId="{99479791-0E48-46F4-8C02-0546E3105653}">
      <dgm:prSet phldrT="[Text]"/>
      <dgm:spPr/>
      <dgm:t>
        <a:bodyPr/>
        <a:lstStyle/>
        <a:p>
          <a:r>
            <a:rPr lang="en-GB" dirty="0" smtClean="0"/>
            <a:t>2011 Extra-EU FDI flow = $500 billion, Extra-EU assets = $6700 billion</a:t>
          </a:r>
          <a:endParaRPr lang="en-GB" dirty="0"/>
        </a:p>
      </dgm:t>
    </dgm:pt>
    <dgm:pt modelId="{3FA3414E-61C3-4494-9820-CB079E48A3DC}" type="parTrans" cxnId="{ACE58D61-ED69-4F5E-9A8C-48CF8D95D53B}">
      <dgm:prSet/>
      <dgm:spPr/>
      <dgm:t>
        <a:bodyPr/>
        <a:lstStyle/>
        <a:p>
          <a:endParaRPr lang="en-GB"/>
        </a:p>
      </dgm:t>
    </dgm:pt>
    <dgm:pt modelId="{B4B87187-D418-4577-BE8C-631DCBCA61FE}" type="sibTrans" cxnId="{ACE58D61-ED69-4F5E-9A8C-48CF8D95D53B}">
      <dgm:prSet/>
      <dgm:spPr/>
      <dgm:t>
        <a:bodyPr/>
        <a:lstStyle/>
        <a:p>
          <a:endParaRPr lang="en-GB"/>
        </a:p>
      </dgm:t>
    </dgm:pt>
    <dgm:pt modelId="{14A29C16-EAC3-452F-ADE0-F19D51BF0CF7}">
      <dgm:prSet phldrT="[Text]"/>
      <dgm:spPr/>
      <dgm:t>
        <a:bodyPr/>
        <a:lstStyle/>
        <a:p>
          <a:r>
            <a:rPr lang="en-GB" dirty="0" smtClean="0"/>
            <a:t>Leadership in design, fashion &amp; product innovation</a:t>
          </a:r>
          <a:endParaRPr lang="en-GB" dirty="0"/>
        </a:p>
      </dgm:t>
    </dgm:pt>
    <dgm:pt modelId="{A2268736-6521-45F7-899E-CC28FE861365}" type="parTrans" cxnId="{B675B5B8-58EC-4A0F-9B7A-DD9FBB834B61}">
      <dgm:prSet/>
      <dgm:spPr/>
      <dgm:t>
        <a:bodyPr/>
        <a:lstStyle/>
        <a:p>
          <a:endParaRPr lang="en-GB"/>
        </a:p>
      </dgm:t>
    </dgm:pt>
    <dgm:pt modelId="{4FA2AC4C-E13E-43CB-8692-6CA9CD7C5CB6}" type="sibTrans" cxnId="{B675B5B8-58EC-4A0F-9B7A-DD9FBB834B61}">
      <dgm:prSet/>
      <dgm:spPr/>
      <dgm:t>
        <a:bodyPr/>
        <a:lstStyle/>
        <a:p>
          <a:endParaRPr lang="en-GB"/>
        </a:p>
      </dgm:t>
    </dgm:pt>
    <dgm:pt modelId="{1F0F34E8-6295-47DE-B268-FC967F7117CB}">
      <dgm:prSet phldrT="[Text]"/>
      <dgm:spPr/>
      <dgm:t>
        <a:bodyPr/>
        <a:lstStyle/>
        <a:p>
          <a:r>
            <a:rPr lang="en-GB" dirty="0" smtClean="0"/>
            <a:t>Opportunities for tropical wood</a:t>
          </a:r>
          <a:endParaRPr lang="en-GB" dirty="0"/>
        </a:p>
      </dgm:t>
    </dgm:pt>
    <dgm:pt modelId="{6BC77BB6-F09D-46C5-BDC5-5CFEAD8BD3AE}" type="parTrans" cxnId="{213B9234-06E7-41CE-9E1E-E76C00DBE7C4}">
      <dgm:prSet/>
      <dgm:spPr/>
      <dgm:t>
        <a:bodyPr/>
        <a:lstStyle/>
        <a:p>
          <a:endParaRPr lang="en-GB"/>
        </a:p>
      </dgm:t>
    </dgm:pt>
    <dgm:pt modelId="{C4596247-B07D-467C-A0EE-C10B392C157B}" type="sibTrans" cxnId="{213B9234-06E7-41CE-9E1E-E76C00DBE7C4}">
      <dgm:prSet/>
      <dgm:spPr/>
      <dgm:t>
        <a:bodyPr/>
        <a:lstStyle/>
        <a:p>
          <a:endParaRPr lang="en-GB"/>
        </a:p>
      </dgm:t>
    </dgm:pt>
    <dgm:pt modelId="{EFE714E3-2D73-444A-8F6E-8D5F5BD0720A}">
      <dgm:prSet phldrT="[Text]"/>
      <dgm:spPr/>
      <dgm:t>
        <a:bodyPr/>
        <a:lstStyle/>
        <a:p>
          <a:r>
            <a:rPr lang="en-GB" dirty="0" smtClean="0"/>
            <a:t>Tends to take higher value lumber &amp; finished products</a:t>
          </a:r>
          <a:endParaRPr lang="en-GB" dirty="0"/>
        </a:p>
      </dgm:t>
    </dgm:pt>
    <dgm:pt modelId="{6576591E-E058-467D-818E-35BBC5BE8A24}" type="parTrans" cxnId="{55C2BFCD-6A75-4831-B9BF-66E5C8AAA111}">
      <dgm:prSet/>
      <dgm:spPr/>
      <dgm:t>
        <a:bodyPr/>
        <a:lstStyle/>
        <a:p>
          <a:endParaRPr lang="en-GB"/>
        </a:p>
      </dgm:t>
    </dgm:pt>
    <dgm:pt modelId="{8AF880A2-CC79-490E-9D8B-0AF6667FDC71}" type="sibTrans" cxnId="{55C2BFCD-6A75-4831-B9BF-66E5C8AAA111}">
      <dgm:prSet/>
      <dgm:spPr/>
      <dgm:t>
        <a:bodyPr/>
        <a:lstStyle/>
        <a:p>
          <a:endParaRPr lang="en-GB"/>
        </a:p>
      </dgm:t>
    </dgm:pt>
    <dgm:pt modelId="{B083EFCB-AADD-40CB-ABC2-7B93290588EE}">
      <dgm:prSet phldrT="[Text]"/>
      <dgm:spPr/>
      <dgm:t>
        <a:bodyPr/>
        <a:lstStyle/>
        <a:p>
          <a:r>
            <a:rPr lang="en-GB" dirty="0" smtClean="0"/>
            <a:t>Firm commitment to green agenda &amp; increasing role for Life Cycle Assessment</a:t>
          </a:r>
          <a:endParaRPr lang="en-GB" dirty="0"/>
        </a:p>
      </dgm:t>
    </dgm:pt>
    <dgm:pt modelId="{AEA0136F-D908-42F1-B6A0-4076EB41EC9F}" type="parTrans" cxnId="{0C898E99-ECF9-4C6F-B67A-A82FC0E4BCA7}">
      <dgm:prSet/>
      <dgm:spPr/>
      <dgm:t>
        <a:bodyPr/>
        <a:lstStyle/>
        <a:p>
          <a:endParaRPr lang="en-GB"/>
        </a:p>
      </dgm:t>
    </dgm:pt>
    <dgm:pt modelId="{95ABC9CA-99F7-49A3-A077-A550A0845745}" type="sibTrans" cxnId="{0C898E99-ECF9-4C6F-B67A-A82FC0E4BCA7}">
      <dgm:prSet/>
      <dgm:spPr/>
      <dgm:t>
        <a:bodyPr/>
        <a:lstStyle/>
        <a:p>
          <a:endParaRPr lang="en-GB"/>
        </a:p>
      </dgm:t>
    </dgm:pt>
    <dgm:pt modelId="{BB615B8F-7F18-402C-97F7-A4321C012A78}">
      <dgm:prSet phldrT="[Text]"/>
      <dgm:spPr/>
      <dgm:t>
        <a:bodyPr/>
        <a:lstStyle/>
        <a:p>
          <a:r>
            <a:rPr lang="en-GB" dirty="0" smtClean="0"/>
            <a:t>2012 GDP: EU $16700b, US $16200b, China $8200b</a:t>
          </a:r>
          <a:endParaRPr lang="en-GB" dirty="0"/>
        </a:p>
      </dgm:t>
    </dgm:pt>
    <dgm:pt modelId="{51593A75-6B0F-4ED7-8BA6-DBE8A7EA2618}" type="parTrans" cxnId="{ED3E1C66-96BD-421F-A163-CF1C6C850942}">
      <dgm:prSet/>
      <dgm:spPr/>
      <dgm:t>
        <a:bodyPr/>
        <a:lstStyle/>
        <a:p>
          <a:endParaRPr lang="en-GB"/>
        </a:p>
      </dgm:t>
    </dgm:pt>
    <dgm:pt modelId="{98B579FE-ED88-484D-80BE-114647EC4B8B}" type="sibTrans" cxnId="{ED3E1C66-96BD-421F-A163-CF1C6C850942}">
      <dgm:prSet/>
      <dgm:spPr/>
      <dgm:t>
        <a:bodyPr/>
        <a:lstStyle/>
        <a:p>
          <a:endParaRPr lang="en-GB"/>
        </a:p>
      </dgm:t>
    </dgm:pt>
    <dgm:pt modelId="{5BF5BA5D-2BBE-477A-A1EE-0FCCF426AA66}">
      <dgm:prSet phldrT="[Text]"/>
      <dgm:spPr/>
      <dgm:t>
        <a:bodyPr/>
        <a:lstStyle/>
        <a:p>
          <a:r>
            <a:rPr lang="en-GB" dirty="0" smtClean="0"/>
            <a:t>Commitment to and leadership in standards development</a:t>
          </a:r>
          <a:endParaRPr lang="en-GB" dirty="0"/>
        </a:p>
      </dgm:t>
    </dgm:pt>
    <dgm:pt modelId="{CF5B906F-87ED-44D6-94F0-A0C075EBF1A0}" type="parTrans" cxnId="{C4726451-BAAD-4CBE-B8FA-C68ADE1D7174}">
      <dgm:prSet/>
      <dgm:spPr/>
      <dgm:t>
        <a:bodyPr/>
        <a:lstStyle/>
        <a:p>
          <a:endParaRPr lang="en-GB"/>
        </a:p>
      </dgm:t>
    </dgm:pt>
    <dgm:pt modelId="{4A1D8CE1-7CFF-435A-BCB2-A8D94B2E5440}" type="sibTrans" cxnId="{C4726451-BAAD-4CBE-B8FA-C68ADE1D7174}">
      <dgm:prSet/>
      <dgm:spPr/>
      <dgm:t>
        <a:bodyPr/>
        <a:lstStyle/>
        <a:p>
          <a:endParaRPr lang="en-GB"/>
        </a:p>
      </dgm:t>
    </dgm:pt>
    <dgm:pt modelId="{CA5C1CDD-3258-44E5-B7DB-B8DBB0B33E7B}">
      <dgm:prSet phldrT="[Text]"/>
      <dgm:spPr/>
      <dgm:t>
        <a:bodyPr/>
        <a:lstStyle/>
        <a:p>
          <a:r>
            <a:rPr lang="en-GB" dirty="0" smtClean="0"/>
            <a:t>Large diversified markets maximise resource value and reduce commercial risk</a:t>
          </a:r>
          <a:endParaRPr lang="en-GB" dirty="0"/>
        </a:p>
      </dgm:t>
    </dgm:pt>
    <dgm:pt modelId="{8385268D-7753-4A4F-BE43-AA2BD1341A76}" type="parTrans" cxnId="{7D954003-EC73-4258-A179-27968BEA7ECB}">
      <dgm:prSet/>
      <dgm:spPr/>
      <dgm:t>
        <a:bodyPr/>
        <a:lstStyle/>
        <a:p>
          <a:endParaRPr lang="en-GB"/>
        </a:p>
      </dgm:t>
    </dgm:pt>
    <dgm:pt modelId="{C5CBD4CA-73BA-44B9-B830-7EAD604426EE}" type="sibTrans" cxnId="{7D954003-EC73-4258-A179-27968BEA7ECB}">
      <dgm:prSet/>
      <dgm:spPr/>
      <dgm:t>
        <a:bodyPr/>
        <a:lstStyle/>
        <a:p>
          <a:endParaRPr lang="en-GB"/>
        </a:p>
      </dgm:t>
    </dgm:pt>
    <dgm:pt modelId="{F9A24C5C-E4BC-4B74-BD81-1BE8482482F4}">
      <dgm:prSet phldrT="[Text]"/>
      <dgm:spPr/>
      <dgm:t>
        <a:bodyPr/>
        <a:lstStyle/>
        <a:p>
          <a:r>
            <a:rPr lang="en-GB" dirty="0" smtClean="0"/>
            <a:t>Rising acceptance of wood as modern construction material</a:t>
          </a:r>
          <a:endParaRPr lang="en-GB" dirty="0"/>
        </a:p>
      </dgm:t>
    </dgm:pt>
    <dgm:pt modelId="{90206ED9-D7E5-4831-8C20-05D8C37A9EC1}" type="parTrans" cxnId="{4BEA16F3-DABE-4E06-A569-962AF04BC70F}">
      <dgm:prSet/>
      <dgm:spPr/>
      <dgm:t>
        <a:bodyPr/>
        <a:lstStyle/>
        <a:p>
          <a:endParaRPr lang="en-GB"/>
        </a:p>
      </dgm:t>
    </dgm:pt>
    <dgm:pt modelId="{A62DD002-76BA-4005-A842-76C6FE4AC6C7}" type="sibTrans" cxnId="{4BEA16F3-DABE-4E06-A569-962AF04BC70F}">
      <dgm:prSet/>
      <dgm:spPr/>
      <dgm:t>
        <a:bodyPr/>
        <a:lstStyle/>
        <a:p>
          <a:endParaRPr lang="en-GB"/>
        </a:p>
      </dgm:t>
    </dgm:pt>
    <dgm:pt modelId="{3E700AA5-5F6A-4862-B269-1C04B938B139}" type="pres">
      <dgm:prSet presAssocID="{4D6B471E-6D5C-40B7-BFA7-288737D761B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9E077D4-29BB-4467-8F5A-ABFA7145CB05}" type="pres">
      <dgm:prSet presAssocID="{4961A4A9-96FA-419F-B14B-3142DE789F83}" presName="comp" presStyleCnt="0"/>
      <dgm:spPr/>
    </dgm:pt>
    <dgm:pt modelId="{DA22AB4E-BD68-4F60-B1E9-090830E58B30}" type="pres">
      <dgm:prSet presAssocID="{4961A4A9-96FA-419F-B14B-3142DE789F83}" presName="box" presStyleLbl="node1" presStyleIdx="0" presStyleCnt="3"/>
      <dgm:spPr/>
      <dgm:t>
        <a:bodyPr/>
        <a:lstStyle/>
        <a:p>
          <a:endParaRPr lang="en-GB"/>
        </a:p>
      </dgm:t>
    </dgm:pt>
    <dgm:pt modelId="{94518782-317B-4E81-984B-DE8B626D3A63}" type="pres">
      <dgm:prSet presAssocID="{4961A4A9-96FA-419F-B14B-3142DE789F83}" presName="img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</dgm:pt>
    <dgm:pt modelId="{D699C2E8-2C74-4C3C-80C1-91FEB9AB7490}" type="pres">
      <dgm:prSet presAssocID="{4961A4A9-96FA-419F-B14B-3142DE789F83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0CEC22-19AE-4CAD-A17E-21F1C16E7C69}" type="pres">
      <dgm:prSet presAssocID="{C18CB3FE-33FE-47DE-9115-28FC77042EDD}" presName="spacer" presStyleCnt="0"/>
      <dgm:spPr/>
    </dgm:pt>
    <dgm:pt modelId="{5E449E72-D55A-4E35-952E-A19903DCFE26}" type="pres">
      <dgm:prSet presAssocID="{9CDA5334-5ED5-4BAA-B793-40D4A0EEF4F2}" presName="comp" presStyleCnt="0"/>
      <dgm:spPr/>
    </dgm:pt>
    <dgm:pt modelId="{D411CA70-0FFE-4391-B11B-561FF86DA038}" type="pres">
      <dgm:prSet presAssocID="{9CDA5334-5ED5-4BAA-B793-40D4A0EEF4F2}" presName="box" presStyleLbl="node1" presStyleIdx="1" presStyleCnt="3"/>
      <dgm:spPr/>
      <dgm:t>
        <a:bodyPr/>
        <a:lstStyle/>
        <a:p>
          <a:endParaRPr lang="en-GB"/>
        </a:p>
      </dgm:t>
    </dgm:pt>
    <dgm:pt modelId="{6364C64A-81BE-4B35-8B3C-3D87157061FE}" type="pres">
      <dgm:prSet presAssocID="{9CDA5334-5ED5-4BAA-B793-40D4A0EEF4F2}" presName="img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1000" b="-31000"/>
          </a:stretch>
        </a:blipFill>
      </dgm:spPr>
    </dgm:pt>
    <dgm:pt modelId="{0D903522-B5FC-40A4-8A06-26E8C0D90FF4}" type="pres">
      <dgm:prSet presAssocID="{9CDA5334-5ED5-4BAA-B793-40D4A0EEF4F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382667-273B-4CA2-B0DE-6DD0820AD52A}" type="pres">
      <dgm:prSet presAssocID="{F84A05D4-F364-46EC-9C05-1444C87D3DCB}" presName="spacer" presStyleCnt="0"/>
      <dgm:spPr/>
    </dgm:pt>
    <dgm:pt modelId="{E32122E9-D9EB-4E76-8F84-2E76FC79C6D2}" type="pres">
      <dgm:prSet presAssocID="{1F0F34E8-6295-47DE-B268-FC967F7117CB}" presName="comp" presStyleCnt="0"/>
      <dgm:spPr/>
    </dgm:pt>
    <dgm:pt modelId="{B451098A-CD1E-4D28-BFA9-485D99766CB8}" type="pres">
      <dgm:prSet presAssocID="{1F0F34E8-6295-47DE-B268-FC967F7117CB}" presName="box" presStyleLbl="node1" presStyleIdx="2" presStyleCnt="3"/>
      <dgm:spPr/>
      <dgm:t>
        <a:bodyPr/>
        <a:lstStyle/>
        <a:p>
          <a:endParaRPr lang="en-GB"/>
        </a:p>
      </dgm:t>
    </dgm:pt>
    <dgm:pt modelId="{87191BBE-82E7-40C7-9492-6093E18C71FC}" type="pres">
      <dgm:prSet presAssocID="{1F0F34E8-6295-47DE-B268-FC967F7117CB}" presName="img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en-GB"/>
        </a:p>
      </dgm:t>
    </dgm:pt>
    <dgm:pt modelId="{D65E118A-9D05-4D9A-BBFF-9132E10216D9}" type="pres">
      <dgm:prSet presAssocID="{1F0F34E8-6295-47DE-B268-FC967F7117CB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EE9DB35-327C-49A4-9EC4-7AA6106BE60B}" type="presOf" srcId="{1F0F34E8-6295-47DE-B268-FC967F7117CB}" destId="{D65E118A-9D05-4D9A-BBFF-9132E10216D9}" srcOrd="1" destOrd="0" presId="urn:microsoft.com/office/officeart/2005/8/layout/vList4"/>
    <dgm:cxn modelId="{15C0E6FB-1398-42F6-82DF-A0FA5EDFECE6}" type="presOf" srcId="{9CDA5334-5ED5-4BAA-B793-40D4A0EEF4F2}" destId="{0D903522-B5FC-40A4-8A06-26E8C0D90FF4}" srcOrd="1" destOrd="0" presId="urn:microsoft.com/office/officeart/2005/8/layout/vList4"/>
    <dgm:cxn modelId="{0C95B8B8-DCD1-4AC3-AD88-684C0BA047C7}" type="presOf" srcId="{CA5C1CDD-3258-44E5-B7DB-B8DBB0B33E7B}" destId="{DA22AB4E-BD68-4F60-B1E9-090830E58B30}" srcOrd="0" destOrd="3" presId="urn:microsoft.com/office/officeart/2005/8/layout/vList4"/>
    <dgm:cxn modelId="{55C2BFCD-6A75-4831-B9BF-66E5C8AAA111}" srcId="{1F0F34E8-6295-47DE-B268-FC967F7117CB}" destId="{EFE714E3-2D73-444A-8F6E-8D5F5BD0720A}" srcOrd="0" destOrd="0" parTransId="{6576591E-E058-467D-818E-35BBC5BE8A24}" sibTransId="{8AF880A2-CC79-490E-9D8B-0AF6667FDC71}"/>
    <dgm:cxn modelId="{7D954003-EC73-4258-A179-27968BEA7ECB}" srcId="{4961A4A9-96FA-419F-B14B-3142DE789F83}" destId="{CA5C1CDD-3258-44E5-B7DB-B8DBB0B33E7B}" srcOrd="2" destOrd="0" parTransId="{8385268D-7753-4A4F-BE43-AA2BD1341A76}" sibTransId="{C5CBD4CA-73BA-44B9-B830-7EAD604426EE}"/>
    <dgm:cxn modelId="{D2210FE3-2A42-406C-A1B4-979B4484F6EC}" type="presOf" srcId="{99479791-0E48-46F4-8C02-0546E3105653}" destId="{0D903522-B5FC-40A4-8A06-26E8C0D90FF4}" srcOrd="1" destOrd="1" presId="urn:microsoft.com/office/officeart/2005/8/layout/vList4"/>
    <dgm:cxn modelId="{23D32A15-5E98-43AA-9271-7A4A07F31B60}" srcId="{4D6B471E-6D5C-40B7-BFA7-288737D761BD}" destId="{4961A4A9-96FA-419F-B14B-3142DE789F83}" srcOrd="0" destOrd="0" parTransId="{59CB18CC-51E1-4CD3-94FA-B5E6F1413084}" sibTransId="{C18CB3FE-33FE-47DE-9115-28FC77042EDD}"/>
    <dgm:cxn modelId="{F27F7BC0-5080-40FC-AAF9-E319A8B73777}" type="presOf" srcId="{4961A4A9-96FA-419F-B14B-3142DE789F83}" destId="{DA22AB4E-BD68-4F60-B1E9-090830E58B30}" srcOrd="0" destOrd="0" presId="urn:microsoft.com/office/officeart/2005/8/layout/vList4"/>
    <dgm:cxn modelId="{7AB1EA1C-B3D1-48E1-8CD2-8D046A75D095}" type="presOf" srcId="{5BF5BA5D-2BBE-477A-A1EE-0FCCF426AA66}" destId="{0D903522-B5FC-40A4-8A06-26E8C0D90FF4}" srcOrd="1" destOrd="3" presId="urn:microsoft.com/office/officeart/2005/8/layout/vList4"/>
    <dgm:cxn modelId="{B73BB07C-8D39-4A3F-BC48-18E5B93F7DEC}" type="presOf" srcId="{BB615B8F-7F18-402C-97F7-A4321C012A78}" destId="{DA22AB4E-BD68-4F60-B1E9-090830E58B30}" srcOrd="0" destOrd="1" presId="urn:microsoft.com/office/officeart/2005/8/layout/vList4"/>
    <dgm:cxn modelId="{1DE8914A-6043-4F3D-9BF9-AFF3BAB67AE5}" type="presOf" srcId="{14A29C16-EAC3-452F-ADE0-F19D51BF0CF7}" destId="{D411CA70-0FFE-4391-B11B-561FF86DA038}" srcOrd="0" destOrd="2" presId="urn:microsoft.com/office/officeart/2005/8/layout/vList4"/>
    <dgm:cxn modelId="{055BE6E0-403C-4B85-A51A-3D6D0A149422}" type="presOf" srcId="{EFE714E3-2D73-444A-8F6E-8D5F5BD0720A}" destId="{D65E118A-9D05-4D9A-BBFF-9132E10216D9}" srcOrd="1" destOrd="1" presId="urn:microsoft.com/office/officeart/2005/8/layout/vList4"/>
    <dgm:cxn modelId="{EC359626-C2B0-4597-A2CC-16362998DB3C}" type="presOf" srcId="{99479791-0E48-46F4-8C02-0546E3105653}" destId="{D411CA70-0FFE-4391-B11B-561FF86DA038}" srcOrd="0" destOrd="1" presId="urn:microsoft.com/office/officeart/2005/8/layout/vList4"/>
    <dgm:cxn modelId="{DADCF224-1B2C-4ABC-8424-27788DAC2DE4}" type="presOf" srcId="{1F0F34E8-6295-47DE-B268-FC967F7117CB}" destId="{B451098A-CD1E-4D28-BFA9-485D99766CB8}" srcOrd="0" destOrd="0" presId="urn:microsoft.com/office/officeart/2005/8/layout/vList4"/>
    <dgm:cxn modelId="{AEDAB4DC-8039-4CC7-85FD-8F3A40947957}" type="presOf" srcId="{B083EFCB-AADD-40CB-ABC2-7B93290588EE}" destId="{B451098A-CD1E-4D28-BFA9-485D99766CB8}" srcOrd="0" destOrd="3" presId="urn:microsoft.com/office/officeart/2005/8/layout/vList4"/>
    <dgm:cxn modelId="{A32CF73E-FC0D-45FA-B22A-32C6EE1AA993}" srcId="{4D6B471E-6D5C-40B7-BFA7-288737D761BD}" destId="{9CDA5334-5ED5-4BAA-B793-40D4A0EEF4F2}" srcOrd="1" destOrd="0" parTransId="{4728286F-F4B1-4D15-87AA-460002A845D2}" sibTransId="{F84A05D4-F364-46EC-9C05-1444C87D3DCB}"/>
    <dgm:cxn modelId="{8647DA47-4EBA-4399-A11A-7BFA50B9EE81}" type="presOf" srcId="{BB615B8F-7F18-402C-97F7-A4321C012A78}" destId="{D699C2E8-2C74-4C3C-80C1-91FEB9AB7490}" srcOrd="1" destOrd="1" presId="urn:microsoft.com/office/officeart/2005/8/layout/vList4"/>
    <dgm:cxn modelId="{A3CCED0E-245B-4D84-B6FD-EA28E122FB39}" type="presOf" srcId="{5BF5BA5D-2BBE-477A-A1EE-0FCCF426AA66}" destId="{D411CA70-0FFE-4391-B11B-561FF86DA038}" srcOrd="0" destOrd="3" presId="urn:microsoft.com/office/officeart/2005/8/layout/vList4"/>
    <dgm:cxn modelId="{31214AE9-6224-4DB0-AF48-718143E6EDE5}" type="presOf" srcId="{EFE714E3-2D73-444A-8F6E-8D5F5BD0720A}" destId="{B451098A-CD1E-4D28-BFA9-485D99766CB8}" srcOrd="0" destOrd="1" presId="urn:microsoft.com/office/officeart/2005/8/layout/vList4"/>
    <dgm:cxn modelId="{69B8863A-54A2-42A4-B5D4-6B0FED49A00C}" type="presOf" srcId="{4D6B471E-6D5C-40B7-BFA7-288737D761BD}" destId="{3E700AA5-5F6A-4862-B269-1C04B938B139}" srcOrd="0" destOrd="0" presId="urn:microsoft.com/office/officeart/2005/8/layout/vList4"/>
    <dgm:cxn modelId="{A085C9F8-11B7-4631-BC09-2FCF2D612A68}" type="presOf" srcId="{14A29C16-EAC3-452F-ADE0-F19D51BF0CF7}" destId="{0D903522-B5FC-40A4-8A06-26E8C0D90FF4}" srcOrd="1" destOrd="2" presId="urn:microsoft.com/office/officeart/2005/8/layout/vList4"/>
    <dgm:cxn modelId="{7917FFA4-ADE3-4276-BB4C-B8F0854E1643}" type="presOf" srcId="{F9A24C5C-E4BC-4B74-BD81-1BE8482482F4}" destId="{D65E118A-9D05-4D9A-BBFF-9132E10216D9}" srcOrd="1" destOrd="2" presId="urn:microsoft.com/office/officeart/2005/8/layout/vList4"/>
    <dgm:cxn modelId="{213B9234-06E7-41CE-9E1E-E76C00DBE7C4}" srcId="{4D6B471E-6D5C-40B7-BFA7-288737D761BD}" destId="{1F0F34E8-6295-47DE-B268-FC967F7117CB}" srcOrd="2" destOrd="0" parTransId="{6BC77BB6-F09D-46C5-BDC5-5CFEAD8BD3AE}" sibTransId="{C4596247-B07D-467C-A0EE-C10B392C157B}"/>
    <dgm:cxn modelId="{ED3E1C66-96BD-421F-A163-CF1C6C850942}" srcId="{4961A4A9-96FA-419F-B14B-3142DE789F83}" destId="{BB615B8F-7F18-402C-97F7-A4321C012A78}" srcOrd="0" destOrd="0" parTransId="{51593A75-6B0F-4ED7-8BA6-DBE8A7EA2618}" sibTransId="{98B579FE-ED88-484D-80BE-114647EC4B8B}"/>
    <dgm:cxn modelId="{C4726451-BAAD-4CBE-B8FA-C68ADE1D7174}" srcId="{9CDA5334-5ED5-4BAA-B793-40D4A0EEF4F2}" destId="{5BF5BA5D-2BBE-477A-A1EE-0FCCF426AA66}" srcOrd="2" destOrd="0" parTransId="{CF5B906F-87ED-44D6-94F0-A0C075EBF1A0}" sibTransId="{4A1D8CE1-7CFF-435A-BCB2-A8D94B2E5440}"/>
    <dgm:cxn modelId="{FFA63866-1A7F-4922-92E4-86269ED78D23}" type="presOf" srcId="{9CDA5334-5ED5-4BAA-B793-40D4A0EEF4F2}" destId="{D411CA70-0FFE-4391-B11B-561FF86DA038}" srcOrd="0" destOrd="0" presId="urn:microsoft.com/office/officeart/2005/8/layout/vList4"/>
    <dgm:cxn modelId="{0C898E99-ECF9-4C6F-B67A-A82FC0E4BCA7}" srcId="{1F0F34E8-6295-47DE-B268-FC967F7117CB}" destId="{B083EFCB-AADD-40CB-ABC2-7B93290588EE}" srcOrd="2" destOrd="0" parTransId="{AEA0136F-D908-42F1-B6A0-4076EB41EC9F}" sibTransId="{95ABC9CA-99F7-49A3-A077-A550A0845745}"/>
    <dgm:cxn modelId="{64F822D6-63FE-44BB-9503-99BE026D7F3D}" type="presOf" srcId="{7942C112-BC4E-46B2-8C4F-6AD39570F6BF}" destId="{DA22AB4E-BD68-4F60-B1E9-090830E58B30}" srcOrd="0" destOrd="2" presId="urn:microsoft.com/office/officeart/2005/8/layout/vList4"/>
    <dgm:cxn modelId="{9D71D5C4-6F23-4018-A6B2-23CEBAC77386}" type="presOf" srcId="{7942C112-BC4E-46B2-8C4F-6AD39570F6BF}" destId="{D699C2E8-2C74-4C3C-80C1-91FEB9AB7490}" srcOrd="1" destOrd="2" presId="urn:microsoft.com/office/officeart/2005/8/layout/vList4"/>
    <dgm:cxn modelId="{B675B5B8-58EC-4A0F-9B7A-DD9FBB834B61}" srcId="{9CDA5334-5ED5-4BAA-B793-40D4A0EEF4F2}" destId="{14A29C16-EAC3-452F-ADE0-F19D51BF0CF7}" srcOrd="1" destOrd="0" parTransId="{A2268736-6521-45F7-899E-CC28FE861365}" sibTransId="{4FA2AC4C-E13E-43CB-8692-6CA9CD7C5CB6}"/>
    <dgm:cxn modelId="{558CE848-C4C5-49C0-9D38-22B177905610}" type="presOf" srcId="{F9A24C5C-E4BC-4B74-BD81-1BE8482482F4}" destId="{B451098A-CD1E-4D28-BFA9-485D99766CB8}" srcOrd="0" destOrd="2" presId="urn:microsoft.com/office/officeart/2005/8/layout/vList4"/>
    <dgm:cxn modelId="{F5DABACC-6861-456A-A601-B188771BD6D7}" type="presOf" srcId="{4961A4A9-96FA-419F-B14B-3142DE789F83}" destId="{D699C2E8-2C74-4C3C-80C1-91FEB9AB7490}" srcOrd="1" destOrd="0" presId="urn:microsoft.com/office/officeart/2005/8/layout/vList4"/>
    <dgm:cxn modelId="{D21FE55F-D691-4218-A5E2-4A3BED3F9DA7}" srcId="{4961A4A9-96FA-419F-B14B-3142DE789F83}" destId="{7942C112-BC4E-46B2-8C4F-6AD39570F6BF}" srcOrd="1" destOrd="0" parTransId="{EDFB0093-DDA2-498D-8366-6B11D41762F0}" sibTransId="{B67A622A-F957-4AB1-A18C-C42538BEEB97}"/>
    <dgm:cxn modelId="{4BEA16F3-DABE-4E06-A569-962AF04BC70F}" srcId="{1F0F34E8-6295-47DE-B268-FC967F7117CB}" destId="{F9A24C5C-E4BC-4B74-BD81-1BE8482482F4}" srcOrd="1" destOrd="0" parTransId="{90206ED9-D7E5-4831-8C20-05D8C37A9EC1}" sibTransId="{A62DD002-76BA-4005-A842-76C6FE4AC6C7}"/>
    <dgm:cxn modelId="{18FBE310-2136-4A4D-9676-0B59EEE12B79}" type="presOf" srcId="{CA5C1CDD-3258-44E5-B7DB-B8DBB0B33E7B}" destId="{D699C2E8-2C74-4C3C-80C1-91FEB9AB7490}" srcOrd="1" destOrd="3" presId="urn:microsoft.com/office/officeart/2005/8/layout/vList4"/>
    <dgm:cxn modelId="{E1FD77EF-F2D3-4406-BB0F-3A3388220512}" type="presOf" srcId="{B083EFCB-AADD-40CB-ABC2-7B93290588EE}" destId="{D65E118A-9D05-4D9A-BBFF-9132E10216D9}" srcOrd="1" destOrd="3" presId="urn:microsoft.com/office/officeart/2005/8/layout/vList4"/>
    <dgm:cxn modelId="{ACE58D61-ED69-4F5E-9A8C-48CF8D95D53B}" srcId="{9CDA5334-5ED5-4BAA-B793-40D4A0EEF4F2}" destId="{99479791-0E48-46F4-8C02-0546E3105653}" srcOrd="0" destOrd="0" parTransId="{3FA3414E-61C3-4494-9820-CB079E48A3DC}" sibTransId="{B4B87187-D418-4577-BE8C-631DCBCA61FE}"/>
    <dgm:cxn modelId="{96F192F5-7624-4A20-80FF-0869D4F18743}" type="presParOf" srcId="{3E700AA5-5F6A-4862-B269-1C04B938B139}" destId="{A9E077D4-29BB-4467-8F5A-ABFA7145CB05}" srcOrd="0" destOrd="0" presId="urn:microsoft.com/office/officeart/2005/8/layout/vList4"/>
    <dgm:cxn modelId="{F53672C1-B586-4860-B0B4-2FF804A2B1C0}" type="presParOf" srcId="{A9E077D4-29BB-4467-8F5A-ABFA7145CB05}" destId="{DA22AB4E-BD68-4F60-B1E9-090830E58B30}" srcOrd="0" destOrd="0" presId="urn:microsoft.com/office/officeart/2005/8/layout/vList4"/>
    <dgm:cxn modelId="{53BAE19E-E4AD-43FE-86CE-532A4138FD2B}" type="presParOf" srcId="{A9E077D4-29BB-4467-8F5A-ABFA7145CB05}" destId="{94518782-317B-4E81-984B-DE8B626D3A63}" srcOrd="1" destOrd="0" presId="urn:microsoft.com/office/officeart/2005/8/layout/vList4"/>
    <dgm:cxn modelId="{41D2EE7D-5BCB-43F3-8BFC-9EF89983AE0D}" type="presParOf" srcId="{A9E077D4-29BB-4467-8F5A-ABFA7145CB05}" destId="{D699C2E8-2C74-4C3C-80C1-91FEB9AB7490}" srcOrd="2" destOrd="0" presId="urn:microsoft.com/office/officeart/2005/8/layout/vList4"/>
    <dgm:cxn modelId="{C71E2EDE-5F1D-4EEB-93FC-CD488271B73C}" type="presParOf" srcId="{3E700AA5-5F6A-4862-B269-1C04B938B139}" destId="{930CEC22-19AE-4CAD-A17E-21F1C16E7C69}" srcOrd="1" destOrd="0" presId="urn:microsoft.com/office/officeart/2005/8/layout/vList4"/>
    <dgm:cxn modelId="{F39982D7-8C89-43E6-B2B4-10A09DC1C053}" type="presParOf" srcId="{3E700AA5-5F6A-4862-B269-1C04B938B139}" destId="{5E449E72-D55A-4E35-952E-A19903DCFE26}" srcOrd="2" destOrd="0" presId="urn:microsoft.com/office/officeart/2005/8/layout/vList4"/>
    <dgm:cxn modelId="{925DEE83-C5FC-48AD-B66B-581AABC13968}" type="presParOf" srcId="{5E449E72-D55A-4E35-952E-A19903DCFE26}" destId="{D411CA70-0FFE-4391-B11B-561FF86DA038}" srcOrd="0" destOrd="0" presId="urn:microsoft.com/office/officeart/2005/8/layout/vList4"/>
    <dgm:cxn modelId="{E3FEEC67-8D67-44DE-A760-071051FB6F22}" type="presParOf" srcId="{5E449E72-D55A-4E35-952E-A19903DCFE26}" destId="{6364C64A-81BE-4B35-8B3C-3D87157061FE}" srcOrd="1" destOrd="0" presId="urn:microsoft.com/office/officeart/2005/8/layout/vList4"/>
    <dgm:cxn modelId="{665FC02F-5434-47D7-8038-AEFF6A647B2A}" type="presParOf" srcId="{5E449E72-D55A-4E35-952E-A19903DCFE26}" destId="{0D903522-B5FC-40A4-8A06-26E8C0D90FF4}" srcOrd="2" destOrd="0" presId="urn:microsoft.com/office/officeart/2005/8/layout/vList4"/>
    <dgm:cxn modelId="{A1BB5230-7CE7-4CE1-83EF-6AE0D28FDD7D}" type="presParOf" srcId="{3E700AA5-5F6A-4862-B269-1C04B938B139}" destId="{BB382667-273B-4CA2-B0DE-6DD0820AD52A}" srcOrd="3" destOrd="0" presId="urn:microsoft.com/office/officeart/2005/8/layout/vList4"/>
    <dgm:cxn modelId="{73EFA02A-3ACE-4F8A-B033-3C8F6578F54E}" type="presParOf" srcId="{3E700AA5-5F6A-4862-B269-1C04B938B139}" destId="{E32122E9-D9EB-4E76-8F84-2E76FC79C6D2}" srcOrd="4" destOrd="0" presId="urn:microsoft.com/office/officeart/2005/8/layout/vList4"/>
    <dgm:cxn modelId="{F9AB3516-9E81-4D30-AFBF-2A6F5F5C26A7}" type="presParOf" srcId="{E32122E9-D9EB-4E76-8F84-2E76FC79C6D2}" destId="{B451098A-CD1E-4D28-BFA9-485D99766CB8}" srcOrd="0" destOrd="0" presId="urn:microsoft.com/office/officeart/2005/8/layout/vList4"/>
    <dgm:cxn modelId="{E42107F9-333C-47C2-B4DD-F29CD7E85BDB}" type="presParOf" srcId="{E32122E9-D9EB-4E76-8F84-2E76FC79C6D2}" destId="{87191BBE-82E7-40C7-9492-6093E18C71FC}" srcOrd="1" destOrd="0" presId="urn:microsoft.com/office/officeart/2005/8/layout/vList4"/>
    <dgm:cxn modelId="{5887B046-38BE-4497-A067-96DC16DD2FA2}" type="presParOf" srcId="{E32122E9-D9EB-4E76-8F84-2E76FC79C6D2}" destId="{D65E118A-9D05-4D9A-BBFF-9132E10216D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19CD00-1F26-4E4D-9D34-584E8C692EBA}">
      <dsp:nvSpPr>
        <dsp:cNvPr id="0" name=""/>
        <dsp:cNvSpPr/>
      </dsp:nvSpPr>
      <dsp:spPr>
        <a:xfrm>
          <a:off x="495061" y="645"/>
          <a:ext cx="2262336" cy="1357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Economic downturn</a:t>
          </a:r>
          <a:endParaRPr lang="en-GB" sz="1800" kern="1200" dirty="0"/>
        </a:p>
      </dsp:txBody>
      <dsp:txXfrm>
        <a:off x="495061" y="645"/>
        <a:ext cx="2262336" cy="1357401"/>
      </dsp:txXfrm>
    </dsp:sp>
    <dsp:sp modelId="{1D241EE5-17F3-4DCC-A377-BBD973962B8F}">
      <dsp:nvSpPr>
        <dsp:cNvPr id="0" name=""/>
        <dsp:cNvSpPr/>
      </dsp:nvSpPr>
      <dsp:spPr>
        <a:xfrm>
          <a:off x="2983631" y="645"/>
          <a:ext cx="2262336" cy="1357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Diversion of supply to other markets</a:t>
          </a:r>
          <a:endParaRPr lang="en-GB" sz="1800" kern="1200" dirty="0"/>
        </a:p>
      </dsp:txBody>
      <dsp:txXfrm>
        <a:off x="2983631" y="645"/>
        <a:ext cx="2262336" cy="1357401"/>
      </dsp:txXfrm>
    </dsp:sp>
    <dsp:sp modelId="{121CAC7F-3298-4CC2-97E0-79D452A961AE}">
      <dsp:nvSpPr>
        <dsp:cNvPr id="0" name=""/>
        <dsp:cNvSpPr/>
      </dsp:nvSpPr>
      <dsp:spPr>
        <a:xfrm>
          <a:off x="5472201" y="645"/>
          <a:ext cx="2262336" cy="1357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Erosion of infrastructure for EU supply</a:t>
          </a:r>
          <a:endParaRPr lang="en-GB" sz="1800" kern="1200" dirty="0"/>
        </a:p>
      </dsp:txBody>
      <dsp:txXfrm>
        <a:off x="5472201" y="645"/>
        <a:ext cx="2262336" cy="1357401"/>
      </dsp:txXfrm>
    </dsp:sp>
    <dsp:sp modelId="{A3295BBD-A926-40DA-9D21-E7C962C2C6BD}">
      <dsp:nvSpPr>
        <dsp:cNvPr id="0" name=""/>
        <dsp:cNvSpPr/>
      </dsp:nvSpPr>
      <dsp:spPr>
        <a:xfrm>
          <a:off x="495061" y="1584280"/>
          <a:ext cx="2262336" cy="1357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Importers &amp; bankers increased aversion to commercial risk</a:t>
          </a:r>
          <a:endParaRPr lang="en-GB" sz="1800" kern="1200" dirty="0"/>
        </a:p>
      </dsp:txBody>
      <dsp:txXfrm>
        <a:off x="495061" y="1584280"/>
        <a:ext cx="2262336" cy="1357401"/>
      </dsp:txXfrm>
    </dsp:sp>
    <dsp:sp modelId="{575E5D7F-75D5-4449-8A99-474A13FBE709}">
      <dsp:nvSpPr>
        <dsp:cNvPr id="0" name=""/>
        <dsp:cNvSpPr/>
      </dsp:nvSpPr>
      <dsp:spPr>
        <a:xfrm>
          <a:off x="2983631" y="1584280"/>
          <a:ext cx="2262336" cy="1357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Just-in-time favours more regular less volatile supply</a:t>
          </a:r>
          <a:endParaRPr lang="en-GB" sz="1800" kern="1200" dirty="0"/>
        </a:p>
      </dsp:txBody>
      <dsp:txXfrm>
        <a:off x="2983631" y="1584280"/>
        <a:ext cx="2262336" cy="1357401"/>
      </dsp:txXfrm>
    </dsp:sp>
    <dsp:sp modelId="{9C8A193F-8219-4BB0-B85E-5E01BC7D2981}">
      <dsp:nvSpPr>
        <dsp:cNvPr id="0" name=""/>
        <dsp:cNvSpPr/>
      </dsp:nvSpPr>
      <dsp:spPr>
        <a:xfrm>
          <a:off x="5472201" y="1584280"/>
          <a:ext cx="2262336" cy="1357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Substitution by temperate wood &amp; composites</a:t>
          </a:r>
          <a:endParaRPr lang="en-GB" sz="1800" kern="1200" dirty="0"/>
        </a:p>
      </dsp:txBody>
      <dsp:txXfrm>
        <a:off x="5472201" y="1584280"/>
        <a:ext cx="2262336" cy="1357401"/>
      </dsp:txXfrm>
    </dsp:sp>
    <dsp:sp modelId="{74C87FF6-7D0B-4A85-AAF1-67FA229684D4}">
      <dsp:nvSpPr>
        <dsp:cNvPr id="0" name=""/>
        <dsp:cNvSpPr/>
      </dsp:nvSpPr>
      <dsp:spPr>
        <a:xfrm>
          <a:off x="495061" y="3167916"/>
          <a:ext cx="2262336" cy="1357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Prefabrication: Switch from adaptable utility woods to tightly specified materials</a:t>
          </a:r>
          <a:endParaRPr lang="en-GB" sz="1800" kern="1200" dirty="0"/>
        </a:p>
      </dsp:txBody>
      <dsp:txXfrm>
        <a:off x="495061" y="3167916"/>
        <a:ext cx="2262336" cy="1357401"/>
      </dsp:txXfrm>
    </dsp:sp>
    <dsp:sp modelId="{C901F66C-BAEA-4FB8-A8DB-64DB84835474}">
      <dsp:nvSpPr>
        <dsp:cNvPr id="0" name=""/>
        <dsp:cNvSpPr/>
      </dsp:nvSpPr>
      <dsp:spPr>
        <a:xfrm>
          <a:off x="2983631" y="3167916"/>
          <a:ext cx="2262336" cy="1357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Competition from China in markets for materials and finished goods</a:t>
          </a:r>
          <a:endParaRPr lang="en-GB" sz="1800" kern="1200" dirty="0"/>
        </a:p>
      </dsp:txBody>
      <dsp:txXfrm>
        <a:off x="2983631" y="3167916"/>
        <a:ext cx="2262336" cy="1357401"/>
      </dsp:txXfrm>
    </dsp:sp>
    <dsp:sp modelId="{9197A364-46C4-4045-B37F-F3333B12AA5E}">
      <dsp:nvSpPr>
        <dsp:cNvPr id="0" name=""/>
        <dsp:cNvSpPr/>
      </dsp:nvSpPr>
      <dsp:spPr>
        <a:xfrm>
          <a:off x="5472201" y="3167916"/>
          <a:ext cx="2262336" cy="1357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Environmental prejudices &amp; uncoordinated marketing</a:t>
          </a:r>
          <a:endParaRPr lang="en-GB" sz="1800" kern="1200" dirty="0"/>
        </a:p>
      </dsp:txBody>
      <dsp:txXfrm>
        <a:off x="5472201" y="3167916"/>
        <a:ext cx="2262336" cy="13574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A443FF-BA67-4F0A-BE59-8E7F9154F638}">
      <dsp:nvSpPr>
        <dsp:cNvPr id="0" name=""/>
        <dsp:cNvSpPr/>
      </dsp:nvSpPr>
      <dsp:spPr>
        <a:xfrm>
          <a:off x="2785818" y="2090680"/>
          <a:ext cx="2657345" cy="2298711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/>
            <a:t>Tropical hardwood</a:t>
          </a:r>
          <a:endParaRPr lang="en-GB" sz="3200" kern="1200" dirty="0"/>
        </a:p>
      </dsp:txBody>
      <dsp:txXfrm>
        <a:off x="3226177" y="2471609"/>
        <a:ext cx="1776627" cy="1536853"/>
      </dsp:txXfrm>
    </dsp:sp>
    <dsp:sp modelId="{BD076ABE-FCEE-46C8-A4C0-38F21D4ECCBF}">
      <dsp:nvSpPr>
        <dsp:cNvPr id="0" name=""/>
        <dsp:cNvSpPr/>
      </dsp:nvSpPr>
      <dsp:spPr>
        <a:xfrm>
          <a:off x="4449827" y="990902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6C6FC8-8477-47F2-B50F-B93AB99F8F36}">
      <dsp:nvSpPr>
        <dsp:cNvPr id="0" name=""/>
        <dsp:cNvSpPr/>
      </dsp:nvSpPr>
      <dsp:spPr>
        <a:xfrm>
          <a:off x="3030598" y="0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Commitment to good governance</a:t>
          </a:r>
          <a:endParaRPr lang="en-GB" sz="1700" kern="1200" dirty="0"/>
        </a:p>
      </dsp:txBody>
      <dsp:txXfrm>
        <a:off x="3391485" y="312210"/>
        <a:ext cx="1455901" cy="1259525"/>
      </dsp:txXfrm>
    </dsp:sp>
    <dsp:sp modelId="{19DDEA46-1864-44B2-88DD-6D17A103DF18}">
      <dsp:nvSpPr>
        <dsp:cNvPr id="0" name=""/>
        <dsp:cNvSpPr/>
      </dsp:nvSpPr>
      <dsp:spPr>
        <a:xfrm>
          <a:off x="5619949" y="2605897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478DEC-2358-4A28-9295-BB2446C4768E}">
      <dsp:nvSpPr>
        <dsp:cNvPr id="0" name=""/>
        <dsp:cNvSpPr/>
      </dsp:nvSpPr>
      <dsp:spPr>
        <a:xfrm>
          <a:off x="5027779" y="1158752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Supporting communities</a:t>
          </a:r>
          <a:endParaRPr lang="en-GB" sz="1700" kern="1200" dirty="0"/>
        </a:p>
      </dsp:txBody>
      <dsp:txXfrm>
        <a:off x="5388666" y="1470962"/>
        <a:ext cx="1455901" cy="1259525"/>
      </dsp:txXfrm>
    </dsp:sp>
    <dsp:sp modelId="{0181D958-1F43-4AC1-BEE9-6F1658E12324}">
      <dsp:nvSpPr>
        <dsp:cNvPr id="0" name=""/>
        <dsp:cNvSpPr/>
      </dsp:nvSpPr>
      <dsp:spPr>
        <a:xfrm>
          <a:off x="4807106" y="4428924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F2F597-6FA5-4272-BA9B-A63A55D2B750}">
      <dsp:nvSpPr>
        <dsp:cNvPr id="0" name=""/>
        <dsp:cNvSpPr/>
      </dsp:nvSpPr>
      <dsp:spPr>
        <a:xfrm>
          <a:off x="5027779" y="3436725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Economic incentive to conserve forests</a:t>
          </a:r>
          <a:endParaRPr lang="en-GB" sz="1700" kern="1200" dirty="0"/>
        </a:p>
      </dsp:txBody>
      <dsp:txXfrm>
        <a:off x="5388666" y="3748935"/>
        <a:ext cx="1455901" cy="1259525"/>
      </dsp:txXfrm>
    </dsp:sp>
    <dsp:sp modelId="{EEE7A2F4-DAAF-4324-A784-D2514C9AE7C3}">
      <dsp:nvSpPr>
        <dsp:cNvPr id="0" name=""/>
        <dsp:cNvSpPr/>
      </dsp:nvSpPr>
      <dsp:spPr>
        <a:xfrm>
          <a:off x="2790763" y="4618161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C2028D-27FC-46BA-B3C4-5125AB49CAEB}">
      <dsp:nvSpPr>
        <dsp:cNvPr id="0" name=""/>
        <dsp:cNvSpPr/>
      </dsp:nvSpPr>
      <dsp:spPr>
        <a:xfrm>
          <a:off x="3030598" y="4596774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Carbon storage</a:t>
          </a:r>
          <a:endParaRPr lang="en-GB" sz="1700" kern="1200" dirty="0"/>
        </a:p>
      </dsp:txBody>
      <dsp:txXfrm>
        <a:off x="3391485" y="4908984"/>
        <a:ext cx="1455901" cy="1259525"/>
      </dsp:txXfrm>
    </dsp:sp>
    <dsp:sp modelId="{800DC8B4-94E8-4DBE-AEBA-8BB3DA394E12}">
      <dsp:nvSpPr>
        <dsp:cNvPr id="0" name=""/>
        <dsp:cNvSpPr/>
      </dsp:nvSpPr>
      <dsp:spPr>
        <a:xfrm>
          <a:off x="1601479" y="3003813"/>
          <a:ext cx="1002608" cy="863879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B8CB96-1892-45B9-9596-566F66EA6E36}">
      <dsp:nvSpPr>
        <dsp:cNvPr id="0" name=""/>
        <dsp:cNvSpPr/>
      </dsp:nvSpPr>
      <dsp:spPr>
        <a:xfrm>
          <a:off x="1024144" y="3438021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Green leader compared to other materials &amp; land uses</a:t>
          </a:r>
          <a:endParaRPr lang="en-GB" sz="1700" kern="1200" dirty="0"/>
        </a:p>
      </dsp:txBody>
      <dsp:txXfrm>
        <a:off x="1385031" y="3750231"/>
        <a:ext cx="1455901" cy="1259525"/>
      </dsp:txXfrm>
    </dsp:sp>
    <dsp:sp modelId="{ECF6D195-1A62-4092-B6FC-6F8F45E0990F}">
      <dsp:nvSpPr>
        <dsp:cNvPr id="0" name=""/>
        <dsp:cNvSpPr/>
      </dsp:nvSpPr>
      <dsp:spPr>
        <a:xfrm>
          <a:off x="1024144" y="1156160"/>
          <a:ext cx="2177675" cy="1883945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Unsurpassed technical performance</a:t>
          </a:r>
          <a:endParaRPr lang="en-GB" sz="1700" kern="1200" dirty="0"/>
        </a:p>
      </dsp:txBody>
      <dsp:txXfrm>
        <a:off x="1385031" y="1468370"/>
        <a:ext cx="1455901" cy="12595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1EC0D-93B5-424F-A090-7B7A1DD1E102}">
      <dsp:nvSpPr>
        <dsp:cNvPr id="0" name=""/>
        <dsp:cNvSpPr/>
      </dsp:nvSpPr>
      <dsp:spPr>
        <a:xfrm>
          <a:off x="1113" y="0"/>
          <a:ext cx="2896260" cy="6858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700" kern="1200" dirty="0" smtClean="0"/>
            <a:t>Generic</a:t>
          </a:r>
          <a:endParaRPr lang="en-GB" sz="4700" kern="1200" dirty="0"/>
        </a:p>
      </dsp:txBody>
      <dsp:txXfrm>
        <a:off x="1113" y="0"/>
        <a:ext cx="2896260" cy="2057400"/>
      </dsp:txXfrm>
    </dsp:sp>
    <dsp:sp modelId="{E2939C97-3C09-4B64-A7E9-30C084EF16BE}">
      <dsp:nvSpPr>
        <dsp:cNvPr id="0" name=""/>
        <dsp:cNvSpPr/>
      </dsp:nvSpPr>
      <dsp:spPr>
        <a:xfrm>
          <a:off x="290740" y="2059409"/>
          <a:ext cx="2317008" cy="2067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All tropical wood</a:t>
          </a:r>
          <a:endParaRPr lang="en-GB" sz="2300" kern="1200" dirty="0"/>
        </a:p>
      </dsp:txBody>
      <dsp:txXfrm>
        <a:off x="351303" y="2119972"/>
        <a:ext cx="2195882" cy="1946654"/>
      </dsp:txXfrm>
    </dsp:sp>
    <dsp:sp modelId="{87E4DA42-7362-4EAB-92CE-DB9704D23098}">
      <dsp:nvSpPr>
        <dsp:cNvPr id="0" name=""/>
        <dsp:cNvSpPr/>
      </dsp:nvSpPr>
      <dsp:spPr>
        <a:xfrm>
          <a:off x="290740" y="4445310"/>
          <a:ext cx="2317008" cy="2067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Producer co-operation.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Public-private partnership </a:t>
          </a:r>
          <a:endParaRPr lang="en-GB" sz="2300" kern="1200" dirty="0"/>
        </a:p>
      </dsp:txBody>
      <dsp:txXfrm>
        <a:off x="351303" y="4505873"/>
        <a:ext cx="2195882" cy="1946654"/>
      </dsp:txXfrm>
    </dsp:sp>
    <dsp:sp modelId="{6F5555DE-BF1A-4FFE-9EB2-9F8C7B47F807}">
      <dsp:nvSpPr>
        <dsp:cNvPr id="0" name=""/>
        <dsp:cNvSpPr/>
      </dsp:nvSpPr>
      <dsp:spPr>
        <a:xfrm>
          <a:off x="3114594" y="0"/>
          <a:ext cx="2896260" cy="6858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400" kern="1200" dirty="0" smtClean="0"/>
            <a:t>Design-led</a:t>
          </a:r>
          <a:endParaRPr lang="en-GB" sz="4400" kern="1200" dirty="0"/>
        </a:p>
      </dsp:txBody>
      <dsp:txXfrm>
        <a:off x="3114594" y="0"/>
        <a:ext cx="2896260" cy="2057400"/>
      </dsp:txXfrm>
    </dsp:sp>
    <dsp:sp modelId="{68649A57-18EA-4270-8CCC-2EAFABAD3F2B}">
      <dsp:nvSpPr>
        <dsp:cNvPr id="0" name=""/>
        <dsp:cNvSpPr/>
      </dsp:nvSpPr>
      <dsp:spPr>
        <a:xfrm>
          <a:off x="3404220" y="2059409"/>
          <a:ext cx="2317008" cy="2067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Target architects, designers &amp; </a:t>
          </a:r>
          <a:r>
            <a:rPr lang="en-GB" sz="2300" kern="1200" dirty="0" err="1" smtClean="0"/>
            <a:t>specifiers</a:t>
          </a:r>
          <a:endParaRPr lang="en-GB" sz="2300" kern="1200" dirty="0"/>
        </a:p>
      </dsp:txBody>
      <dsp:txXfrm>
        <a:off x="3464783" y="2119972"/>
        <a:ext cx="2195882" cy="1946654"/>
      </dsp:txXfrm>
    </dsp:sp>
    <dsp:sp modelId="{0473E01F-D05D-4878-B421-9A44FBD647D0}">
      <dsp:nvSpPr>
        <dsp:cNvPr id="0" name=""/>
        <dsp:cNvSpPr/>
      </dsp:nvSpPr>
      <dsp:spPr>
        <a:xfrm>
          <a:off x="3404220" y="4445310"/>
          <a:ext cx="2317008" cy="2067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Data demonstrating strong technical &amp; environmental performance</a:t>
          </a:r>
          <a:endParaRPr lang="en-GB" sz="2300" kern="1200" dirty="0"/>
        </a:p>
      </dsp:txBody>
      <dsp:txXfrm>
        <a:off x="3464783" y="4505873"/>
        <a:ext cx="2195882" cy="1946654"/>
      </dsp:txXfrm>
    </dsp:sp>
    <dsp:sp modelId="{D582C040-7D79-41C7-9EB3-6C08D45E66BD}">
      <dsp:nvSpPr>
        <dsp:cNvPr id="0" name=""/>
        <dsp:cNvSpPr/>
      </dsp:nvSpPr>
      <dsp:spPr>
        <a:xfrm>
          <a:off x="6228075" y="0"/>
          <a:ext cx="2896260" cy="6858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700" kern="1200" dirty="0" smtClean="0"/>
            <a:t>Marketing</a:t>
          </a:r>
          <a:endParaRPr lang="en-GB" sz="4700" kern="1200" dirty="0"/>
        </a:p>
      </dsp:txBody>
      <dsp:txXfrm>
        <a:off x="6228075" y="0"/>
        <a:ext cx="2896260" cy="2057400"/>
      </dsp:txXfrm>
    </dsp:sp>
    <dsp:sp modelId="{CBE892E8-4D5E-4E1D-A4E8-3B2B8724F193}">
      <dsp:nvSpPr>
        <dsp:cNvPr id="0" name=""/>
        <dsp:cNvSpPr/>
      </dsp:nvSpPr>
      <dsp:spPr>
        <a:xfrm>
          <a:off x="6517701" y="2059409"/>
          <a:ext cx="2317008" cy="2067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PR, social media, ads, case studies, lobbying, R&amp;D, standards development. </a:t>
          </a:r>
          <a:endParaRPr lang="en-GB" sz="2300" kern="1200" dirty="0"/>
        </a:p>
      </dsp:txBody>
      <dsp:txXfrm>
        <a:off x="6578264" y="2119972"/>
        <a:ext cx="2195882" cy="1946654"/>
      </dsp:txXfrm>
    </dsp:sp>
    <dsp:sp modelId="{901E90AC-88D3-4FF1-944D-523368C24830}">
      <dsp:nvSpPr>
        <dsp:cNvPr id="0" name=""/>
        <dsp:cNvSpPr/>
      </dsp:nvSpPr>
      <dsp:spPr>
        <a:xfrm>
          <a:off x="6517701" y="4445310"/>
          <a:ext cx="2317008" cy="2067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Regular market monitoring &amp; review </a:t>
          </a:r>
          <a:endParaRPr lang="en-GB" sz="2300" kern="1200" dirty="0"/>
        </a:p>
      </dsp:txBody>
      <dsp:txXfrm>
        <a:off x="6578264" y="4505873"/>
        <a:ext cx="2195882" cy="19466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2AB4E-BD68-4F60-B1E9-090830E58B30}">
      <dsp:nvSpPr>
        <dsp:cNvPr id="0" name=""/>
        <dsp:cNvSpPr/>
      </dsp:nvSpPr>
      <dsp:spPr>
        <a:xfrm>
          <a:off x="0" y="0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Size</a:t>
          </a:r>
          <a:endParaRPr lang="en-GB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2012 GDP: EU $16700b, US $16200b, China $8200b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35% global construction value, 25% global furniture production &amp; consumption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Large diversified markets maximise resource value and reduce commercial risk</a:t>
          </a:r>
          <a:endParaRPr lang="en-GB" sz="1500" kern="1200" dirty="0"/>
        </a:p>
      </dsp:txBody>
      <dsp:txXfrm>
        <a:off x="1787356" y="0"/>
        <a:ext cx="6442243" cy="1414363"/>
      </dsp:txXfrm>
    </dsp:sp>
    <dsp:sp modelId="{94518782-317B-4E81-984B-DE8B626D3A63}">
      <dsp:nvSpPr>
        <dsp:cNvPr id="0" name=""/>
        <dsp:cNvSpPr/>
      </dsp:nvSpPr>
      <dsp:spPr>
        <a:xfrm>
          <a:off x="141436" y="141436"/>
          <a:ext cx="164592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11CA70-0FFE-4391-B11B-561FF86DA038}">
      <dsp:nvSpPr>
        <dsp:cNvPr id="0" name=""/>
        <dsp:cNvSpPr/>
      </dsp:nvSpPr>
      <dsp:spPr>
        <a:xfrm>
          <a:off x="0" y="1555799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Influence</a:t>
          </a:r>
          <a:endParaRPr lang="en-GB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2011 Extra-EU FDI flow = $500 billion, Extra-EU assets = $6700 billion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Leadership in design, fashion &amp; product innovation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Commitment to and leadership in standards development</a:t>
          </a:r>
          <a:endParaRPr lang="en-GB" sz="1500" kern="1200" dirty="0"/>
        </a:p>
      </dsp:txBody>
      <dsp:txXfrm>
        <a:off x="1787356" y="1555799"/>
        <a:ext cx="6442243" cy="1414363"/>
      </dsp:txXfrm>
    </dsp:sp>
    <dsp:sp modelId="{6364C64A-81BE-4B35-8B3C-3D87157061FE}">
      <dsp:nvSpPr>
        <dsp:cNvPr id="0" name=""/>
        <dsp:cNvSpPr/>
      </dsp:nvSpPr>
      <dsp:spPr>
        <a:xfrm>
          <a:off x="141436" y="1697236"/>
          <a:ext cx="164592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1000" b="-3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51098A-CD1E-4D28-BFA9-485D99766CB8}">
      <dsp:nvSpPr>
        <dsp:cNvPr id="0" name=""/>
        <dsp:cNvSpPr/>
      </dsp:nvSpPr>
      <dsp:spPr>
        <a:xfrm>
          <a:off x="0" y="3111599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Opportunities for tropical wood</a:t>
          </a:r>
          <a:endParaRPr lang="en-GB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Tends to take higher value lumber &amp; finished products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Rising acceptance of wood as modern construction material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Firm commitment to green agenda &amp; increasing role for Life Cycle Assessment</a:t>
          </a:r>
          <a:endParaRPr lang="en-GB" sz="1500" kern="1200" dirty="0"/>
        </a:p>
      </dsp:txBody>
      <dsp:txXfrm>
        <a:off x="1787356" y="3111599"/>
        <a:ext cx="6442243" cy="1414363"/>
      </dsp:txXfrm>
    </dsp:sp>
    <dsp:sp modelId="{87191BBE-82E7-40C7-9492-6093E18C71FC}">
      <dsp:nvSpPr>
        <dsp:cNvPr id="0" name=""/>
        <dsp:cNvSpPr/>
      </dsp:nvSpPr>
      <dsp:spPr>
        <a:xfrm>
          <a:off x="141436" y="3253035"/>
          <a:ext cx="164592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7FED8-5AB2-4E82-8078-5669988A71A6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0F633-CAB5-45A8-A062-B448F2B4A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838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Relative cost comparison of timber species used for cladding / decking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B706E1-DA6F-40BD-A1C9-CFBB2ADEE17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575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0ABE-F391-4DA6-9E43-E10AD1407A67}" type="datetime1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068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7D04-447F-41F5-AF7B-011348DDC61A}" type="datetime1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32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D30E-21B4-4243-A6B3-6E24263AB459}" type="datetime1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50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7544" y="6597352"/>
            <a:ext cx="2133600" cy="260648"/>
          </a:xfrm>
        </p:spPr>
        <p:txBody>
          <a:bodyPr/>
          <a:lstStyle/>
          <a:p>
            <a:fld id="{8C3C4E24-17D2-4826-8E8F-7DF67012068C}" type="datetime1">
              <a:rPr lang="en-GB" smtClean="0"/>
              <a:t>27/11/2013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597352"/>
            <a:ext cx="2895600" cy="260648"/>
          </a:xfrm>
        </p:spPr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88224" y="6597352"/>
            <a:ext cx="2133600" cy="253876"/>
          </a:xfrm>
        </p:spPr>
        <p:txBody>
          <a:bodyPr/>
          <a:lstStyle/>
          <a:p>
            <a:fld id="{2694A8CF-305F-43DD-AB04-BD67398A3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527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78604-5ED2-4BFD-BA0A-BC26F47B75AC}" type="datetime1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141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1B898-D9CF-4537-9F45-980F1989187D}" type="datetime1">
              <a:rPr lang="en-GB" smtClean="0"/>
              <a:t>27/11/2013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976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59CD-26C2-4E59-B9DF-82A286963434}" type="datetime1">
              <a:rPr lang="en-GB" smtClean="0"/>
              <a:t>27/11/2013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5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07E99-5492-4C6D-93FC-0A988CE26551}" type="datetime1">
              <a:rPr lang="en-GB" smtClean="0"/>
              <a:t>27/11/2013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08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68AF1-160C-4194-A6CC-8346EE09A340}" type="datetime1">
              <a:rPr lang="en-GB" smtClean="0"/>
              <a:t>27/11/2013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69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C2DC0-3BB2-44FB-BD55-297E6150DDB7}" type="datetime1">
              <a:rPr lang="en-GB" smtClean="0"/>
              <a:t>27/11/2013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738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79DF-EEEC-4843-88AF-01DE8859B9CF}" type="datetime1">
              <a:rPr lang="en-GB" smtClean="0"/>
              <a:t>27/11/2013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74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A8DC8-0A40-455C-8D11-005FDE81295F}" type="datetime1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4A8CF-305F-43DD-AB04-BD67398A36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509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3200" b="1" dirty="0" smtClean="0"/>
              <a:t>The European market for tropical timber: turning a crises into an opportunity?</a:t>
            </a:r>
            <a:endParaRPr lang="en-GB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Rupert Oliver</a:t>
            </a:r>
          </a:p>
          <a:p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Forest Industries Intelligence Ltd</a:t>
            </a:r>
          </a:p>
          <a:p>
            <a:r>
              <a:rPr lang="en-GB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rjwoliver@btinternet.com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0ABE-F391-4DA6-9E43-E10AD1407A67}" type="datetime1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66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Thermally-modified wood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4E24-17D2-4826-8E8F-7DF67012068C}" type="datetime1">
              <a:rPr lang="en-GB" smtClean="0"/>
              <a:t>27/11/2013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10</a:t>
            </a:fld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09120"/>
            <a:ext cx="3082099" cy="2042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977677" y="1484784"/>
            <a:ext cx="28803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i="1" dirty="0" smtClean="0"/>
              <a:t>Estimates of total annual </a:t>
            </a:r>
          </a:p>
          <a:p>
            <a:pPr algn="r"/>
            <a:r>
              <a:rPr lang="en-GB" i="1" dirty="0" smtClean="0"/>
              <a:t>thermally modified wood </a:t>
            </a:r>
          </a:p>
          <a:p>
            <a:pPr algn="r"/>
            <a:r>
              <a:rPr lang="en-GB" i="1" dirty="0" smtClean="0"/>
              <a:t>production in Europe</a:t>
            </a:r>
          </a:p>
          <a:p>
            <a:pPr algn="r"/>
            <a:r>
              <a:rPr lang="en-GB" i="1" dirty="0" smtClean="0"/>
              <a:t>Selected years 2002-2013</a:t>
            </a:r>
          </a:p>
          <a:p>
            <a:pPr algn="r"/>
            <a:r>
              <a:rPr lang="en-GB" i="1" dirty="0" smtClean="0"/>
              <a:t>Cubic meters</a:t>
            </a:r>
          </a:p>
          <a:p>
            <a:pPr algn="r"/>
            <a:endParaRPr lang="en-GB" i="1" dirty="0"/>
          </a:p>
          <a:p>
            <a:pPr algn="r"/>
            <a:endParaRPr lang="en-GB" i="1" dirty="0" smtClean="0"/>
          </a:p>
          <a:p>
            <a:pPr algn="r"/>
            <a:r>
              <a:rPr lang="en-GB" i="1" dirty="0" smtClean="0"/>
              <a:t>93 </a:t>
            </a:r>
            <a:r>
              <a:rPr lang="en-GB" i="1" dirty="0"/>
              <a:t>heat treatment </a:t>
            </a:r>
            <a:endParaRPr lang="en-GB" i="1" dirty="0" smtClean="0"/>
          </a:p>
          <a:p>
            <a:pPr algn="r"/>
            <a:r>
              <a:rPr lang="en-GB" i="1" dirty="0" smtClean="0"/>
              <a:t>in </a:t>
            </a:r>
            <a:r>
              <a:rPr lang="en-GB" i="1" dirty="0"/>
              <a:t>kiln in Europe</a:t>
            </a:r>
            <a:endParaRPr lang="en-GB" i="1" dirty="0" smtClean="0"/>
          </a:p>
        </p:txBody>
      </p:sp>
      <p:pic>
        <p:nvPicPr>
          <p:cNvPr id="9" name="Picture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9" b="12519"/>
          <a:stretch>
            <a:fillRect/>
          </a:stretch>
        </p:blipFill>
        <p:spPr>
          <a:xfrm>
            <a:off x="6156176" y="4509120"/>
            <a:ext cx="2683716" cy="20127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997" y="1363499"/>
            <a:ext cx="5136728" cy="3033628"/>
          </a:xfrm>
          <a:prstGeom prst="rect">
            <a:avLst/>
          </a:prstGeom>
        </p:spPr>
      </p:pic>
      <p:pic>
        <p:nvPicPr>
          <p:cNvPr id="12" name="Content Placeholder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77" y="4095234"/>
            <a:ext cx="2499020" cy="2460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979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V="1">
            <a:off x="1403648" y="990020"/>
            <a:ext cx="6371399" cy="452563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995282" y="90872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                       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230759" y="620688"/>
            <a:ext cx="1950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Tropical Hardwood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11560" y="5515655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Treated Softwood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7452320" y="1412776"/>
            <a:ext cx="843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Accoya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571320" y="1819071"/>
            <a:ext cx="2407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Heat treated Hardwood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076056" y="2924944"/>
            <a:ext cx="15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European Oak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4592357" y="3294276"/>
            <a:ext cx="199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Western Red Cedar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3604603" y="4005064"/>
            <a:ext cx="1503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Siberian Larch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3900" y="5949279"/>
            <a:ext cx="4474840" cy="523257"/>
          </a:xfrm>
        </p:spPr>
        <p:txBody>
          <a:bodyPr>
            <a:noAutofit/>
          </a:bodyPr>
          <a:lstStyle/>
          <a:p>
            <a:pPr algn="r"/>
            <a:r>
              <a:rPr lang="en-GB" sz="1600" i="1" dirty="0" smtClean="0"/>
              <a:t>Source: American Hardwood Export Council</a:t>
            </a:r>
            <a:endParaRPr lang="en-GB" sz="1600" i="1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09600" y="427038"/>
            <a:ext cx="4474840" cy="15444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smtClean="0"/>
              <a:t>Relative cost comparison of timber species used for cladding / decking in Europe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88601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54" y="1417880"/>
            <a:ext cx="8208914" cy="4387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smtClean="0"/>
              <a:t>Possible impact of EUTR on </a:t>
            </a:r>
            <a:br>
              <a:rPr lang="en-GB" sz="3600" dirty="0" smtClean="0"/>
            </a:br>
            <a:r>
              <a:rPr lang="en-GB" sz="3600" dirty="0" smtClean="0"/>
              <a:t>tropical </a:t>
            </a:r>
            <a:r>
              <a:rPr lang="en-GB" sz="3600" dirty="0"/>
              <a:t>timber imports?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1D898-D2EB-4B64-A9B0-E466B6ABDC3F}" type="datetime1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5742-9BBA-4D4A-9C6E-DAE8D49A8E81}" type="slidenum">
              <a:rPr lang="en-GB" smtClean="0"/>
              <a:t>12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28254" y="5805264"/>
            <a:ext cx="8208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Tropical imports volatile in 2013. Imports from Cameroon declined sharply in April but rebounded in May.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4909447" y="3933056"/>
            <a:ext cx="1152128" cy="19779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24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Platform to rebuild market share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800600"/>
          </a:xfrm>
        </p:spPr>
        <p:txBody>
          <a:bodyPr>
            <a:noAutofit/>
          </a:bodyPr>
          <a:lstStyle/>
          <a:p>
            <a:r>
              <a:rPr lang="en-GB" sz="2800" dirty="0"/>
              <a:t>EU FLEGT VPA’s in </a:t>
            </a:r>
            <a:r>
              <a:rPr lang="it-IT" sz="2800" dirty="0"/>
              <a:t>Cameroon, CAR, Ghana, Indonesia, Liberia, Congo </a:t>
            </a:r>
            <a:r>
              <a:rPr lang="it-IT" sz="2800" dirty="0" smtClean="0"/>
              <a:t>Brazzaville</a:t>
            </a:r>
          </a:p>
          <a:p>
            <a:r>
              <a:rPr lang="en-GB" sz="2800" dirty="0" smtClean="0"/>
              <a:t>Significant </a:t>
            </a:r>
            <a:r>
              <a:rPr lang="en-GB" sz="2800" dirty="0" smtClean="0"/>
              <a:t>proportion of EU tropical imports now 3</a:t>
            </a:r>
            <a:r>
              <a:rPr lang="en-GB" sz="2800" baseline="30000" dirty="0" smtClean="0"/>
              <a:t>rd</a:t>
            </a:r>
            <a:r>
              <a:rPr lang="en-GB" sz="2800" dirty="0" smtClean="0"/>
              <a:t> party certified or legally verified</a:t>
            </a:r>
          </a:p>
          <a:p>
            <a:pPr lvl="1"/>
            <a:r>
              <a:rPr lang="en-GB" sz="2400" dirty="0" smtClean="0"/>
              <a:t>40% Cameroon forest legally verified</a:t>
            </a:r>
          </a:p>
          <a:p>
            <a:pPr lvl="1"/>
            <a:r>
              <a:rPr lang="en-GB" sz="2400" dirty="0" smtClean="0"/>
              <a:t>MTCS &amp; MYTLAS</a:t>
            </a:r>
            <a:endParaRPr lang="en-GB" sz="2400" dirty="0" smtClean="0"/>
          </a:p>
          <a:p>
            <a:pPr lvl="1"/>
            <a:r>
              <a:rPr lang="en-GB" sz="2400" dirty="0" smtClean="0"/>
              <a:t>SVLK</a:t>
            </a:r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E05E-2F2A-4480-8750-DCA3CDA941FB}" type="datetime1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25742-9BBA-4D4A-9C6E-DAE8D49A8E81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555870"/>
            <a:ext cx="2808312" cy="21062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9" y="3789040"/>
            <a:ext cx="2808312" cy="260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5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7588515"/>
              </p:ext>
            </p:extLst>
          </p:nvPr>
        </p:nvGraphicFramePr>
        <p:xfrm>
          <a:off x="1403648" y="67207"/>
          <a:ext cx="8229600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73E6-15F7-4DB0-B2BE-5B45ECD5FDF4}" type="datetime1">
              <a:rPr lang="en-GB" smtClean="0"/>
              <a:t>27/11/2013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14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-10301" y="0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 smtClean="0">
                <a:solidFill>
                  <a:srgbClr val="C00000"/>
                </a:solidFill>
              </a:rPr>
              <a:t>Powerful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33989" y="2784703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 smtClean="0">
                <a:solidFill>
                  <a:srgbClr val="C00000"/>
                </a:solidFill>
              </a:rPr>
              <a:t>positive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23419" y="5517232"/>
            <a:ext cx="36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 smtClean="0">
                <a:solidFill>
                  <a:srgbClr val="C00000"/>
                </a:solidFill>
              </a:rPr>
              <a:t>narrative</a:t>
            </a:r>
            <a:endParaRPr lang="en-GB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75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9732003"/>
              </p:ext>
            </p:extLst>
          </p:nvPr>
        </p:nvGraphicFramePr>
        <p:xfrm>
          <a:off x="18550" y="0"/>
          <a:ext cx="912545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EDCC9-0113-44B9-8F84-5D9A989E142D}" type="datetime1">
              <a:rPr lang="en-GB" smtClean="0"/>
              <a:t>27/11/2013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18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600" dirty="0" smtClean="0"/>
              <a:t>Thank you</a:t>
            </a:r>
            <a:endParaRPr lang="en-GB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Rupert Oliver</a:t>
            </a:r>
          </a:p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Forest Industries Intelligence Ltd</a:t>
            </a:r>
          </a:p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rjwoliver@btinternet.com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D0ABE-F391-4DA6-9E43-E10AD1407A67}" type="datetime1">
              <a:rPr lang="en-GB" smtClean="0"/>
              <a:t>27/11/2013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18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Why is Europe still relevant for tropical hardwood?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15569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4E24-17D2-4826-8E8F-7DF67012068C}" type="datetime1">
              <a:rPr lang="en-GB" smtClean="0"/>
              <a:t>27/11/2013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71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44208" y="309712"/>
            <a:ext cx="25922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Early signs of economic recovery</a:t>
            </a:r>
          </a:p>
          <a:p>
            <a:endParaRPr lang="en-GB" sz="2000" b="1" dirty="0" smtClean="0"/>
          </a:p>
          <a:p>
            <a:r>
              <a:rPr lang="en-GB" sz="2000" dirty="0" smtClean="0"/>
              <a:t>GDP in 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</a:t>
            </a:r>
            <a:r>
              <a:rPr lang="en-GB" sz="2000" dirty="0" err="1" smtClean="0"/>
              <a:t>Qtr</a:t>
            </a:r>
            <a:r>
              <a:rPr lang="en-GB" sz="2000" dirty="0" smtClean="0"/>
              <a:t> of 2013 compared to 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</a:t>
            </a:r>
            <a:r>
              <a:rPr lang="en-GB" sz="2000" dirty="0" err="1" smtClean="0"/>
              <a:t>Qtr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EU as whole: +0.4%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Gains in Germany (+0.7%), the UK (+0.7%) &amp; France (+0.5%) </a:t>
            </a:r>
          </a:p>
          <a:p>
            <a:endParaRPr lang="en-GB" sz="2000" dirty="0"/>
          </a:p>
          <a:p>
            <a:r>
              <a:rPr lang="en-GB" sz="2000" dirty="0" smtClean="0"/>
              <a:t>GDP fell but at a slower pace in Italy (-0.2%) and Spain (-0.1%)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0001" y="6357521"/>
            <a:ext cx="5904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Source: Eurostat</a:t>
            </a:r>
            <a:endParaRPr lang="en-GB" sz="1200" i="1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4834"/>
            <a:ext cx="5832648" cy="6116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CD8BD-4D01-4EBD-9AC7-BE16FBEB45DD}" type="datetime1">
              <a:rPr lang="en-GB" smtClean="0"/>
              <a:t>27/11/2013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74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44208" y="309712"/>
            <a:ext cx="25922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Sharp</a:t>
            </a:r>
          </a:p>
          <a:p>
            <a:r>
              <a:rPr lang="en-GB" sz="3200" b="1" dirty="0"/>
              <a:t>i</a:t>
            </a:r>
            <a:r>
              <a:rPr lang="en-GB" sz="3200" b="1" dirty="0" smtClean="0"/>
              <a:t>mprovement in economic sentiment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5832648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8654" y="5813679"/>
            <a:ext cx="57966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Eurostat index based on monthly survey of expectations in five surveyed sectors (industry, services, retail trade, construction and consumers). Index &gt; 100 above average sentiment, index &lt; 100 below average sentiment</a:t>
            </a:r>
            <a:endParaRPr lang="en-GB" sz="14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4CD1D-068B-49F0-A82E-E90C1DF366C5}" type="datetime1">
              <a:rPr lang="en-GB" smtClean="0"/>
              <a:t>27/11/2013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84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09302" cy="477498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4E24-17D2-4826-8E8F-7DF67012068C}" type="datetime1">
              <a:rPr lang="en-GB" smtClean="0"/>
              <a:t>27/11/2013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2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2154" y="4519919"/>
            <a:ext cx="2267744" cy="10128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7200" dirty="0" smtClean="0"/>
              <a:t>2007</a:t>
            </a:r>
            <a:endParaRPr lang="en-GB" sz="7200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4657007"/>
            <a:ext cx="6948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Global tropical hardwood trade flows by US$ value.</a:t>
            </a:r>
            <a:r>
              <a:rPr lang="en-GB" dirty="0" smtClean="0"/>
              <a:t> </a:t>
            </a:r>
          </a:p>
          <a:p>
            <a:r>
              <a:rPr lang="en-GB" sz="1200" dirty="0" smtClean="0"/>
              <a:t>All import flows in excess of $100k into 34 of the world’s largest importing countries. From Global Trade Atlas</a:t>
            </a:r>
          </a:p>
          <a:p>
            <a:r>
              <a:rPr lang="en-GB" sz="1200" dirty="0" smtClean="0"/>
              <a:t>Includes logs, sawn, veneer and plywood. 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99592" y="624559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/>
              <a:t>Scale in U$ million</a:t>
            </a:r>
            <a:endParaRPr lang="en-GB" sz="12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72200" y="638459"/>
            <a:ext cx="2358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smtClean="0"/>
              <a:t>Total value of trade: </a:t>
            </a:r>
          </a:p>
          <a:p>
            <a:r>
              <a:rPr lang="en-GB" sz="2000" b="1" i="1" dirty="0" smtClean="0"/>
              <a:t>$12.8 billion</a:t>
            </a:r>
            <a:endParaRPr lang="en-GB" sz="20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0545" y="5516098"/>
            <a:ext cx="12424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smtClean="0">
                <a:solidFill>
                  <a:schemeClr val="tx2">
                    <a:lumMod val="50000"/>
                  </a:schemeClr>
                </a:solidFill>
              </a:rPr>
              <a:t>Share of imports:</a:t>
            </a:r>
            <a:endParaRPr lang="en-GB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012" y="5388882"/>
            <a:ext cx="7902000" cy="91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93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b="1" dirty="0" smtClean="0"/>
              <a:t>EC report "</a:t>
            </a:r>
            <a:r>
              <a:rPr lang="en-GB" sz="2800" b="1" dirty="0"/>
              <a:t>Comprehensive analysis of the impact of EU consumption on </a:t>
            </a:r>
            <a:r>
              <a:rPr lang="en-GB" sz="2800" b="1" dirty="0" smtClean="0"/>
              <a:t>deforestation“ – July 2013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96544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“</a:t>
            </a:r>
            <a:r>
              <a:rPr lang="en-GB" sz="4000" dirty="0" smtClean="0"/>
              <a:t>Embodied </a:t>
            </a:r>
            <a:r>
              <a:rPr lang="en-GB" sz="4000" dirty="0"/>
              <a:t>deforestation</a:t>
            </a:r>
            <a:r>
              <a:rPr lang="en-GB" sz="4000" dirty="0" smtClean="0"/>
              <a:t>”: area of </a:t>
            </a:r>
            <a:r>
              <a:rPr lang="en-GB" sz="4000" dirty="0"/>
              <a:t>deforestation associated with the production of </a:t>
            </a:r>
            <a:r>
              <a:rPr lang="en-GB" sz="4000" dirty="0" smtClean="0"/>
              <a:t>goods consumed in the EU. </a:t>
            </a:r>
          </a:p>
          <a:p>
            <a:r>
              <a:rPr lang="en-GB" sz="4000" dirty="0" smtClean="0"/>
              <a:t>All </a:t>
            </a:r>
            <a:r>
              <a:rPr lang="en-GB" sz="4000" dirty="0"/>
              <a:t>products and services, </a:t>
            </a:r>
            <a:r>
              <a:rPr lang="en-GB" sz="4000" dirty="0" smtClean="0"/>
              <a:t>direct &amp; indirect impacts</a:t>
            </a:r>
          </a:p>
          <a:p>
            <a:r>
              <a:rPr lang="en-GB" sz="4000" dirty="0" smtClean="0"/>
              <a:t>Global deforestation 1990-2008 = 232 million has.</a:t>
            </a:r>
          </a:p>
          <a:p>
            <a:pPr lvl="1"/>
            <a:r>
              <a:rPr lang="en-GB" sz="4000" b="1" dirty="0" smtClean="0"/>
              <a:t>200,000 has. (0.001%) due to EU imports </a:t>
            </a:r>
            <a:r>
              <a:rPr lang="en-GB" sz="4000" b="1" dirty="0"/>
              <a:t>of wood </a:t>
            </a:r>
            <a:r>
              <a:rPr lang="en-GB" sz="4000" b="1" dirty="0" smtClean="0"/>
              <a:t>products</a:t>
            </a:r>
          </a:p>
          <a:p>
            <a:pPr lvl="1"/>
            <a:r>
              <a:rPr lang="en-GB" sz="4000" dirty="0" smtClean="0"/>
              <a:t>8.7m. has. (0.04%) due to EU </a:t>
            </a:r>
            <a:r>
              <a:rPr lang="en-GB" sz="4000" dirty="0"/>
              <a:t>imports of agricultural </a:t>
            </a:r>
            <a:r>
              <a:rPr lang="en-GB" sz="4000" dirty="0" smtClean="0"/>
              <a:t>products</a:t>
            </a:r>
          </a:p>
          <a:p>
            <a:r>
              <a:rPr lang="en-GB" sz="4000" dirty="0" smtClean="0"/>
              <a:t>Only 33</a:t>
            </a:r>
            <a:r>
              <a:rPr lang="en-GB" sz="4000" dirty="0"/>
              <a:t>% of </a:t>
            </a:r>
            <a:r>
              <a:rPr lang="en-GB" sz="4000" dirty="0" smtClean="0"/>
              <a:t>global deforestation </a:t>
            </a:r>
            <a:r>
              <a:rPr lang="en-GB" sz="4000" dirty="0"/>
              <a:t>embodied in crops and </a:t>
            </a:r>
            <a:r>
              <a:rPr lang="en-GB" sz="4000" dirty="0" smtClean="0"/>
              <a:t>8</a:t>
            </a:r>
            <a:r>
              <a:rPr lang="en-GB" sz="4000" dirty="0"/>
              <a:t>% of deforestation embodied in livestock products enters international </a:t>
            </a:r>
            <a:r>
              <a:rPr lang="en-GB" sz="4000" dirty="0" smtClean="0"/>
              <a:t>markets</a:t>
            </a:r>
          </a:p>
          <a:p>
            <a:pPr marL="0" indent="0"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sz="3800" b="1" dirty="0" smtClean="0">
                <a:solidFill>
                  <a:srgbClr val="FF0000"/>
                </a:solidFill>
              </a:rPr>
              <a:t>Conclusion: trade restrictions on wood products have negligible role to play in preventing deforestation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4E24-17D2-4826-8E8F-7DF67012068C}" type="datetime1">
              <a:rPr lang="en-GB" smtClean="0"/>
              <a:t>27/11/2013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77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475356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4E24-17D2-4826-8E8F-7DF67012068C}" type="datetime1">
              <a:rPr lang="en-GB" smtClean="0"/>
              <a:t>27/11/2013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3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4514431"/>
            <a:ext cx="2267744" cy="10128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7200" dirty="0" smtClean="0"/>
              <a:t>2012</a:t>
            </a:r>
            <a:endParaRPr lang="en-GB" sz="7200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4651519"/>
            <a:ext cx="6948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Global tropical hardwood trade flows by US$ value. </a:t>
            </a:r>
          </a:p>
          <a:p>
            <a:r>
              <a:rPr lang="en-GB" sz="1200" dirty="0" smtClean="0"/>
              <a:t>All import flows in excess of $100k into 34 of the world’s largest importing countries. From Global Trade Atlas</a:t>
            </a:r>
          </a:p>
          <a:p>
            <a:r>
              <a:rPr lang="en-GB" sz="1200" dirty="0" smtClean="0"/>
              <a:t>Includes logs, sawn, veneer and plywood. 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99592" y="619071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/>
              <a:t>Scale in U$ million</a:t>
            </a:r>
            <a:endParaRPr lang="en-GB" sz="12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372200" y="632971"/>
            <a:ext cx="23585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smtClean="0"/>
              <a:t>Total value of trade: </a:t>
            </a:r>
          </a:p>
          <a:p>
            <a:r>
              <a:rPr lang="en-GB" sz="2000" b="1" i="1" dirty="0" smtClean="0"/>
              <a:t>$12.6 billion</a:t>
            </a:r>
            <a:endParaRPr lang="en-GB" sz="20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-1609" y="5515994"/>
            <a:ext cx="12424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smtClean="0">
                <a:solidFill>
                  <a:schemeClr val="tx2">
                    <a:lumMod val="50000"/>
                  </a:schemeClr>
                </a:solidFill>
              </a:rPr>
              <a:t>Share of imports:</a:t>
            </a:r>
            <a:endParaRPr lang="en-GB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858" y="5365428"/>
            <a:ext cx="7902000" cy="91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8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68AF1-160C-4194-A6CC-8346EE09A340}" type="datetime1">
              <a:rPr lang="en-GB" smtClean="0"/>
              <a:t>27/11/2013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4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07"/>
            <a:ext cx="9144000" cy="6382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307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A9A6-2BA0-4368-857C-F17FE94A8724}" type="datetime1">
              <a:rPr lang="en-GB" smtClean="0"/>
              <a:t>27/11/2013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5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273550" cy="6278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6632"/>
            <a:ext cx="4279900" cy="6278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456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19839-1C24-4E18-AF0A-F28F5C71F120}" type="datetime1">
              <a:rPr lang="en-GB" smtClean="0"/>
              <a:t>27/11/2013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6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27990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6632"/>
            <a:ext cx="427990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80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68AF1-160C-4194-A6CC-8346EE09A340}" type="datetime1">
              <a:rPr lang="en-GB" smtClean="0"/>
              <a:t>27/11/2013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7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273550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6631"/>
            <a:ext cx="4273550" cy="626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69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5904656" cy="6264696"/>
          </a:xfrm>
          <a:ln w="1270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979712" y="250363"/>
            <a:ext cx="4433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/>
              <a:t>Eurostat construction production index for the EU Member States </a:t>
            </a:r>
          </a:p>
          <a:p>
            <a:r>
              <a:rPr lang="en-GB" sz="1200" i="1" dirty="0" smtClean="0"/>
              <a:t>€ value of seasonally adjusted production output (2010 = 100)</a:t>
            </a:r>
          </a:p>
          <a:p>
            <a:r>
              <a:rPr lang="en-GB" sz="1200" i="1" dirty="0" smtClean="0"/>
              <a:t>Monthly for the period January 2008 to August 2013</a:t>
            </a:r>
            <a:endParaRPr lang="en-GB" sz="1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444208" y="309712"/>
            <a:ext cx="25922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Long term decline in EU construction</a:t>
            </a:r>
          </a:p>
          <a:p>
            <a:endParaRPr lang="en-GB" sz="2000" b="1" dirty="0" smtClean="0"/>
          </a:p>
          <a:p>
            <a:r>
              <a:rPr lang="en-GB" sz="2000" dirty="0" smtClean="0"/>
              <a:t>Total value of construction across the EU in August 2013 was 10% lower than in 2010 and 25% down on 2008. </a:t>
            </a:r>
          </a:p>
          <a:p>
            <a:endParaRPr lang="en-GB" sz="16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444208" y="6237312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Source: Eurostat</a:t>
            </a:r>
            <a:endParaRPr lang="en-GB" sz="1200" i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00B11-756D-4096-BD66-E108DA1D7060}" type="datetime1">
              <a:rPr lang="en-GB" smtClean="0"/>
              <a:t>27/11/2013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11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 perfect storm</a:t>
            </a:r>
            <a:r>
              <a:rPr lang="en-GB" dirty="0"/>
              <a:t/>
            </a:r>
            <a:br>
              <a:rPr lang="en-GB" dirty="0"/>
            </a:br>
            <a:r>
              <a:rPr lang="en-GB" sz="4000" dirty="0"/>
              <a:t>Drivers of tropical wood’s decline in Europe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4E24-17D2-4826-8E8F-7DF67012068C}" type="datetime1">
              <a:rPr lang="en-GB" smtClean="0"/>
              <a:t>27/11/2013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ITTO Gabon November 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4A8CF-305F-43DD-AB04-BD67398A3616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955714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047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</TotalTime>
  <Words>927</Words>
  <Application>Microsoft Office PowerPoint</Application>
  <PresentationFormat>On-screen Show (4:3)</PresentationFormat>
  <Paragraphs>184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The European market for tropical timber: turning a crises into an opportunity?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perfect storm Drivers of tropical wood’s decline in Europe</vt:lpstr>
      <vt:lpstr>Thermally-modified wood</vt:lpstr>
      <vt:lpstr>Source: American Hardwood Export Council</vt:lpstr>
      <vt:lpstr>Possible impact of EUTR on  tropical timber imports?</vt:lpstr>
      <vt:lpstr>Platform to rebuild market share</vt:lpstr>
      <vt:lpstr>PowerPoint Presentation</vt:lpstr>
      <vt:lpstr>PowerPoint Presentation</vt:lpstr>
      <vt:lpstr>Thank you</vt:lpstr>
      <vt:lpstr>Why is Europe still relevant for tropical hardwood?</vt:lpstr>
      <vt:lpstr>PowerPoint Presentation</vt:lpstr>
      <vt:lpstr>PowerPoint Presentation</vt:lpstr>
      <vt:lpstr>EC report "Comprehensive analysis of the impact of EU consumption on deforestation“ – July 2013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rjwoliver</dc:creator>
  <cp:lastModifiedBy>Rupert</cp:lastModifiedBy>
  <cp:revision>75</cp:revision>
  <dcterms:created xsi:type="dcterms:W3CDTF">2013-10-16T08:07:06Z</dcterms:created>
  <dcterms:modified xsi:type="dcterms:W3CDTF">2013-11-27T11:11:10Z</dcterms:modified>
</cp:coreProperties>
</file>