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3.xml" ContentType="application/vnd.openxmlformats-officedocument.themeOverride+xml"/>
  <Override PartName="/ppt/theme/themeOverride4.xml" ContentType="application/vnd.openxmlformats-officedocument.themeOverr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6" r:id="rId1"/>
  </p:sldMasterIdLst>
  <p:notesMasterIdLst>
    <p:notesMasterId r:id="rId28"/>
  </p:notesMasterIdLst>
  <p:handoutMasterIdLst>
    <p:handoutMasterId r:id="rId29"/>
  </p:handoutMasterIdLst>
  <p:sldIdLst>
    <p:sldId id="267" r:id="rId2"/>
    <p:sldId id="278" r:id="rId3"/>
    <p:sldId id="257" r:id="rId4"/>
    <p:sldId id="306" r:id="rId5"/>
    <p:sldId id="308" r:id="rId6"/>
    <p:sldId id="279" r:id="rId7"/>
    <p:sldId id="314" r:id="rId8"/>
    <p:sldId id="315" r:id="rId9"/>
    <p:sldId id="316" r:id="rId10"/>
    <p:sldId id="317" r:id="rId11"/>
    <p:sldId id="318" r:id="rId12"/>
    <p:sldId id="298" r:id="rId13"/>
    <p:sldId id="321" r:id="rId14"/>
    <p:sldId id="323" r:id="rId15"/>
    <p:sldId id="325" r:id="rId16"/>
    <p:sldId id="258" r:id="rId17"/>
    <p:sldId id="274" r:id="rId18"/>
    <p:sldId id="302" r:id="rId19"/>
    <p:sldId id="303" r:id="rId20"/>
    <p:sldId id="304" r:id="rId21"/>
    <p:sldId id="305" r:id="rId22"/>
    <p:sldId id="327" r:id="rId23"/>
    <p:sldId id="328" r:id="rId24"/>
    <p:sldId id="329" r:id="rId25"/>
    <p:sldId id="330" r:id="rId26"/>
    <p:sldId id="277"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368" autoAdjust="0"/>
    <p:restoredTop sz="94660"/>
  </p:normalViewPr>
  <p:slideViewPr>
    <p:cSldViewPr>
      <p:cViewPr>
        <p:scale>
          <a:sx n="75" d="100"/>
          <a:sy n="75" d="100"/>
        </p:scale>
        <p:origin x="-1158" y="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mn-cs"/>
              </a:defRPr>
            </a:lvl1pPr>
          </a:lstStyle>
          <a:p>
            <a:pPr>
              <a:defRPr/>
            </a:pPr>
            <a:endParaRPr lang="en-AU"/>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cs typeface="+mn-cs"/>
              </a:defRPr>
            </a:lvl1pPr>
          </a:lstStyle>
          <a:p>
            <a:pPr>
              <a:defRPr/>
            </a:pPr>
            <a:fld id="{4EFDFFB6-4FAE-4E41-8820-FC8F452C6C8A}" type="datetimeFigureOut">
              <a:rPr lang="en-AU"/>
              <a:pPr>
                <a:defRPr/>
              </a:pPr>
              <a:t>8/11/2013</a:t>
            </a:fld>
            <a:endParaRPr lang="en-AU"/>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cs typeface="+mn-cs"/>
              </a:defRPr>
            </a:lvl1pPr>
          </a:lstStyle>
          <a:p>
            <a:pPr>
              <a:defRPr/>
            </a:pPr>
            <a:endParaRPr lang="en-AU"/>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cs typeface="+mn-cs"/>
              </a:defRPr>
            </a:lvl1pPr>
          </a:lstStyle>
          <a:p>
            <a:pPr>
              <a:defRPr/>
            </a:pPr>
            <a:fld id="{87C585E0-695B-4E17-92D9-36C748561A0A}" type="slidenum">
              <a:rPr lang="en-AU"/>
              <a:pPr>
                <a:defRPr/>
              </a:pPr>
              <a:t>‹#›</a:t>
            </a:fld>
            <a:endParaRPr lang="en-A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mn-cs"/>
              </a:defRPr>
            </a:lvl1pPr>
          </a:lstStyle>
          <a:p>
            <a:pPr>
              <a:defRPr/>
            </a:pPr>
            <a:fld id="{5414FB92-043C-4D45-AA7C-90D860D399FB}" type="datetimeFigureOut">
              <a:rPr lang="en-US"/>
              <a:pPr>
                <a:defRPr/>
              </a:pPr>
              <a:t>11/8/2013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cs typeface="+mn-cs"/>
              </a:defRPr>
            </a:lvl1pPr>
          </a:lstStyle>
          <a:p>
            <a:pPr>
              <a:defRPr/>
            </a:pPr>
            <a:fld id="{E0A3FFC1-DFC3-4501-88C3-FF1B460FED0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CC635950-0DFF-49DC-8A6A-23DCEB11CD5E}" type="slidenum">
              <a:rPr lang="en-US" smtClean="0">
                <a:cs typeface="Arial" charset="0"/>
              </a:rPr>
              <a:pPr/>
              <a:t>5</a:t>
            </a:fld>
            <a:endParaRPr lang="en-US" smtClean="0">
              <a:cs typeface="Arial" charset="0"/>
            </a:endParaRPr>
          </a:p>
        </p:txBody>
      </p:sp>
      <p:sp>
        <p:nvSpPr>
          <p:cNvPr id="36867" name="Rectangle 7"/>
          <p:cNvSpPr txBox="1">
            <a:spLocks noGrp="1" noChangeArrowheads="1"/>
          </p:cNvSpPr>
          <p:nvPr/>
        </p:nvSpPr>
        <p:spPr bwMode="auto">
          <a:xfrm>
            <a:off x="3884613" y="8683625"/>
            <a:ext cx="2971800" cy="458788"/>
          </a:xfrm>
          <a:prstGeom prst="rect">
            <a:avLst/>
          </a:prstGeom>
          <a:noFill/>
          <a:ln w="9525">
            <a:noFill/>
            <a:miter lim="800000"/>
            <a:headEnd/>
            <a:tailEnd/>
          </a:ln>
        </p:spPr>
        <p:txBody>
          <a:bodyPr anchor="b"/>
          <a:lstStyle/>
          <a:p>
            <a:pPr algn="r"/>
            <a:fld id="{215BA96E-2A67-420D-B14F-29D853400631}" type="slidenum">
              <a:rPr lang="en-US" sz="1200"/>
              <a:pPr algn="r"/>
              <a:t>5</a:t>
            </a:fld>
            <a:endParaRPr lang="en-US" sz="1200"/>
          </a:p>
        </p:txBody>
      </p:sp>
      <p:sp>
        <p:nvSpPr>
          <p:cNvPr id="3686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d-ID"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smtClean="0"/>
          </a:p>
        </p:txBody>
      </p:sp>
      <p:sp>
        <p:nvSpPr>
          <p:cNvPr id="37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8E4B8EA-9A09-40F6-8FA1-D2ECBB2F03D4}" type="slidenum">
              <a:rPr lang="en-US" smtClean="0">
                <a:cs typeface="Arial" charset="0"/>
              </a:rPr>
              <a:pPr/>
              <a:t>20</a:t>
            </a:fld>
            <a:endParaRPr lang="en-US" smtClean="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cs typeface="+mn-cs"/>
              </a:endParaRPr>
            </a:p>
          </p:txBody>
        </p:sp>
        <p:sp>
          <p:nvSpPr>
            <p:cNvPr id="7" name="Freeform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cs typeface="+mn-cs"/>
              </a:endParaRPr>
            </a:p>
          </p:txBody>
        </p:sp>
        <p:grpSp>
          <p:nvGrpSpPr>
            <p:cNvPr id="8" name="Freeform 7"/>
            <p:cNvGrpSpPr>
              <a:grpSpLocks/>
            </p:cNvGrpSpPr>
            <p:nvPr/>
          </p:nvGrpSpPr>
          <p:grpSpPr bwMode="auto">
            <a:xfrm>
              <a:off x="-6686" y="4875025"/>
              <a:ext cx="9156783" cy="1996274"/>
              <a:chOff x="-6096" y="4992624"/>
              <a:chExt cx="9156192" cy="1877568"/>
            </a:xfrm>
          </p:grpSpPr>
          <p:pic>
            <p:nvPicPr>
              <p:cNvPr id="11" name="Freeform 7"/>
              <p:cNvPicPr>
                <a:picLocks noChangeArrowheads="1"/>
              </p:cNvPicPr>
              <p:nvPr/>
            </p:nvPicPr>
            <p:blipFill>
              <a:blip r:embed="rId2"/>
              <a:srcRect/>
              <a:stretch>
                <a:fillRect/>
              </a:stretch>
            </p:blipFill>
            <p:spPr bwMode="auto">
              <a:xfrm>
                <a:off x="-6096" y="4992624"/>
                <a:ext cx="9156192" cy="1877568"/>
              </a:xfrm>
              <a:prstGeom prst="rect">
                <a:avLst/>
              </a:prstGeom>
              <a:noFill/>
              <a:ln w="9525">
                <a:noFill/>
                <a:miter lim="800000"/>
                <a:headEnd/>
                <a:tailEnd/>
              </a:ln>
            </p:spPr>
          </p:pic>
          <p:sp>
            <p:nvSpPr>
              <p:cNvPr id="12" name="Text Box 12"/>
              <p:cNvSpPr txBox="1">
                <a:spLocks noChangeArrowheads="1"/>
              </p:cNvSpPr>
              <p:nvPr/>
            </p:nvSpPr>
            <p:spPr bwMode="auto">
              <a:xfrm>
                <a:off x="0" y="5000625"/>
                <a:ext cx="0" cy="0"/>
              </a:xfrm>
              <a:prstGeom prst="rect">
                <a:avLst/>
              </a:prstGeom>
              <a:noFill/>
              <a:ln w="9525">
                <a:noFill/>
                <a:miter lim="800000"/>
                <a:headEnd/>
                <a:tailEnd/>
              </a:ln>
            </p:spPr>
            <p:txBody>
              <a:bodyPr anchor="ctr"/>
              <a:lstStyle/>
              <a:p>
                <a:pPr algn="ctr">
                  <a:defRPr/>
                </a:pPr>
                <a:endParaRPr lang="en-GB">
                  <a:solidFill>
                    <a:srgbClr val="FFFFFF"/>
                  </a:solidFill>
                  <a:latin typeface="Lucida Sans Unicode" pitchFamily="34" charset="0"/>
                </a:endParaRPr>
              </a:p>
            </p:txBody>
          </p:sp>
        </p:gr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3" name="Date Placeholder 29"/>
          <p:cNvSpPr>
            <a:spLocks noGrp="1"/>
          </p:cNvSpPr>
          <p:nvPr>
            <p:ph type="dt" sz="half" idx="10"/>
          </p:nvPr>
        </p:nvSpPr>
        <p:spPr/>
        <p:txBody>
          <a:bodyPr/>
          <a:lstStyle>
            <a:lvl1pPr>
              <a:defRPr>
                <a:solidFill>
                  <a:srgbClr val="FFFFFF"/>
                </a:solidFill>
              </a:defRPr>
            </a:lvl1pPr>
            <a:extLst/>
          </a:lstStyle>
          <a:p>
            <a:pPr>
              <a:defRPr/>
            </a:pPr>
            <a:fld id="{BDC7EBD7-EC04-44ED-B0C9-516FE4DE3F9E}" type="datetimeFigureOut">
              <a:rPr lang="en-US"/>
              <a:pPr>
                <a:defRPr/>
              </a:pPr>
              <a:t>11/8/2013</a:t>
            </a:fld>
            <a:endParaRPr lang="en-US"/>
          </a:p>
        </p:txBody>
      </p:sp>
      <p:sp>
        <p:nvSpPr>
          <p:cNvPr id="14"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15" name="Slide Number Placeholder 26"/>
          <p:cNvSpPr>
            <a:spLocks noGrp="1"/>
          </p:cNvSpPr>
          <p:nvPr>
            <p:ph type="sldNum" sz="quarter" idx="12"/>
          </p:nvPr>
        </p:nvSpPr>
        <p:spPr/>
        <p:txBody>
          <a:bodyPr/>
          <a:lstStyle>
            <a:lvl1pPr>
              <a:defRPr>
                <a:solidFill>
                  <a:srgbClr val="FFFFFF"/>
                </a:solidFill>
              </a:defRPr>
            </a:lvl1pPr>
            <a:extLst/>
          </a:lstStyle>
          <a:p>
            <a:pPr>
              <a:defRPr/>
            </a:pPr>
            <a:fld id="{C3ED2BC1-DD53-4A12-B2BF-73053961E5C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ADE6FE37-7FD8-49F2-87D6-64A1AEE70140}" type="datetimeFigureOut">
              <a:rPr lang="en-US"/>
              <a:pPr>
                <a:defRPr/>
              </a:pPr>
              <a:t>11/8/2013</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BBB9B729-86D0-4CFD-A7EB-E1358DA859F1}"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46416D24-1E39-4637-8CCD-9511A0060291}" type="datetimeFigureOut">
              <a:rPr lang="en-US"/>
              <a:pPr>
                <a:defRPr/>
              </a:pPr>
              <a:t>11/8/2013</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A716833E-493B-4884-97A8-5654597B4A7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C1ECD0D9-B2EF-4114-97AE-1B2CC770FDF1}" type="datetimeFigureOut">
              <a:rPr lang="en-US"/>
              <a:pPr>
                <a:defRPr/>
              </a:pPr>
              <a:t>11/8/2013</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2AD452AB-FDF3-42FF-B591-255737BC6F5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8D269A59-6FD9-4B16-9B9E-BAF51FE5D39B}" type="datetimeFigureOut">
              <a:rPr lang="en-US"/>
              <a:pPr>
                <a:defRPr/>
              </a:pPr>
              <a:t>11/8/2013</a:t>
            </a:fld>
            <a:endParaRPr lang="en-US"/>
          </a:p>
        </p:txBody>
      </p:sp>
      <p:sp>
        <p:nvSpPr>
          <p:cNvPr id="7" name="Footer Placeholder 4"/>
          <p:cNvSpPr>
            <a:spLocks noGrp="1"/>
          </p:cNvSpPr>
          <p:nvPr>
            <p:ph type="ftr" sz="quarter" idx="11"/>
          </p:nvPr>
        </p:nvSpPr>
        <p:spPr/>
        <p:txBody>
          <a:bodyPr/>
          <a:lstStyle>
            <a:lvl1pPr>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lvl1pPr>
            <a:extLst/>
          </a:lstStyle>
          <a:p>
            <a:pPr>
              <a:defRPr/>
            </a:pPr>
            <a:fld id="{C2D43494-589C-403C-93EB-9E4AE28E3A11}"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7267F357-49CF-4B97-A2D9-94342F123BD3}" type="datetimeFigureOut">
              <a:rPr lang="en-US"/>
              <a:pPr>
                <a:defRPr/>
              </a:pPr>
              <a:t>11/8/2013</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31AE0A63-6040-4162-9ECE-344CA6F1FDBB}"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F6B5301F-135D-4117-B077-761F8353742A}" type="datetimeFigureOut">
              <a:rPr lang="en-US"/>
              <a:pPr>
                <a:defRPr/>
              </a:pPr>
              <a:t>11/8/2013</a:t>
            </a:fld>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extLst/>
          </a:lstStyle>
          <a:p>
            <a:pPr>
              <a:defRPr/>
            </a:pPr>
            <a:fld id="{828E37BE-E40E-4339-AB75-78E0AD4512CF}"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FEEFBD46-01BD-4269-A07F-E8DEDBD1D5FF}" type="datetimeFigureOut">
              <a:rPr lang="en-US"/>
              <a:pPr>
                <a:defRPr/>
              </a:pPr>
              <a:t>11/8/2013</a:t>
            </a:fld>
            <a:endParaRPr lang="en-US"/>
          </a:p>
        </p:txBody>
      </p:sp>
      <p:sp>
        <p:nvSpPr>
          <p:cNvPr id="4" name="Footer Placeholder 3"/>
          <p:cNvSpPr>
            <a:spLocks noGrp="1"/>
          </p:cNvSpPr>
          <p:nvPr>
            <p:ph type="ftr" sz="quarter" idx="11"/>
          </p:nvPr>
        </p:nvSpPr>
        <p:spPr/>
        <p:txBody>
          <a:bodyPr/>
          <a:lstStyle>
            <a:lvl1pPr>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lvl1pPr>
            <a:extLst/>
          </a:lstStyle>
          <a:p>
            <a:pPr>
              <a:defRPr/>
            </a:pPr>
            <a:fld id="{098F42A3-361D-4D76-AE85-9AE7BB198EE5}"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A8A3835F-16F8-409B-8052-325B11CF9A0B}" type="datetimeFigureOut">
              <a:rPr lang="en-US"/>
              <a:pPr>
                <a:defRPr/>
              </a:pPr>
              <a:t>11/8/2013</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2A20CA77-29BC-4CB9-B30C-F7DA78A2CF6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0E91A4FF-3694-4EB4-88EF-03C9A35D973D}" type="datetimeFigureOut">
              <a:rPr lang="en-US"/>
              <a:pPr>
                <a:defRPr/>
              </a:pPr>
              <a:t>11/8/2013</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9A263E3F-88B6-443C-8ADE-06053AE12939}"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cs typeface="+mn-cs"/>
            </a:endParaRPr>
          </a:p>
        </p:txBody>
      </p:sp>
      <p:sp>
        <p:nvSpPr>
          <p:cNvPr id="6" name="Freeform 5"/>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cs typeface="+mn-cs"/>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A70CD293-C6E3-4A3C-A7B0-9F045326093F}" type="datetimeFigureOut">
              <a:rPr lang="en-US"/>
              <a:pPr>
                <a:defRPr/>
              </a:pPr>
              <a:t>11/8/2013</a:t>
            </a:fld>
            <a:endParaRPr lang="en-US"/>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98BBC50F-98DD-490C-AC18-A87957F8D630}"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cs typeface="+mn-cs"/>
            </a:endParaRPr>
          </a:p>
        </p:txBody>
      </p:sp>
      <p:sp>
        <p:nvSpPr>
          <p:cNvPr id="12" name="Freeform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cs typeface="+mn-cs"/>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cs typeface="+mn-cs"/>
              </a:defRPr>
            </a:lvl1pPr>
            <a:extLst/>
          </a:lstStyle>
          <a:p>
            <a:pPr>
              <a:defRPr/>
            </a:pPr>
            <a:fld id="{F10057D9-83E3-4742-BF65-2B2B02396983}" type="datetimeFigureOut">
              <a:rPr lang="en-US"/>
              <a:pPr>
                <a:defRPr/>
              </a:pPr>
              <a:t>11/8/2013</a:t>
            </a:fld>
            <a:endParaRPr 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cs typeface="+mn-cs"/>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cs typeface="+mn-cs"/>
              </a:defRPr>
            </a:lvl1pPr>
            <a:extLst/>
          </a:lstStyle>
          <a:p>
            <a:pPr>
              <a:defRPr/>
            </a:pPr>
            <a:fld id="{DA21C9C5-4380-4F7C-A7BF-E0439142407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84" r:id="rId1"/>
    <p:sldLayoutId id="2147483780" r:id="rId2"/>
    <p:sldLayoutId id="2147483785" r:id="rId3"/>
    <p:sldLayoutId id="2147483786" r:id="rId4"/>
    <p:sldLayoutId id="2147483787" r:id="rId5"/>
    <p:sldLayoutId id="2147483788" r:id="rId6"/>
    <p:sldLayoutId id="2147483781" r:id="rId7"/>
    <p:sldLayoutId id="2147483789" r:id="rId8"/>
    <p:sldLayoutId id="2147483790" r:id="rId9"/>
    <p:sldLayoutId id="2147483782" r:id="rId10"/>
    <p:sldLayoutId id="2147483783"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0" y="990600"/>
            <a:ext cx="7239000" cy="1262063"/>
          </a:xfrm>
          <a:prstGeom prst="rect">
            <a:avLst/>
          </a:prstGeom>
        </p:spPr>
        <p:txBody>
          <a:bodyPr>
            <a:spAutoFit/>
          </a:bodyPr>
          <a:lstStyle/>
          <a:p>
            <a:pPr algn="ctr">
              <a:defRPr/>
            </a:pPr>
            <a:r>
              <a:rPr lang="id-ID" sz="2800" b="1" dirty="0">
                <a:latin typeface="+mn-lt"/>
                <a:cs typeface="+mn-cs"/>
              </a:rPr>
              <a:t>COMPLETION</a:t>
            </a:r>
            <a:r>
              <a:rPr lang="en-US" sz="2800" b="1" dirty="0">
                <a:latin typeface="+mn-lt"/>
                <a:cs typeface="+mn-cs"/>
              </a:rPr>
              <a:t> REPORT</a:t>
            </a:r>
          </a:p>
          <a:p>
            <a:pPr algn="ctr">
              <a:defRPr/>
            </a:pPr>
            <a:endParaRPr lang="en-US" sz="2400" b="1" dirty="0">
              <a:latin typeface="+mn-lt"/>
              <a:cs typeface="+mn-cs"/>
            </a:endParaRPr>
          </a:p>
          <a:p>
            <a:pPr algn="ctr">
              <a:defRPr/>
            </a:pPr>
            <a:r>
              <a:rPr lang="en-US" sz="2400" b="1" dirty="0">
                <a:latin typeface="+mn-lt"/>
                <a:cs typeface="+mn-cs"/>
              </a:rPr>
              <a:t>ITTO Project PD </a:t>
            </a:r>
            <a:r>
              <a:rPr lang="id-ID" sz="2400" b="1" dirty="0">
                <a:latin typeface="+mn-lt"/>
                <a:cs typeface="+mn-cs"/>
              </a:rPr>
              <a:t>523</a:t>
            </a:r>
            <a:r>
              <a:rPr lang="en-US" sz="2400" b="1" dirty="0">
                <a:latin typeface="+mn-lt"/>
                <a:cs typeface="+mn-cs"/>
              </a:rPr>
              <a:t>/0</a:t>
            </a:r>
            <a:r>
              <a:rPr lang="id-ID" sz="2400" b="1" dirty="0">
                <a:latin typeface="+mn-lt"/>
                <a:cs typeface="+mn-cs"/>
              </a:rPr>
              <a:t>8</a:t>
            </a:r>
            <a:r>
              <a:rPr lang="en-US" sz="2400" b="1" dirty="0">
                <a:latin typeface="+mn-lt"/>
                <a:cs typeface="+mn-cs"/>
              </a:rPr>
              <a:t> Rev. 1 (I)</a:t>
            </a:r>
            <a:endParaRPr lang="en-US" sz="2400" dirty="0">
              <a:latin typeface="+mn-lt"/>
              <a:cs typeface="+mn-cs"/>
            </a:endParaRPr>
          </a:p>
        </p:txBody>
      </p:sp>
      <p:sp>
        <p:nvSpPr>
          <p:cNvPr id="9219" name="Rectangle 4"/>
          <p:cNvSpPr>
            <a:spLocks noChangeArrowheads="1"/>
          </p:cNvSpPr>
          <p:nvPr/>
        </p:nvSpPr>
        <p:spPr bwMode="auto">
          <a:xfrm>
            <a:off x="762000" y="2362200"/>
            <a:ext cx="7239000" cy="1016000"/>
          </a:xfrm>
          <a:prstGeom prst="rect">
            <a:avLst/>
          </a:prstGeom>
          <a:noFill/>
          <a:ln w="9525">
            <a:noFill/>
            <a:miter lim="800000"/>
            <a:headEnd/>
            <a:tailEnd/>
          </a:ln>
        </p:spPr>
        <p:txBody>
          <a:bodyPr>
            <a:spAutoFit/>
          </a:bodyPr>
          <a:lstStyle/>
          <a:p>
            <a:pPr algn="ctr"/>
            <a:r>
              <a:rPr lang="id-ID" sz="2000" b="1"/>
              <a:t>Operational Strategies for the Promotion of Efficient  Utilization of Rubberwood from Sustainable Sources in Indonesia </a:t>
            </a:r>
            <a:endParaRPr lang="en-AU" sz="2000" b="1"/>
          </a:p>
        </p:txBody>
      </p:sp>
      <p:sp>
        <p:nvSpPr>
          <p:cNvPr id="9220" name="Rectangle 5"/>
          <p:cNvSpPr>
            <a:spLocks noChangeArrowheads="1"/>
          </p:cNvSpPr>
          <p:nvPr/>
        </p:nvSpPr>
        <p:spPr bwMode="auto">
          <a:xfrm>
            <a:off x="838200" y="4114800"/>
            <a:ext cx="7239000" cy="1878013"/>
          </a:xfrm>
          <a:prstGeom prst="rect">
            <a:avLst/>
          </a:prstGeom>
          <a:noFill/>
          <a:ln w="9525">
            <a:noFill/>
            <a:miter lim="800000"/>
            <a:headEnd/>
            <a:tailEnd/>
          </a:ln>
        </p:spPr>
        <p:txBody>
          <a:bodyPr>
            <a:spAutoFit/>
          </a:bodyPr>
          <a:lstStyle/>
          <a:p>
            <a:pPr algn="ctr"/>
            <a:r>
              <a:rPr lang="en-US" sz="1600" b="1">
                <a:latin typeface="Lucida Sans Unicode" pitchFamily="34" charset="0"/>
              </a:rPr>
              <a:t>Pre</a:t>
            </a:r>
            <a:r>
              <a:rPr lang="id-ID" sz="1600" b="1">
                <a:latin typeface="Lucida Sans Unicode" pitchFamily="34" charset="0"/>
              </a:rPr>
              <a:t>sented to</a:t>
            </a:r>
            <a:r>
              <a:rPr lang="en-US" sz="1600" b="1">
                <a:latin typeface="Lucida Sans Unicode" pitchFamily="34" charset="0"/>
              </a:rPr>
              <a:t>: </a:t>
            </a:r>
          </a:p>
          <a:p>
            <a:pPr algn="ctr"/>
            <a:endParaRPr lang="id-ID" sz="1600" b="1">
              <a:latin typeface="Lucida Sans Unicode" pitchFamily="34" charset="0"/>
            </a:endParaRPr>
          </a:p>
          <a:p>
            <a:pPr algn="ctr"/>
            <a:r>
              <a:rPr lang="id-ID" sz="1400" b="1">
                <a:latin typeface="Lucida Sans Unicode" pitchFamily="34" charset="0"/>
              </a:rPr>
              <a:t>The Committee on </a:t>
            </a:r>
            <a:r>
              <a:rPr lang="en-US" sz="1400" b="1">
                <a:latin typeface="Lucida Sans Unicode" pitchFamily="34" charset="0"/>
              </a:rPr>
              <a:t>Forest Industry and Trade</a:t>
            </a:r>
            <a:endParaRPr lang="id-ID" sz="1400" b="1">
              <a:latin typeface="Lucida Sans Unicode" pitchFamily="34" charset="0"/>
            </a:endParaRPr>
          </a:p>
          <a:p>
            <a:pPr algn="ctr"/>
            <a:r>
              <a:rPr lang="id-ID" sz="1400" b="1">
                <a:latin typeface="Lucida Sans Unicode" pitchFamily="34" charset="0"/>
              </a:rPr>
              <a:t>The 49th ITTC Session</a:t>
            </a:r>
          </a:p>
          <a:p>
            <a:pPr algn="ctr"/>
            <a:r>
              <a:rPr lang="id-ID" sz="1400" b="1">
                <a:latin typeface="Lucida Sans Unicode" pitchFamily="34" charset="0"/>
              </a:rPr>
              <a:t>Gabon, November 2013</a:t>
            </a:r>
            <a:endParaRPr lang="en-US" sz="1400" b="1">
              <a:latin typeface="Lucida Sans Unicode" pitchFamily="34" charset="0"/>
            </a:endParaRPr>
          </a:p>
          <a:p>
            <a:pPr algn="ctr"/>
            <a:r>
              <a:rPr lang="en-US" sz="1400" b="1">
                <a:latin typeface="Lucida Sans Unicode" pitchFamily="34" charset="0"/>
              </a:rPr>
              <a:t>By</a:t>
            </a:r>
          </a:p>
          <a:p>
            <a:pPr algn="ctr"/>
            <a:r>
              <a:rPr lang="en-US" sz="1400" b="1">
                <a:latin typeface="Lucida Sans Unicode" pitchFamily="34" charset="0"/>
              </a:rPr>
              <a:t>Dr. Hiras Sidabutar</a:t>
            </a:r>
            <a:endParaRPr lang="id-ID" sz="1400" b="1">
              <a:latin typeface="Lucida Sans Unicode" pitchFamily="34" charset="0"/>
            </a:endParaRPr>
          </a:p>
          <a:p>
            <a:pPr algn="ctr"/>
            <a:r>
              <a:rPr lang="id-ID" sz="1400" b="1">
                <a:latin typeface="Lucida Sans Unicode" pitchFamily="34" charset="0"/>
              </a:rPr>
              <a:t>Project National Expert</a:t>
            </a:r>
            <a:endParaRPr lang="en-AU" sz="1400" b="1">
              <a:latin typeface="Lucida Sans Unicode" pitchFamily="34" charset="0"/>
            </a:endParaRPr>
          </a:p>
        </p:txBody>
      </p:sp>
    </p:spTree>
  </p:cSld>
  <p:clrMapOvr>
    <a:masterClrMapping/>
  </p:clrMapOvr>
  <p:transition spd="slow">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1" name="Group 21"/>
          <p:cNvGraphicFramePr>
            <a:graphicFrameLocks noGrp="1"/>
          </p:cNvGraphicFramePr>
          <p:nvPr/>
        </p:nvGraphicFramePr>
        <p:xfrm>
          <a:off x="304800" y="762000"/>
          <a:ext cx="8534400" cy="5927154"/>
        </p:xfrm>
        <a:graphic>
          <a:graphicData uri="http://schemas.openxmlformats.org/drawingml/2006/table">
            <a:tbl>
              <a:tblPr/>
              <a:tblGrid>
                <a:gridCol w="2455863"/>
                <a:gridCol w="3233737"/>
                <a:gridCol w="2844800"/>
              </a:tblGrid>
              <a:tr h="388938">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id-ID"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Outputs</a:t>
                      </a:r>
                      <a:endParaRPr kumimoji="0" lang="en-US"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id-ID"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Adjusted indicators</a:t>
                      </a:r>
                      <a:endParaRPr kumimoji="0" lang="en-US"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id-ID"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Achievement asses</a:t>
                      </a:r>
                      <a:r>
                        <a:rPr kumimoji="0" lang="en-US"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s</a:t>
                      </a:r>
                      <a:r>
                        <a:rPr kumimoji="0" lang="id-ID"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ed</a:t>
                      </a:r>
                      <a:endParaRPr kumimoji="0" lang="en-US"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21063">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Output 5	</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Appropriate technologies are available for the utilization of rubber wood from smallholding plantations</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One set of equipment and facilities for sawing procured and pilot tested in Tangerang, West Java</a:t>
                      </a: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3 technical manuals on rubberwood processing published and disseminated by end of project</a:t>
                      </a: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Two training workshops on appropriate technologies with 40 participants conducted at one site in Tangerang in years 2 &amp; 3</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One set of multi-ripper sawing machineries procured and tested in Tangerang</a:t>
                      </a: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3 technical manuals published and disseminated </a:t>
                      </a: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2 training sessions on appropriate technologies conducted with 37 partipants </a:t>
                      </a: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rPr>
                        <a:t>80 farmers trained on rubberwood preservation techniques</a:t>
                      </a: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rPr>
                        <a:t>114 farmers trained on charcoal making techniques</a:t>
                      </a: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6100">
                <a:tc gridSpan="3">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1" i="0" u="sng" strike="noStrike" cap="none" normalizeH="0" baseline="0" smtClean="0">
                          <a:ln>
                            <a:noFill/>
                          </a:ln>
                          <a:solidFill>
                            <a:schemeClr val="tx1"/>
                          </a:solidFill>
                          <a:effectLst/>
                          <a:latin typeface="Arial" charset="0"/>
                          <a:ea typeface="Calibri" pitchFamily="34" charset="0"/>
                          <a:cs typeface="Times New Roman" pitchFamily="18" charset="0"/>
                        </a:rPr>
                        <a:t>Conclusion:</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r>
                        <a:rPr kumimoji="0" lang="id-ID" sz="1800" b="1" i="0" u="none" strike="noStrike" cap="none" normalizeH="0" baseline="0" smtClean="0">
                          <a:ln>
                            <a:noFill/>
                          </a:ln>
                          <a:solidFill>
                            <a:schemeClr val="tx1"/>
                          </a:solidFill>
                          <a:effectLst/>
                          <a:latin typeface="Arial" charset="0"/>
                          <a:ea typeface="Calibri" pitchFamily="34" charset="0"/>
                          <a:cs typeface="Times New Roman" pitchFamily="18" charset="0"/>
                        </a:rPr>
                        <a:t>Output 5 is fully achieved noting that training participants </a:t>
                      </a:r>
                      <a:r>
                        <a:rPr kumimoji="0" lang="en-US" sz="1800" b="1" i="0" u="none" strike="noStrike" cap="none" normalizeH="0" baseline="0" smtClean="0">
                          <a:ln>
                            <a:noFill/>
                          </a:ln>
                          <a:solidFill>
                            <a:schemeClr val="tx1"/>
                          </a:solidFill>
                          <a:effectLst/>
                          <a:latin typeface="Arial" charset="0"/>
                          <a:ea typeface="Calibri" pitchFamily="34" charset="0"/>
                          <a:cs typeface="Times New Roman" pitchFamily="18" charset="0"/>
                        </a:rPr>
                        <a:t>on sawing techniques </a:t>
                      </a:r>
                      <a:r>
                        <a:rPr kumimoji="0" lang="id-ID" sz="1800" b="1" i="0" u="none" strike="noStrike" cap="none" normalizeH="0" baseline="0" smtClean="0">
                          <a:ln>
                            <a:noFill/>
                          </a:ln>
                          <a:solidFill>
                            <a:schemeClr val="tx1"/>
                          </a:solidFill>
                          <a:effectLst/>
                          <a:latin typeface="Arial" charset="0"/>
                          <a:ea typeface="Calibri" pitchFamily="34" charset="0"/>
                          <a:cs typeface="Times New Roman" pitchFamily="18" charset="0"/>
                        </a:rPr>
                        <a:t>were 3 persons short of target</a:t>
                      </a:r>
                      <a:endParaRPr kumimoji="0" lang="en-US" sz="1800" b="1"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bl>
          </a:graphicData>
        </a:graphic>
      </p:graphicFrame>
      <p:sp>
        <p:nvSpPr>
          <p:cNvPr id="3" name="Rectangle 5"/>
          <p:cNvSpPr>
            <a:spLocks noChangeArrowheads="1"/>
          </p:cNvSpPr>
          <p:nvPr/>
        </p:nvSpPr>
        <p:spPr bwMode="auto">
          <a:xfrm>
            <a:off x="304800" y="152400"/>
            <a:ext cx="1600200" cy="457200"/>
          </a:xfrm>
          <a:prstGeom prst="rect">
            <a:avLst/>
          </a:prstGeom>
          <a:noFill/>
          <a:ln w="9525">
            <a:noFill/>
            <a:miter lim="800000"/>
            <a:headEnd/>
            <a:tailEnd/>
          </a:ln>
          <a:effectLst/>
        </p:spPr>
        <p:txBody>
          <a:bodyPr anchor="ctr"/>
          <a:lstStyle/>
          <a:p>
            <a:pPr>
              <a:defRPr/>
            </a:pPr>
            <a:r>
              <a:rPr lang="en-US" b="1" dirty="0">
                <a:effectLst>
                  <a:outerShdw blurRad="38100" dist="38100" dir="2700000" algn="tl">
                    <a:srgbClr val="000000"/>
                  </a:outerShdw>
                </a:effectLst>
                <a:latin typeface="Arial" pitchFamily="34" charset="0"/>
                <a:cs typeface="+mn-cs"/>
              </a:rPr>
              <a:t>Continued</a:t>
            </a:r>
          </a:p>
        </p:txBody>
      </p:sp>
      <p:sp>
        <p:nvSpPr>
          <p:cNvPr id="18451" name="Rectangle 4"/>
          <p:cNvSpPr>
            <a:spLocks noChangeArrowheads="1"/>
          </p:cNvSpPr>
          <p:nvPr/>
        </p:nvSpPr>
        <p:spPr bwMode="auto">
          <a:xfrm>
            <a:off x="8724900" y="6553200"/>
            <a:ext cx="323850" cy="215900"/>
          </a:xfrm>
          <a:prstGeom prst="rect">
            <a:avLst/>
          </a:prstGeom>
          <a:noFill/>
          <a:ln w="9525">
            <a:noFill/>
            <a:miter lim="800000"/>
            <a:headEnd/>
            <a:tailEnd/>
          </a:ln>
        </p:spPr>
        <p:txBody>
          <a:bodyPr wrap="none" anchor="ctr"/>
          <a:lstStyle/>
          <a:p>
            <a:pPr latinLnBrk="1"/>
            <a:fld id="{938552FB-0082-40F1-B08B-7CFE8424736F}" type="slidenum">
              <a:rPr kumimoji="1" lang="en-US" altLang="ko-KR" sz="1400" b="1">
                <a:ea typeface="굴림" pitchFamily="34" charset="-127"/>
              </a:rPr>
              <a:pPr latinLnBrk="1"/>
              <a:t>10</a:t>
            </a:fld>
            <a:endParaRPr kumimoji="1" lang="en-US" altLang="ko-KR" sz="1400" b="1">
              <a:ea typeface="굴림" pitchFamily="34" charset="-127"/>
            </a:endParaRPr>
          </a:p>
        </p:txBody>
      </p:sp>
    </p:spTree>
  </p:cSld>
  <p:clrMapOvr>
    <a:masterClrMapping/>
  </p:clrMapOvr>
  <p:transition spd="slow">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765" name="Group 21"/>
          <p:cNvGraphicFramePr>
            <a:graphicFrameLocks noGrp="1"/>
          </p:cNvGraphicFramePr>
          <p:nvPr/>
        </p:nvGraphicFramePr>
        <p:xfrm>
          <a:off x="152400" y="685800"/>
          <a:ext cx="8763000" cy="6063996"/>
        </p:xfrm>
        <a:graphic>
          <a:graphicData uri="http://schemas.openxmlformats.org/drawingml/2006/table">
            <a:tbl>
              <a:tblPr/>
              <a:tblGrid>
                <a:gridCol w="2230438"/>
                <a:gridCol w="3346450"/>
                <a:gridCol w="3186112"/>
              </a:tblGrid>
              <a:tr h="0">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id-ID"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Specific Objective</a:t>
                      </a:r>
                      <a:endPar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Adjusted</a:t>
                      </a:r>
                      <a:r>
                        <a:rPr kumimoji="0" lang="id-ID"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 indicators</a:t>
                      </a:r>
                      <a:endParaRPr kumimoji="0" lang="en-US"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id-ID"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Achievement asses</a:t>
                      </a:r>
                      <a:r>
                        <a:rPr kumimoji="0" lang="en-US"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s</a:t>
                      </a:r>
                      <a:r>
                        <a:rPr kumimoji="0" lang="id-ID"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ed</a:t>
                      </a:r>
                      <a:endParaRPr kumimoji="0" lang="en-US"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l" defTabSz="914400" rtl="0" eaLnBrk="1" fontAlgn="base" latinLnBrk="0" hangingPunct="1">
                        <a:lnSpc>
                          <a:spcPct val="100000"/>
                        </a:lnSpc>
                        <a:spcBef>
                          <a:spcPts val="1200"/>
                        </a:spcBef>
                        <a:spcAft>
                          <a:spcPct val="0"/>
                        </a:spcAft>
                        <a:buClrTx/>
                        <a:buSzTx/>
                        <a:buFontTx/>
                        <a:buNone/>
                        <a:tabLst/>
                      </a:pPr>
                      <a:endParaRPr kumimoji="0" lang="en-US" sz="1400" b="1" i="0" u="sng" strike="noStrike" cap="none" normalizeH="0" baseline="0" dirty="0" smtClean="0">
                        <a:ln>
                          <a:noFill/>
                        </a:ln>
                        <a:solidFill>
                          <a:schemeClr val="tx1"/>
                        </a:solidFill>
                        <a:effectLst/>
                        <a:latin typeface="Arial" charset="0"/>
                        <a:ea typeface="Batang" pitchFamily="18" charset="-127"/>
                        <a:cs typeface="Arial"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dirty="0" smtClean="0">
                          <a:ln>
                            <a:noFill/>
                          </a:ln>
                          <a:solidFill>
                            <a:schemeClr val="tx1"/>
                          </a:solidFill>
                          <a:effectLst/>
                          <a:latin typeface="Arial" charset="0"/>
                          <a:ea typeface="Calibri" pitchFamily="34" charset="0"/>
                          <a:cs typeface="Times New Roman" pitchFamily="18" charset="0"/>
                        </a:rPr>
                        <a:t>To promote the utilization of rubber wood from sustainable sources</a:t>
                      </a:r>
                      <a:endPar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dirty="0" smtClean="0">
                          <a:ln>
                            <a:noFill/>
                          </a:ln>
                          <a:solidFill>
                            <a:schemeClr val="tx1"/>
                          </a:solidFill>
                          <a:effectLst/>
                          <a:latin typeface="Arial" charset="0"/>
                          <a:ea typeface="Calibri" pitchFamily="34" charset="0"/>
                          <a:cs typeface="Times New Roman" pitchFamily="18" charset="0"/>
                        </a:rPr>
                        <a:t>By end of project:</a:t>
                      </a:r>
                      <a:endPar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 typeface="Arial" charset="0"/>
                        <a:buChar char="-"/>
                        <a:tabLst/>
                      </a:pPr>
                      <a:r>
                        <a:rPr kumimoji="0" lang="id-ID" sz="1400" b="0" i="0" u="none" strike="noStrike" cap="none" normalizeH="0" baseline="0" dirty="0" smtClean="0">
                          <a:ln>
                            <a:noFill/>
                          </a:ln>
                          <a:solidFill>
                            <a:schemeClr val="tx1"/>
                          </a:solidFill>
                          <a:effectLst/>
                          <a:latin typeface="Arial" charset="0"/>
                          <a:ea typeface="Batang" pitchFamily="18" charset="-127"/>
                          <a:cs typeface="Times New Roman" pitchFamily="18" charset="0"/>
                        </a:rPr>
                        <a:t>Total production of rubber logs from replanting areas in project sites increased by 2.5% compared to 2009</a:t>
                      </a:r>
                      <a:endParaRPr kumimoji="0" lang="en-US" sz="1400" b="0" i="0" u="none" strike="noStrike" cap="none" normalizeH="0" baseline="0" dirty="0" smtClean="0">
                        <a:ln>
                          <a:noFill/>
                        </a:ln>
                        <a:solidFill>
                          <a:schemeClr val="tx1"/>
                        </a:solidFill>
                        <a:effectLst/>
                        <a:latin typeface="Arial" charset="0"/>
                        <a:ea typeface="Batang" pitchFamily="18" charset="-127"/>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 typeface="Arial" charset="0"/>
                        <a:buChar char="-"/>
                        <a:tabLst/>
                      </a:pPr>
                      <a:endParaRPr kumimoji="0" lang="en-US" sz="1400" b="0" i="0" u="none" strike="noStrike" cap="none" normalizeH="0" baseline="0" dirty="0" smtClean="0">
                        <a:ln>
                          <a:noFill/>
                        </a:ln>
                        <a:solidFill>
                          <a:schemeClr val="tx1"/>
                        </a:solidFill>
                        <a:effectLst/>
                        <a:latin typeface="Arial" charset="0"/>
                        <a:ea typeface="Batang" pitchFamily="18" charset="-127"/>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 typeface="Arial" charset="0"/>
                        <a:buNone/>
                        <a:tabLst/>
                      </a:pPr>
                      <a:endParaRPr kumimoji="0" lang="en-US" sz="1400" b="0" i="0" u="none" strike="noStrike" cap="none" normalizeH="0" baseline="0" dirty="0" smtClean="0">
                        <a:ln>
                          <a:noFill/>
                        </a:ln>
                        <a:solidFill>
                          <a:schemeClr val="tx1"/>
                        </a:solidFill>
                        <a:effectLst/>
                        <a:latin typeface="Calibri" pitchFamily="34" charset="0"/>
                        <a:ea typeface="Batang" pitchFamily="18" charset="-127"/>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 typeface="Arial" charset="0"/>
                        <a:buChar char="-"/>
                        <a:tabLst/>
                      </a:pPr>
                      <a:r>
                        <a:rPr kumimoji="0" lang="en-US" sz="1400" b="0" i="0" u="none" strike="noStrike" cap="none" normalizeH="0" baseline="0" dirty="0" smtClean="0">
                          <a:ln>
                            <a:noFill/>
                          </a:ln>
                          <a:solidFill>
                            <a:schemeClr val="tx1"/>
                          </a:solidFill>
                          <a:effectLst/>
                          <a:latin typeface="Arial" charset="0"/>
                          <a:ea typeface="Batang" pitchFamily="18" charset="-127"/>
                          <a:cs typeface="Times New Roman" pitchFamily="18" charset="0"/>
                        </a:rPr>
                        <a:t>Interest of rubber farmers in replacing old plantations strongly stimulated through training of at least 300 farmers in 4 districts on appropriate technologies, participation in organized dialogues at 12 villages and 2 workshops </a:t>
                      </a:r>
                    </a:p>
                    <a:p>
                      <a:pPr marL="0" marR="0" lvl="0" indent="0" algn="just" defTabSz="914400" rtl="0" eaLnBrk="1" fontAlgn="base" latinLnBrk="0" hangingPunct="1">
                        <a:lnSpc>
                          <a:spcPct val="115000"/>
                        </a:lnSpc>
                        <a:spcBef>
                          <a:spcPct val="0"/>
                        </a:spcBef>
                        <a:spcAft>
                          <a:spcPct val="0"/>
                        </a:spcAft>
                        <a:buClrTx/>
                        <a:buSzTx/>
                        <a:buFont typeface="Arial" charset="0"/>
                        <a:buNone/>
                        <a:tabLst/>
                      </a:pPr>
                      <a:endParaRPr kumimoji="0" lang="en-US" sz="1400" b="0" i="0" u="none" strike="noStrike" cap="none" normalizeH="0" baseline="0" dirty="0" smtClean="0">
                        <a:ln>
                          <a:noFill/>
                        </a:ln>
                        <a:solidFill>
                          <a:schemeClr val="tx1"/>
                        </a:solidFill>
                        <a:effectLst/>
                        <a:latin typeface="Calibri" pitchFamily="34" charset="0"/>
                        <a:ea typeface="Batang" pitchFamily="18" charset="-127"/>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 typeface="Arial" charset="0"/>
                        <a:buChar char="-"/>
                        <a:tabLst/>
                      </a:pPr>
                      <a:r>
                        <a:rPr kumimoji="0" lang="id-ID" sz="1400" b="0" i="0" u="none" strike="noStrike" cap="none" normalizeH="0" baseline="0" dirty="0" smtClean="0">
                          <a:ln>
                            <a:noFill/>
                          </a:ln>
                          <a:solidFill>
                            <a:schemeClr val="tx1"/>
                          </a:solidFill>
                          <a:effectLst/>
                          <a:latin typeface="Arial" charset="0"/>
                          <a:ea typeface="Batang" pitchFamily="18" charset="-127"/>
                          <a:cs typeface="Times New Roman" pitchFamily="18" charset="0"/>
                        </a:rPr>
                        <a:t>At least one rubber company signed MoU on cooperation with wood processing mill (s)</a:t>
                      </a:r>
                      <a:endParaRPr kumimoji="0" lang="en-US" sz="1400" b="0" i="0" u="none" strike="noStrike" cap="none" normalizeH="0" baseline="0" dirty="0" smtClean="0">
                        <a:ln>
                          <a:noFill/>
                        </a:ln>
                        <a:solidFill>
                          <a:schemeClr val="tx1"/>
                        </a:solidFill>
                        <a:effectLst/>
                        <a:latin typeface="Calibri" pitchFamily="34" charset="0"/>
                        <a:ea typeface="Batang" pitchFamily="18" charset="-127"/>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id-ID" sz="14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dirty="0" smtClean="0">
                          <a:ln>
                            <a:noFill/>
                          </a:ln>
                          <a:solidFill>
                            <a:schemeClr val="tx1"/>
                          </a:solidFill>
                          <a:effectLst/>
                          <a:latin typeface="Arial" charset="0"/>
                          <a:ea typeface="Calibri" pitchFamily="34" charset="0"/>
                          <a:cs typeface="Times New Roman" pitchFamily="18" charset="0"/>
                        </a:rPr>
                        <a:t>Total production of logs in North Sumatra increased from </a:t>
                      </a:r>
                      <a:r>
                        <a:rPr kumimoji="0" lang="en-US" sz="1400" b="0" i="0" u="none" strike="noStrike" cap="none" normalizeH="0" baseline="0" dirty="0" smtClean="0">
                          <a:ln>
                            <a:noFill/>
                          </a:ln>
                          <a:solidFill>
                            <a:schemeClr val="tx1"/>
                          </a:solidFill>
                          <a:effectLst/>
                          <a:latin typeface="Arial" charset="0"/>
                          <a:ea typeface="Calibri" pitchFamily="34" charset="0"/>
                          <a:cs typeface="Times New Roman" pitchFamily="18" charset="0"/>
                        </a:rPr>
                        <a:t>173,704 M</a:t>
                      </a:r>
                      <a:r>
                        <a:rPr kumimoji="0" lang="id-ID" sz="1400" b="0" i="0" u="none" strike="noStrike" cap="none" normalizeH="0" baseline="30000" dirty="0" smtClean="0">
                          <a:ln>
                            <a:noFill/>
                          </a:ln>
                          <a:solidFill>
                            <a:schemeClr val="tx1"/>
                          </a:solidFill>
                          <a:effectLst/>
                          <a:latin typeface="Arial" charset="0"/>
                          <a:ea typeface="Calibri" pitchFamily="34" charset="0"/>
                          <a:cs typeface="Times New Roman" pitchFamily="18" charset="0"/>
                        </a:rPr>
                        <a:t>3</a:t>
                      </a:r>
                      <a:r>
                        <a:rPr kumimoji="0" lang="id-ID" sz="1400" b="0" i="0" u="none" strike="noStrike" cap="none" normalizeH="0" baseline="0" dirty="0" smtClean="0">
                          <a:ln>
                            <a:noFill/>
                          </a:ln>
                          <a:solidFill>
                            <a:schemeClr val="tx1"/>
                          </a:solidFill>
                          <a:effectLst/>
                          <a:latin typeface="Arial" charset="0"/>
                          <a:ea typeface="Calibri" pitchFamily="34" charset="0"/>
                          <a:cs typeface="Times New Roman" pitchFamily="18" charset="0"/>
                        </a:rPr>
                        <a:t> in 2009 to </a:t>
                      </a:r>
                      <a:r>
                        <a:rPr kumimoji="0" lang="en-US" sz="1400" b="0" i="0" u="none" strike="noStrike" cap="none" normalizeH="0" baseline="0" dirty="0" smtClean="0">
                          <a:ln>
                            <a:noFill/>
                          </a:ln>
                          <a:solidFill>
                            <a:schemeClr val="tx1"/>
                          </a:solidFill>
                          <a:effectLst/>
                          <a:latin typeface="Arial" charset="0"/>
                          <a:ea typeface="Calibri" pitchFamily="34" charset="0"/>
                          <a:cs typeface="Times New Roman" pitchFamily="18" charset="0"/>
                        </a:rPr>
                        <a:t>233,720 M</a:t>
                      </a:r>
                      <a:r>
                        <a:rPr kumimoji="0" lang="id-ID" sz="1400" b="0" i="0" u="none" strike="noStrike" cap="none" normalizeH="0" baseline="30000" dirty="0" smtClean="0">
                          <a:ln>
                            <a:noFill/>
                          </a:ln>
                          <a:solidFill>
                            <a:schemeClr val="tx1"/>
                          </a:solidFill>
                          <a:effectLst/>
                          <a:latin typeface="Arial" charset="0"/>
                          <a:ea typeface="Calibri" pitchFamily="34" charset="0"/>
                          <a:cs typeface="Times New Roman" pitchFamily="18" charset="0"/>
                        </a:rPr>
                        <a:t>3</a:t>
                      </a:r>
                      <a:r>
                        <a:rPr kumimoji="0" lang="id-ID" sz="1400" b="0" i="0" u="none" strike="noStrike" cap="none" normalizeH="0" baseline="0" dirty="0" smtClean="0">
                          <a:ln>
                            <a:noFill/>
                          </a:ln>
                          <a:solidFill>
                            <a:schemeClr val="tx1"/>
                          </a:solidFill>
                          <a:effectLst/>
                          <a:latin typeface="Arial" charset="0"/>
                          <a:ea typeface="Calibri" pitchFamily="34" charset="0"/>
                          <a:cs typeface="Times New Roman" pitchFamily="18" charset="0"/>
                        </a:rPr>
                        <a:t> in 2012; in Jambi decreased from </a:t>
                      </a:r>
                      <a:r>
                        <a:rPr kumimoji="0" lang="en-US" sz="1400" b="0" i="0" u="none" strike="noStrike" cap="none" normalizeH="0" baseline="0" dirty="0" smtClean="0">
                          <a:ln>
                            <a:noFill/>
                          </a:ln>
                          <a:solidFill>
                            <a:schemeClr val="tx1"/>
                          </a:solidFill>
                          <a:effectLst/>
                          <a:latin typeface="Arial" charset="0"/>
                          <a:ea typeface="Calibri" pitchFamily="34" charset="0"/>
                          <a:cs typeface="Times New Roman" pitchFamily="18" charset="0"/>
                        </a:rPr>
                        <a:t>63,612  M</a:t>
                      </a:r>
                      <a:r>
                        <a:rPr kumimoji="0" lang="id-ID" sz="1400" b="0" i="0" u="none" strike="noStrike" cap="none" normalizeH="0" baseline="30000" dirty="0" smtClean="0">
                          <a:ln>
                            <a:noFill/>
                          </a:ln>
                          <a:solidFill>
                            <a:schemeClr val="tx1"/>
                          </a:solidFill>
                          <a:effectLst/>
                          <a:latin typeface="Arial" charset="0"/>
                          <a:ea typeface="Calibri" pitchFamily="34" charset="0"/>
                          <a:cs typeface="Times New Roman" pitchFamily="18" charset="0"/>
                        </a:rPr>
                        <a:t>3</a:t>
                      </a:r>
                      <a:r>
                        <a:rPr kumimoji="0" lang="id-ID" sz="1400" b="0" i="0" u="none" strike="noStrike" cap="none" normalizeH="0" baseline="0" dirty="0" smtClean="0">
                          <a:ln>
                            <a:noFill/>
                          </a:ln>
                          <a:solidFill>
                            <a:schemeClr val="tx1"/>
                          </a:solidFill>
                          <a:effectLst/>
                          <a:latin typeface="Arial" charset="0"/>
                          <a:ea typeface="Calibri" pitchFamily="34" charset="0"/>
                          <a:cs typeface="Times New Roman" pitchFamily="18" charset="0"/>
                        </a:rPr>
                        <a:t> in 2009 to </a:t>
                      </a:r>
                      <a:r>
                        <a:rPr kumimoji="0" lang="en-US" sz="1400" b="0" i="0" u="none" strike="noStrike" cap="none" normalizeH="0" baseline="0" dirty="0" smtClean="0">
                          <a:ln>
                            <a:noFill/>
                          </a:ln>
                          <a:solidFill>
                            <a:schemeClr val="tx1"/>
                          </a:solidFill>
                          <a:effectLst/>
                          <a:latin typeface="Arial" charset="0"/>
                          <a:ea typeface="Calibri" pitchFamily="34" charset="0"/>
                          <a:cs typeface="Times New Roman" pitchFamily="18" charset="0"/>
                        </a:rPr>
                        <a:t>51,603 M</a:t>
                      </a:r>
                      <a:r>
                        <a:rPr kumimoji="0" lang="id-ID" sz="1400" b="0" i="0" u="none" strike="noStrike" cap="none" normalizeH="0" baseline="30000" dirty="0" smtClean="0">
                          <a:ln>
                            <a:noFill/>
                          </a:ln>
                          <a:solidFill>
                            <a:schemeClr val="tx1"/>
                          </a:solidFill>
                          <a:effectLst/>
                          <a:latin typeface="Arial" charset="0"/>
                          <a:ea typeface="Calibri" pitchFamily="34" charset="0"/>
                          <a:cs typeface="Times New Roman" pitchFamily="18" charset="0"/>
                        </a:rPr>
                        <a:t>3</a:t>
                      </a:r>
                      <a:r>
                        <a:rPr kumimoji="0" lang="id-ID" sz="1400" b="0" i="0" u="none" strike="noStrike" cap="none" normalizeH="0" baseline="0" dirty="0" smtClean="0">
                          <a:ln>
                            <a:noFill/>
                          </a:ln>
                          <a:solidFill>
                            <a:schemeClr val="tx1"/>
                          </a:solidFill>
                          <a:effectLst/>
                          <a:latin typeface="Arial" charset="0"/>
                          <a:ea typeface="Calibri" pitchFamily="34" charset="0"/>
                          <a:cs typeface="Times New Roman" pitchFamily="18" charset="0"/>
                        </a:rPr>
                        <a:t> in 2011</a:t>
                      </a:r>
                      <a:endParaRPr kumimoji="0" lang="en-US" sz="14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ea typeface="Calibri" pitchFamily="34" charset="0"/>
                          <a:cs typeface="Times New Roman" pitchFamily="18" charset="0"/>
                        </a:rPr>
                        <a:t>398 farmers trained on appropriate technologies, dialogues at 12 villages conducted and farmers participated in 2 workshops </a:t>
                      </a:r>
                      <a:endPar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dirty="0" smtClean="0">
                          <a:ln>
                            <a:noFill/>
                          </a:ln>
                          <a:solidFill>
                            <a:schemeClr val="tx1"/>
                          </a:solidFill>
                          <a:effectLst/>
                          <a:latin typeface="Arial" charset="0"/>
                          <a:ea typeface="Calibri" pitchFamily="34" charset="0"/>
                          <a:cs typeface="Times New Roman" pitchFamily="18" charset="0"/>
                        </a:rPr>
                        <a:t>No MoU signed by rubber companies and wood industries</a:t>
                      </a:r>
                      <a:r>
                        <a:rPr kumimoji="0" lang="en-US" sz="1400" b="0" i="0" u="none" strike="noStrike" cap="none" normalizeH="0" baseline="0" dirty="0" smtClean="0">
                          <a:ln>
                            <a:noFill/>
                          </a:ln>
                          <a:solidFill>
                            <a:schemeClr val="tx1"/>
                          </a:solidFill>
                          <a:effectLst/>
                          <a:latin typeface="Arial" charset="0"/>
                          <a:ea typeface="Calibri" pitchFamily="34" charset="0"/>
                          <a:cs typeface="Times New Roman" pitchFamily="18" charset="0"/>
                        </a:rPr>
                        <a:t>; PTPN III expressed readiness to cooperate and 2 wood industries indicated intention to cooperate with this company</a:t>
                      </a:r>
                      <a:endPar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gridSpan="3">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1" i="0" u="sng" strike="noStrike" cap="none" normalizeH="0" baseline="0" smtClean="0">
                          <a:ln>
                            <a:noFill/>
                          </a:ln>
                          <a:solidFill>
                            <a:schemeClr val="tx1"/>
                          </a:solidFill>
                          <a:effectLst/>
                          <a:latin typeface="Arial" charset="0"/>
                          <a:ea typeface="Calibri" pitchFamily="34" charset="0"/>
                          <a:cs typeface="Times New Roman" pitchFamily="18" charset="0"/>
                        </a:rPr>
                        <a:t>Conclusion:</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600" b="1" i="0" u="none" strike="noStrike" cap="none" normalizeH="0" baseline="0" smtClean="0">
                          <a:ln>
                            <a:noFill/>
                          </a:ln>
                          <a:solidFill>
                            <a:schemeClr val="tx1"/>
                          </a:solidFill>
                          <a:effectLst/>
                          <a:latin typeface="Arial" charset="0"/>
                          <a:ea typeface="Calibri" pitchFamily="34" charset="0"/>
                          <a:cs typeface="Times New Roman" pitchFamily="18" charset="0"/>
                        </a:rPr>
                        <a:t>The specific objective </a:t>
                      </a:r>
                      <a:r>
                        <a:rPr kumimoji="0" lang="en-US" sz="1600" b="1" i="0" u="none" strike="noStrike" cap="none" normalizeH="0" baseline="0" smtClean="0">
                          <a:ln>
                            <a:noFill/>
                          </a:ln>
                          <a:solidFill>
                            <a:schemeClr val="tx1"/>
                          </a:solidFill>
                          <a:effectLst/>
                          <a:latin typeface="Arial" charset="0"/>
                          <a:ea typeface="Calibri" pitchFamily="34" charset="0"/>
                          <a:cs typeface="Times New Roman" pitchFamily="18" charset="0"/>
                        </a:rPr>
                        <a:t>is</a:t>
                      </a:r>
                      <a:r>
                        <a:rPr kumimoji="0" lang="id-ID" sz="1600" b="1" i="0" u="none" strike="noStrike" cap="none" normalizeH="0" baseline="0" smtClean="0">
                          <a:ln>
                            <a:noFill/>
                          </a:ln>
                          <a:solidFill>
                            <a:schemeClr val="tx1"/>
                          </a:solidFill>
                          <a:effectLst/>
                          <a:latin typeface="Arial" charset="0"/>
                          <a:ea typeface="Calibri" pitchFamily="34" charset="0"/>
                          <a:cs typeface="Times New Roman" pitchFamily="18" charset="0"/>
                        </a:rPr>
                        <a:t> </a:t>
                      </a:r>
                      <a:r>
                        <a:rPr kumimoji="0" lang="en-US" sz="1600" b="1" i="0" u="none" strike="noStrike" cap="none" normalizeH="0" baseline="0" smtClean="0">
                          <a:ln>
                            <a:noFill/>
                          </a:ln>
                          <a:solidFill>
                            <a:schemeClr val="tx1"/>
                          </a:solidFill>
                          <a:effectLst/>
                          <a:latin typeface="Arial" charset="0"/>
                          <a:ea typeface="Calibri" pitchFamily="34" charset="0"/>
                          <a:cs typeface="Times New Roman" pitchFamily="18" charset="0"/>
                        </a:rPr>
                        <a:t>best to be declared as “nearly </a:t>
                      </a:r>
                      <a:r>
                        <a:rPr kumimoji="0" lang="id-ID" sz="1600" b="1" i="0" u="none" strike="noStrike" cap="none" normalizeH="0" baseline="0" smtClean="0">
                          <a:ln>
                            <a:noFill/>
                          </a:ln>
                          <a:solidFill>
                            <a:schemeClr val="tx1"/>
                          </a:solidFill>
                          <a:effectLst/>
                          <a:latin typeface="Arial" charset="0"/>
                          <a:ea typeface="Calibri" pitchFamily="34" charset="0"/>
                          <a:cs typeface="Times New Roman" pitchFamily="18" charset="0"/>
                        </a:rPr>
                        <a:t>achieved</a:t>
                      </a:r>
                      <a:r>
                        <a:rPr kumimoji="0" lang="en-US" sz="1600" b="1" i="0" u="none" strike="noStrike" cap="none" normalizeH="0" baseline="0" smtClean="0">
                          <a:ln>
                            <a:noFill/>
                          </a:ln>
                          <a:solidFill>
                            <a:schemeClr val="tx1"/>
                          </a:solidFill>
                          <a:effectLst/>
                          <a:latin typeface="Arial" charset="0"/>
                          <a:ea typeface="Calibri" pitchFamily="34" charset="0"/>
                          <a:cs typeface="Times New Roman" pitchFamily="18" charset="0"/>
                        </a:rPr>
                        <a:t>“ due to the partial achievement of Output 1 and incomplete fulfillment of Indicator No. 1 </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bl>
          </a:graphicData>
        </a:graphic>
      </p:graphicFrame>
      <p:sp>
        <p:nvSpPr>
          <p:cNvPr id="19474" name="Rectangle 4"/>
          <p:cNvSpPr>
            <a:spLocks noChangeArrowheads="1"/>
          </p:cNvSpPr>
          <p:nvPr/>
        </p:nvSpPr>
        <p:spPr bwMode="auto">
          <a:xfrm>
            <a:off x="8724900" y="6553200"/>
            <a:ext cx="323850" cy="215900"/>
          </a:xfrm>
          <a:prstGeom prst="rect">
            <a:avLst/>
          </a:prstGeom>
          <a:noFill/>
          <a:ln w="9525">
            <a:noFill/>
            <a:miter lim="800000"/>
            <a:headEnd/>
            <a:tailEnd/>
          </a:ln>
        </p:spPr>
        <p:txBody>
          <a:bodyPr wrap="none" anchor="ctr"/>
          <a:lstStyle/>
          <a:p>
            <a:pPr latinLnBrk="1"/>
            <a:fld id="{909EE974-D188-4989-B1A3-54ABC9E0791C}" type="slidenum">
              <a:rPr kumimoji="1" lang="en-US" altLang="ko-KR" sz="1400" b="1">
                <a:ea typeface="굴림" pitchFamily="34" charset="-127"/>
              </a:rPr>
              <a:pPr latinLnBrk="1"/>
              <a:t>11</a:t>
            </a:fld>
            <a:endParaRPr kumimoji="1" lang="en-US" altLang="ko-KR" sz="1400" b="1">
              <a:ea typeface="굴림" pitchFamily="34" charset="-127"/>
            </a:endParaRPr>
          </a:p>
        </p:txBody>
      </p:sp>
      <p:sp>
        <p:nvSpPr>
          <p:cNvPr id="19475" name="Content Placeholder 1"/>
          <p:cNvSpPr>
            <a:spLocks noGrp="1"/>
          </p:cNvSpPr>
          <p:nvPr>
            <p:ph idx="1"/>
          </p:nvPr>
        </p:nvSpPr>
        <p:spPr>
          <a:xfrm>
            <a:off x="152400" y="152400"/>
            <a:ext cx="3276600" cy="381000"/>
          </a:xfrm>
        </p:spPr>
        <p:txBody>
          <a:bodyPr/>
          <a:lstStyle/>
          <a:p>
            <a:pPr indent="-365125" algn="just" eaLnBrk="1" hangingPunct="1">
              <a:buFont typeface="Wingdings 3" pitchFamily="18" charset="2"/>
              <a:buNone/>
            </a:pPr>
            <a:r>
              <a:rPr lang="en-AU" sz="2000" b="1" smtClean="0"/>
              <a:t>b. The specific objective </a:t>
            </a:r>
          </a:p>
        </p:txBody>
      </p:sp>
    </p:spTree>
  </p:cSld>
  <p:clrMapOvr>
    <a:masterClrMapping/>
  </p:clrMapOvr>
  <p:transition spd="slow">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1"/>
          <p:cNvSpPr>
            <a:spLocks noGrp="1"/>
          </p:cNvSpPr>
          <p:nvPr>
            <p:ph idx="1"/>
          </p:nvPr>
        </p:nvSpPr>
        <p:spPr>
          <a:xfrm>
            <a:off x="152400" y="1219200"/>
            <a:ext cx="8763000" cy="5029200"/>
          </a:xfrm>
        </p:spPr>
        <p:txBody>
          <a:bodyPr/>
          <a:lstStyle/>
          <a:p>
            <a:pPr algn="just"/>
            <a:r>
              <a:rPr lang="en-US" sz="1800" smtClean="0"/>
              <a:t>The information on potential benefits of utilizing rubberwood of old plantations accruable to rubber farmers, rubber companies and local economies will certainly intensify the attention of stakeholders to the resource and its utilization (see Technical Reports No. 1 and 2);</a:t>
            </a:r>
          </a:p>
          <a:p>
            <a:pPr algn="just">
              <a:buFont typeface="Wingdings 3" pitchFamily="18" charset="2"/>
              <a:buNone/>
            </a:pPr>
            <a:endParaRPr lang="en-US" sz="1800" smtClean="0"/>
          </a:p>
          <a:p>
            <a:pPr algn="just"/>
            <a:r>
              <a:rPr lang="en-US" sz="1800" smtClean="0"/>
              <a:t>The interest of farmers in practicing agro-forestry system for rubber replanting is now growing due to its potential for generating income and developing trees; it is very likely that the system is sustainable;</a:t>
            </a:r>
          </a:p>
          <a:p>
            <a:pPr algn="just">
              <a:buFont typeface="Wingdings 3" pitchFamily="18" charset="2"/>
              <a:buNone/>
            </a:pPr>
            <a:endParaRPr lang="en-US" sz="1800" smtClean="0"/>
          </a:p>
          <a:p>
            <a:pPr algn="just"/>
            <a:r>
              <a:rPr lang="en-US" sz="1800" smtClean="0"/>
              <a:t>The skills acquired by the farmers on tree harvesting and charcoal making are long lasting income generating means that their use are very likely sustainable;</a:t>
            </a:r>
          </a:p>
          <a:p>
            <a:pPr algn="just">
              <a:buFont typeface="Wingdings 3" pitchFamily="18" charset="2"/>
              <a:buNone/>
            </a:pPr>
            <a:endParaRPr lang="en-US" sz="1800" smtClean="0"/>
          </a:p>
          <a:p>
            <a:pPr algn="just"/>
            <a:r>
              <a:rPr lang="en-US" sz="1800" smtClean="0"/>
              <a:t>The operation of the publically accessible website of rubberwood is expected to help interest</a:t>
            </a:r>
            <a:r>
              <a:rPr lang="id-ID" sz="1800" smtClean="0"/>
              <a:t>ed </a:t>
            </a:r>
            <a:r>
              <a:rPr lang="en-US" sz="1800" smtClean="0"/>
              <a:t>beneficiaries make decision on business initiatives relating to rubberwood resource utilization;</a:t>
            </a:r>
          </a:p>
          <a:p>
            <a:pPr algn="just">
              <a:buFont typeface="Wingdings 3" pitchFamily="18" charset="2"/>
              <a:buNone/>
            </a:pPr>
            <a:endParaRPr lang="en-US" sz="1800" smtClean="0"/>
          </a:p>
          <a:p>
            <a:pPr algn="just"/>
            <a:endParaRPr lang="en-US" sz="2000" smtClean="0"/>
          </a:p>
          <a:p>
            <a:pPr algn="just">
              <a:buFont typeface="Wingdings 3" pitchFamily="18" charset="2"/>
              <a:buNone/>
            </a:pPr>
            <a:endParaRPr lang="en-AU" sz="2000" smtClean="0"/>
          </a:p>
        </p:txBody>
      </p:sp>
      <p:pic>
        <p:nvPicPr>
          <p:cNvPr id="20483" name="Title 2"/>
          <p:cNvPicPr>
            <a:picLocks noGrp="1" noChangeArrowheads="1"/>
          </p:cNvPicPr>
          <p:nvPr>
            <p:ph type="title"/>
          </p:nvPr>
        </p:nvPicPr>
        <p:blipFill>
          <a:blip r:embed="rId2"/>
          <a:srcRect/>
          <a:stretch>
            <a:fillRect/>
          </a:stretch>
        </p:blipFill>
        <p:spPr bwMode="auto">
          <a:xfrm>
            <a:off x="-73025" y="122238"/>
            <a:ext cx="6888163" cy="908050"/>
          </a:xfrm>
        </p:spPr>
      </p:pic>
      <p:sp>
        <p:nvSpPr>
          <p:cNvPr id="20484" name="Rectangle 4"/>
          <p:cNvSpPr>
            <a:spLocks noChangeArrowheads="1"/>
          </p:cNvSpPr>
          <p:nvPr/>
        </p:nvSpPr>
        <p:spPr bwMode="auto">
          <a:xfrm>
            <a:off x="8839200" y="6629400"/>
            <a:ext cx="228600" cy="182563"/>
          </a:xfrm>
          <a:prstGeom prst="rect">
            <a:avLst/>
          </a:prstGeom>
          <a:solidFill>
            <a:schemeClr val="bg1"/>
          </a:solidFill>
          <a:ln w="6350">
            <a:solidFill>
              <a:schemeClr val="tx1"/>
            </a:solidFill>
            <a:miter lim="800000"/>
            <a:headEnd/>
            <a:tailEnd/>
          </a:ln>
        </p:spPr>
        <p:txBody>
          <a:bodyPr wrap="none" anchor="ctr"/>
          <a:lstStyle/>
          <a:p>
            <a:pPr algn="ctr"/>
            <a:fld id="{D88E554D-456E-4AB5-A276-65AD387E5CBF}" type="slidenum">
              <a:rPr lang="en-GB" sz="1200"/>
              <a:pPr algn="ctr"/>
              <a:t>12</a:t>
            </a:fld>
            <a:endParaRPr lang="en-GB" sz="1200"/>
          </a:p>
        </p:txBody>
      </p:sp>
    </p:spTree>
  </p:cSld>
  <p:clrMapOvr>
    <a:masterClrMapping/>
  </p:clrMapOvr>
  <p:transition spd="slow">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Title 1"/>
          <p:cNvPicPr>
            <a:picLocks noGrp="1" noChangeArrowheads="1"/>
          </p:cNvPicPr>
          <p:nvPr>
            <p:ph type="title"/>
          </p:nvPr>
        </p:nvPicPr>
        <p:blipFill>
          <a:blip r:embed="rId2"/>
          <a:srcRect/>
          <a:stretch>
            <a:fillRect/>
          </a:stretch>
        </p:blipFill>
        <p:spPr bwMode="auto">
          <a:xfrm>
            <a:off x="-36513" y="19050"/>
            <a:ext cx="4906963" cy="882650"/>
          </a:xfrm>
        </p:spPr>
      </p:pic>
      <p:sp>
        <p:nvSpPr>
          <p:cNvPr id="21507" name="Content Placeholder 2"/>
          <p:cNvSpPr>
            <a:spLocks noGrp="1"/>
          </p:cNvSpPr>
          <p:nvPr>
            <p:ph idx="1"/>
          </p:nvPr>
        </p:nvSpPr>
        <p:spPr>
          <a:xfrm>
            <a:off x="152400" y="1054100"/>
            <a:ext cx="8686800" cy="5410200"/>
          </a:xfrm>
        </p:spPr>
        <p:txBody>
          <a:bodyPr/>
          <a:lstStyle/>
          <a:p>
            <a:pPr algn="just"/>
            <a:r>
              <a:rPr lang="id-ID" sz="1800" smtClean="0"/>
              <a:t>The key problem addressed by the project was identified under the completed pre-project and adequately analyzed involving the main stakeholders</a:t>
            </a:r>
            <a:r>
              <a:rPr lang="en-US" sz="1800" smtClean="0"/>
              <a:t>; t</a:t>
            </a:r>
            <a:r>
              <a:rPr lang="id-ID" sz="1800" smtClean="0"/>
              <a:t>he problem analysis identified direct and indirect causes as well as consequences </a:t>
            </a:r>
            <a:r>
              <a:rPr lang="en-US" sz="1800" smtClean="0"/>
              <a:t>of the key problem </a:t>
            </a:r>
            <a:r>
              <a:rPr lang="id-ID" sz="1800" smtClean="0"/>
              <a:t>that the cause-effect relationship was definitely clear and easy to digest</a:t>
            </a:r>
            <a:endParaRPr lang="en-US" sz="1800" smtClean="0"/>
          </a:p>
          <a:p>
            <a:pPr algn="just"/>
            <a:endParaRPr lang="en-US" sz="1800" smtClean="0"/>
          </a:p>
          <a:p>
            <a:pPr algn="just"/>
            <a:r>
              <a:rPr lang="id-ID" sz="1800" smtClean="0"/>
              <a:t>The clear cause-effect relationship had facilitated construction of a sound project design having strong vertical logic, relevant elements and well defined interventions</a:t>
            </a:r>
            <a:endParaRPr lang="en-US" sz="1800" smtClean="0"/>
          </a:p>
          <a:p>
            <a:pPr algn="just"/>
            <a:endParaRPr lang="en-US" sz="1800" smtClean="0"/>
          </a:p>
          <a:p>
            <a:pPr algn="just"/>
            <a:r>
              <a:rPr lang="id-ID" sz="1800" smtClean="0"/>
              <a:t>The sound project design had eased the operational planning and facilitated the smooth project implementation with only minor </a:t>
            </a:r>
            <a:r>
              <a:rPr lang="en-US" sz="1800" smtClean="0"/>
              <a:t>adjustments to planned activities</a:t>
            </a:r>
          </a:p>
          <a:p>
            <a:pPr algn="just"/>
            <a:endParaRPr lang="en-US" sz="1800" smtClean="0"/>
          </a:p>
          <a:p>
            <a:pPr algn="just"/>
            <a:r>
              <a:rPr lang="id-ID" sz="1800" smtClean="0"/>
              <a:t>The implementation strategy adopted that comprised elements of motivating and convincing of rubber plantations owners, </a:t>
            </a:r>
            <a:r>
              <a:rPr lang="en-US" sz="1800" smtClean="0"/>
              <a:t>improving the </a:t>
            </a:r>
            <a:r>
              <a:rPr lang="id-ID" sz="1800" smtClean="0"/>
              <a:t>enabling conditions and </a:t>
            </a:r>
            <a:r>
              <a:rPr lang="en-US" sz="1800" smtClean="0"/>
              <a:t>introducing </a:t>
            </a:r>
            <a:r>
              <a:rPr lang="id-ID" sz="1800" smtClean="0"/>
              <a:t>appropriate technologies was proved applicable and effective in achieving the </a:t>
            </a:r>
            <a:r>
              <a:rPr lang="en-US" sz="1800" smtClean="0"/>
              <a:t>specific</a:t>
            </a:r>
            <a:r>
              <a:rPr lang="id-ID" sz="1800" smtClean="0"/>
              <a:t> objective</a:t>
            </a:r>
            <a:endParaRPr lang="en-US" sz="1800" smtClean="0"/>
          </a:p>
        </p:txBody>
      </p:sp>
      <p:sp>
        <p:nvSpPr>
          <p:cNvPr id="21508" name="Rectangle 4"/>
          <p:cNvSpPr>
            <a:spLocks noChangeArrowheads="1"/>
          </p:cNvSpPr>
          <p:nvPr/>
        </p:nvSpPr>
        <p:spPr bwMode="auto">
          <a:xfrm>
            <a:off x="8839200" y="6629400"/>
            <a:ext cx="228600" cy="182563"/>
          </a:xfrm>
          <a:prstGeom prst="rect">
            <a:avLst/>
          </a:prstGeom>
          <a:solidFill>
            <a:schemeClr val="bg1"/>
          </a:solidFill>
          <a:ln w="6350">
            <a:solidFill>
              <a:schemeClr val="tx1"/>
            </a:solidFill>
            <a:miter lim="800000"/>
            <a:headEnd/>
            <a:tailEnd/>
          </a:ln>
        </p:spPr>
        <p:txBody>
          <a:bodyPr wrap="none" anchor="ctr"/>
          <a:lstStyle/>
          <a:p>
            <a:pPr algn="ctr"/>
            <a:fld id="{F4EDAF34-828E-4001-B3F3-A0632801E42D}" type="slidenum">
              <a:rPr lang="en-GB" sz="1200"/>
              <a:pPr algn="ctr"/>
              <a:t>13</a:t>
            </a:fld>
            <a:endParaRPr lang="en-GB" sz="1200"/>
          </a:p>
        </p:txBody>
      </p:sp>
    </p:spTree>
  </p:cSld>
  <p:clrMapOvr>
    <a:masterClrMapping/>
  </p:clrMapOvr>
  <p:transition spd="slow">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1"/>
          <p:cNvSpPr>
            <a:spLocks noGrp="1"/>
          </p:cNvSpPr>
          <p:nvPr>
            <p:ph idx="1"/>
          </p:nvPr>
        </p:nvSpPr>
        <p:spPr>
          <a:xfrm>
            <a:off x="457200" y="838200"/>
            <a:ext cx="8229600" cy="5105400"/>
          </a:xfrm>
        </p:spPr>
        <p:txBody>
          <a:bodyPr/>
          <a:lstStyle/>
          <a:p>
            <a:pPr algn="just">
              <a:spcAft>
                <a:spcPct val="40000"/>
              </a:spcAft>
            </a:pPr>
            <a:r>
              <a:rPr lang="id-ID" sz="2000" smtClean="0"/>
              <a:t>To implement the project, ISWA had established a small Project Management Team (PMT) comprising four </a:t>
            </a:r>
            <a:r>
              <a:rPr lang="en-US" sz="2000" smtClean="0"/>
              <a:t>p</a:t>
            </a:r>
            <a:r>
              <a:rPr lang="id-ID" sz="2000" smtClean="0"/>
              <a:t>roject </a:t>
            </a:r>
            <a:r>
              <a:rPr lang="en-US" sz="2000" smtClean="0"/>
              <a:t>k</a:t>
            </a:r>
            <a:r>
              <a:rPr lang="id-ID" sz="2000" smtClean="0"/>
              <a:t>ey </a:t>
            </a:r>
            <a:r>
              <a:rPr lang="en-US" sz="2000" smtClean="0"/>
              <a:t>p</a:t>
            </a:r>
            <a:r>
              <a:rPr lang="id-ID" sz="2000" smtClean="0"/>
              <a:t>ersonnel, one national expert and two DG BUK counterparts; the </a:t>
            </a:r>
            <a:r>
              <a:rPr lang="en-US" sz="2000" smtClean="0"/>
              <a:t>small </a:t>
            </a:r>
            <a:r>
              <a:rPr lang="id-ID" sz="2000" smtClean="0"/>
              <a:t>PMT proved able to adequately perform project management tasks in an efficient manner</a:t>
            </a:r>
            <a:endParaRPr lang="en-US" sz="2000" smtClean="0"/>
          </a:p>
          <a:p>
            <a:pPr algn="just">
              <a:spcAft>
                <a:spcPct val="40000"/>
              </a:spcAft>
            </a:pPr>
            <a:r>
              <a:rPr lang="en-US" sz="2000" smtClean="0"/>
              <a:t>Frequent meetings among members of the Technical Working Committee (TWC) had facilitated updating of technical progress and exchanging of views in addressing any technical obstacle faced and proved contributing meaningfully to the smooth project implementation</a:t>
            </a:r>
          </a:p>
          <a:p>
            <a:pPr algn="just">
              <a:spcAft>
                <a:spcPct val="40000"/>
              </a:spcAft>
            </a:pPr>
            <a:r>
              <a:rPr lang="id-ID" sz="2000" smtClean="0"/>
              <a:t>The roles and responsibilities of ISWA and the national consultants were well elaborated in the respective terms of reference which had facilitated accomplishment of </a:t>
            </a:r>
            <a:r>
              <a:rPr lang="en-US" sz="2000" smtClean="0"/>
              <a:t>assigned</a:t>
            </a:r>
            <a:r>
              <a:rPr lang="id-ID" sz="2000" smtClean="0"/>
              <a:t> tasks in an effective fashion</a:t>
            </a:r>
            <a:endParaRPr lang="en-US" sz="2000" smtClean="0"/>
          </a:p>
          <a:p>
            <a:pPr algn="just">
              <a:spcAft>
                <a:spcPct val="40000"/>
              </a:spcAft>
            </a:pPr>
            <a:endParaRPr lang="en-US" sz="2000" smtClean="0"/>
          </a:p>
        </p:txBody>
      </p:sp>
      <p:sp>
        <p:nvSpPr>
          <p:cNvPr id="22531" name="Rectangle 3"/>
          <p:cNvSpPr>
            <a:spLocks noChangeArrowheads="1"/>
          </p:cNvSpPr>
          <p:nvPr/>
        </p:nvSpPr>
        <p:spPr bwMode="auto">
          <a:xfrm>
            <a:off x="8839200" y="6629400"/>
            <a:ext cx="228600" cy="182563"/>
          </a:xfrm>
          <a:prstGeom prst="rect">
            <a:avLst/>
          </a:prstGeom>
          <a:solidFill>
            <a:schemeClr val="bg1"/>
          </a:solidFill>
          <a:ln w="6350">
            <a:solidFill>
              <a:schemeClr val="tx1"/>
            </a:solidFill>
            <a:miter lim="800000"/>
            <a:headEnd/>
            <a:tailEnd/>
          </a:ln>
        </p:spPr>
        <p:txBody>
          <a:bodyPr wrap="none" anchor="ctr"/>
          <a:lstStyle/>
          <a:p>
            <a:pPr algn="ctr"/>
            <a:fld id="{051DD525-2C65-478B-80C1-24CAE23B363D}" type="slidenum">
              <a:rPr lang="en-GB" sz="1200"/>
              <a:pPr algn="ctr"/>
              <a:t>14</a:t>
            </a:fld>
            <a:endParaRPr lang="en-GB" sz="1200"/>
          </a:p>
        </p:txBody>
      </p:sp>
    </p:spTree>
  </p:cSld>
  <p:clrMapOvr>
    <a:masterClrMapping/>
  </p:clrMapOvr>
  <p:transition spd="slow">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1"/>
          <p:cNvSpPr>
            <a:spLocks noGrp="1"/>
          </p:cNvSpPr>
          <p:nvPr>
            <p:ph idx="1"/>
          </p:nvPr>
        </p:nvSpPr>
        <p:spPr>
          <a:xfrm>
            <a:off x="228600" y="685800"/>
            <a:ext cx="8686800" cy="4648200"/>
          </a:xfrm>
        </p:spPr>
        <p:txBody>
          <a:bodyPr/>
          <a:lstStyle/>
          <a:p>
            <a:pPr algn="just">
              <a:tabLst>
                <a:tab pos="2460625" algn="l"/>
              </a:tabLst>
            </a:pPr>
            <a:r>
              <a:rPr lang="id-ID" sz="1800" smtClean="0"/>
              <a:t>The project had been successfuly completed within the sanctioned financial and time budget due mainly to the adequate project design, supportive primary beneficiaries</a:t>
            </a:r>
            <a:r>
              <a:rPr lang="en-US" sz="1800" smtClean="0"/>
              <a:t> and partners</a:t>
            </a:r>
            <a:r>
              <a:rPr lang="id-ID" sz="1800" smtClean="0"/>
              <a:t>, strong coordination with ITTO and DG of BUK </a:t>
            </a:r>
            <a:r>
              <a:rPr lang="en-US" sz="1800" smtClean="0"/>
              <a:t>as well as the cooperative and </a:t>
            </a:r>
            <a:r>
              <a:rPr lang="id-ID" sz="1800" smtClean="0"/>
              <a:t>competent national consultants</a:t>
            </a:r>
            <a:endParaRPr lang="en-US" sz="1800" smtClean="0"/>
          </a:p>
          <a:p>
            <a:pPr algn="just">
              <a:buFont typeface="Wingdings 3" pitchFamily="18" charset="2"/>
              <a:buNone/>
              <a:tabLst>
                <a:tab pos="2460625" algn="l"/>
              </a:tabLst>
            </a:pPr>
            <a:endParaRPr lang="en-US" sz="1800" smtClean="0"/>
          </a:p>
          <a:p>
            <a:pPr algn="just">
              <a:tabLst>
                <a:tab pos="2460625" algn="l"/>
              </a:tabLst>
            </a:pPr>
            <a:r>
              <a:rPr lang="id-ID" sz="1800" smtClean="0"/>
              <a:t>The active participation of rubber farmers in the implementation of relevant activities was realized without any major difficulties because the farmers </a:t>
            </a:r>
            <a:r>
              <a:rPr lang="en-US" sz="1800" smtClean="0"/>
              <a:t>were convinced that the activities would greatly contribute to</a:t>
            </a:r>
            <a:r>
              <a:rPr lang="id-ID" sz="1800" smtClean="0"/>
              <a:t> their livelihood</a:t>
            </a:r>
            <a:endParaRPr lang="en-US" sz="1800" smtClean="0"/>
          </a:p>
          <a:p>
            <a:pPr algn="just">
              <a:buFont typeface="Wingdings 3" pitchFamily="18" charset="2"/>
              <a:buNone/>
              <a:tabLst>
                <a:tab pos="2460625" algn="l"/>
              </a:tabLst>
            </a:pPr>
            <a:r>
              <a:rPr lang="id-ID" sz="1800" smtClean="0"/>
              <a:t> </a:t>
            </a:r>
            <a:endParaRPr lang="en-US" sz="1800" smtClean="0"/>
          </a:p>
          <a:p>
            <a:pPr algn="just">
              <a:tabLst>
                <a:tab pos="2460625" algn="l"/>
              </a:tabLst>
            </a:pPr>
            <a:r>
              <a:rPr lang="en-US" sz="1800" smtClean="0"/>
              <a:t>A</a:t>
            </a:r>
            <a:r>
              <a:rPr lang="id-ID" sz="1800" smtClean="0"/>
              <a:t>ppropriateness of the indicators as a tool for measuring achievement was evaluated regularly at the beginnings of current years of operation and adjusments made as necessary based on actual progress in implementation</a:t>
            </a:r>
            <a:endParaRPr lang="en-US" sz="2000" b="1" smtClean="0"/>
          </a:p>
        </p:txBody>
      </p:sp>
      <p:sp>
        <p:nvSpPr>
          <p:cNvPr id="23555" name="Rectangle 3"/>
          <p:cNvSpPr>
            <a:spLocks noChangeArrowheads="1"/>
          </p:cNvSpPr>
          <p:nvPr/>
        </p:nvSpPr>
        <p:spPr bwMode="auto">
          <a:xfrm>
            <a:off x="8839200" y="6629400"/>
            <a:ext cx="228600" cy="182563"/>
          </a:xfrm>
          <a:prstGeom prst="rect">
            <a:avLst/>
          </a:prstGeom>
          <a:solidFill>
            <a:schemeClr val="bg1"/>
          </a:solidFill>
          <a:ln w="6350">
            <a:solidFill>
              <a:schemeClr val="tx1"/>
            </a:solidFill>
            <a:miter lim="800000"/>
            <a:headEnd/>
            <a:tailEnd/>
          </a:ln>
        </p:spPr>
        <p:txBody>
          <a:bodyPr wrap="none" anchor="ctr"/>
          <a:lstStyle/>
          <a:p>
            <a:pPr algn="ctr"/>
            <a:fld id="{85D02895-EC9D-4085-BFC0-EB0F6226DD15}" type="slidenum">
              <a:rPr lang="en-GB" sz="1200"/>
              <a:pPr algn="ctr"/>
              <a:t>15</a:t>
            </a:fld>
            <a:endParaRPr lang="en-GB" sz="1200"/>
          </a:p>
        </p:txBody>
      </p:sp>
    </p:spTree>
  </p:cSld>
  <p:clrMapOvr>
    <a:masterClrMapping/>
  </p:clrMapOvr>
  <p:transition spd="slow">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a:xfrm>
            <a:off x="228600" y="990600"/>
            <a:ext cx="8686800" cy="5638800"/>
          </a:xfrm>
        </p:spPr>
        <p:txBody>
          <a:bodyPr/>
          <a:lstStyle/>
          <a:p>
            <a:pPr algn="just">
              <a:defRPr/>
            </a:pPr>
            <a:r>
              <a:rPr lang="en-US" sz="1800" dirty="0" smtClean="0"/>
              <a:t>The key problem was adequately analyzed, its causes and sub-causes as well as consequence were clearly specified; the project design was constructed based on a clear and logical cause-effect relationship that its vertical logic was strong and its elements were consistent with the problems </a:t>
            </a:r>
            <a:r>
              <a:rPr lang="id-ID" sz="1800" dirty="0" smtClean="0"/>
              <a:t>to be resolved</a:t>
            </a:r>
            <a:endParaRPr lang="en-US" sz="1800" dirty="0" smtClean="0"/>
          </a:p>
          <a:p>
            <a:pPr algn="just">
              <a:defRPr/>
            </a:pPr>
            <a:r>
              <a:rPr lang="en-US" sz="1800" dirty="0" smtClean="0"/>
              <a:t>The project had been smoothly implemented and successfully completed due to</a:t>
            </a:r>
            <a:r>
              <a:rPr lang="en-US" sz="1800" b="1" dirty="0" smtClean="0"/>
              <a:t>:</a:t>
            </a:r>
            <a:endParaRPr lang="en-US" sz="1800" dirty="0" smtClean="0"/>
          </a:p>
          <a:p>
            <a:pPr marL="798513" indent="-282575">
              <a:buFont typeface="Wingdings" pitchFamily="2" charset="2"/>
              <a:buChar char="ü"/>
              <a:defRPr/>
            </a:pPr>
            <a:r>
              <a:rPr lang="en-US" sz="1800" dirty="0" smtClean="0"/>
              <a:t>The sound project design that eased operational planning;</a:t>
            </a:r>
          </a:p>
          <a:p>
            <a:pPr marL="798513" indent="-282575">
              <a:buFont typeface="Wingdings" pitchFamily="2" charset="2"/>
              <a:buChar char="ü"/>
              <a:defRPr/>
            </a:pPr>
            <a:r>
              <a:rPr lang="en-US" sz="1800" dirty="0" smtClean="0"/>
              <a:t>The effectiveness and appropriateness of the implementation strategy;</a:t>
            </a:r>
          </a:p>
          <a:p>
            <a:pPr marL="798513" indent="-282575">
              <a:buFont typeface="Wingdings" pitchFamily="2" charset="2"/>
              <a:buChar char="ü"/>
              <a:defRPr/>
            </a:pPr>
            <a:r>
              <a:rPr lang="en-US" sz="1800" dirty="0" smtClean="0"/>
              <a:t>The adequate resources in terms of manpower, funds and time;</a:t>
            </a:r>
          </a:p>
          <a:p>
            <a:pPr marL="798513" indent="-282575">
              <a:buFont typeface="Wingdings" pitchFamily="2" charset="2"/>
              <a:buChar char="ü"/>
              <a:defRPr/>
            </a:pPr>
            <a:r>
              <a:rPr lang="en-US" sz="1800" dirty="0" smtClean="0"/>
              <a:t>The generally strong support of the primary beneficiaries and partners; and</a:t>
            </a:r>
          </a:p>
          <a:p>
            <a:pPr marL="798513" indent="-282575">
              <a:buSzPct val="110000"/>
              <a:buFont typeface="Wingdings" pitchFamily="2" charset="2"/>
              <a:buChar char="ü"/>
              <a:defRPr/>
            </a:pPr>
            <a:r>
              <a:rPr lang="en-US" sz="1800" dirty="0" smtClean="0"/>
              <a:t>The able project management team.</a:t>
            </a:r>
          </a:p>
          <a:p>
            <a:pPr marL="406400" indent="-292100">
              <a:buSzPct val="110000"/>
              <a:buFont typeface="Lucida Sans Unicode" pitchFamily="34" charset="0"/>
              <a:buChar char="‣"/>
              <a:defRPr/>
            </a:pPr>
            <a:r>
              <a:rPr lang="en-US" sz="1800" dirty="0" smtClean="0"/>
              <a:t>The specific objective defined was nearly achieved through the full execution of twenty-two planned as well as two additional activities noting that three outputs were fully achieved while two outputs were </a:t>
            </a:r>
            <a:r>
              <a:rPr lang="id-ID" sz="1800" dirty="0" smtClean="0"/>
              <a:t>slightly short of targets</a:t>
            </a:r>
            <a:endParaRPr lang="en-US" sz="1800" dirty="0" smtClean="0"/>
          </a:p>
          <a:p>
            <a:pPr marL="798513" indent="-282575">
              <a:buFont typeface="Wingdings" pitchFamily="2" charset="2"/>
              <a:buChar char="ü"/>
              <a:defRPr/>
            </a:pPr>
            <a:endParaRPr lang="en-US" sz="1800" dirty="0" smtClean="0"/>
          </a:p>
        </p:txBody>
      </p:sp>
      <p:pic>
        <p:nvPicPr>
          <p:cNvPr id="24579" name="Title 1"/>
          <p:cNvPicPr>
            <a:picLocks noGrp="1" noChangeArrowheads="1"/>
          </p:cNvPicPr>
          <p:nvPr>
            <p:ph type="title"/>
          </p:nvPr>
        </p:nvPicPr>
        <p:blipFill>
          <a:blip r:embed="rId2"/>
          <a:srcRect/>
          <a:stretch>
            <a:fillRect/>
          </a:stretch>
        </p:blipFill>
        <p:spPr bwMode="auto">
          <a:xfrm>
            <a:off x="63500" y="-12700"/>
            <a:ext cx="3790950" cy="882650"/>
          </a:xfrm>
        </p:spPr>
      </p:pic>
      <p:sp>
        <p:nvSpPr>
          <p:cNvPr id="24580" name="Rectangle 4"/>
          <p:cNvSpPr>
            <a:spLocks noChangeArrowheads="1"/>
          </p:cNvSpPr>
          <p:nvPr/>
        </p:nvSpPr>
        <p:spPr bwMode="auto">
          <a:xfrm>
            <a:off x="8839200" y="6629400"/>
            <a:ext cx="228600" cy="182563"/>
          </a:xfrm>
          <a:prstGeom prst="rect">
            <a:avLst/>
          </a:prstGeom>
          <a:solidFill>
            <a:schemeClr val="bg1"/>
          </a:solidFill>
          <a:ln w="6350">
            <a:solidFill>
              <a:schemeClr val="tx1"/>
            </a:solidFill>
            <a:miter lim="800000"/>
            <a:headEnd/>
            <a:tailEnd/>
          </a:ln>
        </p:spPr>
        <p:txBody>
          <a:bodyPr wrap="none" anchor="ctr"/>
          <a:lstStyle/>
          <a:p>
            <a:pPr algn="ctr"/>
            <a:fld id="{A8EC9FF8-BBD5-4FDA-BCA1-C0D31A3DE03B}" type="slidenum">
              <a:rPr lang="en-GB" sz="1200"/>
              <a:pPr algn="ctr"/>
              <a:t>16</a:t>
            </a:fld>
            <a:endParaRPr lang="en-GB" sz="1200"/>
          </a:p>
        </p:txBody>
      </p:sp>
    </p:spTree>
  </p:cSld>
  <p:clrMapOvr>
    <a:masterClrMapping/>
  </p:clrMapOvr>
  <p:transition spd="slow">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idx="1"/>
          </p:nvPr>
        </p:nvSpPr>
        <p:spPr>
          <a:xfrm>
            <a:off x="228600" y="1295400"/>
            <a:ext cx="8686800" cy="4495800"/>
          </a:xfrm>
        </p:spPr>
        <p:txBody>
          <a:bodyPr/>
          <a:lstStyle/>
          <a:p>
            <a:pPr algn="just"/>
            <a:r>
              <a:rPr lang="en-US" sz="1800" smtClean="0"/>
              <a:t>It is strongly recommended that any ITTO project proponent to perform an adequate analysis of the problem to be addressed in accordance with existing ITTO manual on project formulation to ensure clarity of cause-effect relationship</a:t>
            </a:r>
          </a:p>
          <a:p>
            <a:pPr algn="just"/>
            <a:r>
              <a:rPr lang="en-US" sz="1800" smtClean="0"/>
              <a:t>To be sound, a project design must be constructed based on a clear cause-effect relationship to ensure relevance and effectiveness of project interventions to solving the problems at hand</a:t>
            </a:r>
          </a:p>
          <a:p>
            <a:pPr algn="just"/>
            <a:r>
              <a:rPr lang="en-US" sz="1800" smtClean="0"/>
              <a:t>To ensure a smooth implementation and successful completion of a project</a:t>
            </a:r>
            <a:r>
              <a:rPr lang="id-ID" sz="1800" smtClean="0"/>
              <a:t>,</a:t>
            </a:r>
            <a:r>
              <a:rPr lang="en-US" sz="1800" smtClean="0"/>
              <a:t> appropriateness of strategy for implementation, adequacy of inputs as well as support of primary beneficiaries and partners are among the enabling conditions that are required to prevail</a:t>
            </a:r>
          </a:p>
          <a:p>
            <a:pPr algn="just"/>
            <a:r>
              <a:rPr lang="en-US" sz="1800" smtClean="0"/>
              <a:t>Achievements of a project must be assessed using the pre-specified indicators; to be realistic as a tool for measuring achievements, </a:t>
            </a:r>
            <a:r>
              <a:rPr lang="id-ID" sz="1800" smtClean="0"/>
              <a:t>such</a:t>
            </a:r>
            <a:r>
              <a:rPr lang="en-US" sz="1800" smtClean="0"/>
              <a:t> indicators need to be occasionally revisited and adjusted based on progress in implementation.</a:t>
            </a:r>
          </a:p>
          <a:p>
            <a:pPr algn="just"/>
            <a:endParaRPr lang="en-US" sz="1800" smtClean="0"/>
          </a:p>
        </p:txBody>
      </p:sp>
      <p:pic>
        <p:nvPicPr>
          <p:cNvPr id="25603" name="Title 1"/>
          <p:cNvPicPr>
            <a:picLocks noGrp="1" noChangeArrowheads="1"/>
          </p:cNvPicPr>
          <p:nvPr>
            <p:ph type="title"/>
          </p:nvPr>
        </p:nvPicPr>
        <p:blipFill>
          <a:blip r:embed="rId2"/>
          <a:srcRect/>
          <a:stretch>
            <a:fillRect/>
          </a:stretch>
        </p:blipFill>
        <p:spPr bwMode="auto">
          <a:xfrm>
            <a:off x="195263" y="42863"/>
            <a:ext cx="5383212" cy="858837"/>
          </a:xfrm>
        </p:spPr>
      </p:pic>
      <p:sp>
        <p:nvSpPr>
          <p:cNvPr id="25604" name="Rectangle 4"/>
          <p:cNvSpPr>
            <a:spLocks noChangeArrowheads="1"/>
          </p:cNvSpPr>
          <p:nvPr/>
        </p:nvSpPr>
        <p:spPr bwMode="auto">
          <a:xfrm>
            <a:off x="8839200" y="6629400"/>
            <a:ext cx="228600" cy="182563"/>
          </a:xfrm>
          <a:prstGeom prst="rect">
            <a:avLst/>
          </a:prstGeom>
          <a:solidFill>
            <a:schemeClr val="bg1"/>
          </a:solidFill>
          <a:ln w="6350">
            <a:solidFill>
              <a:schemeClr val="tx1"/>
            </a:solidFill>
            <a:miter lim="800000"/>
            <a:headEnd/>
            <a:tailEnd/>
          </a:ln>
        </p:spPr>
        <p:txBody>
          <a:bodyPr wrap="none" anchor="ctr"/>
          <a:lstStyle/>
          <a:p>
            <a:pPr algn="ctr"/>
            <a:fld id="{BB6389C9-0379-404E-B49E-D4AFAD3536BF}" type="slidenum">
              <a:rPr lang="en-GB" sz="1200"/>
              <a:pPr algn="ctr"/>
              <a:t>17</a:t>
            </a:fld>
            <a:endParaRPr lang="en-GB" sz="1200"/>
          </a:p>
        </p:txBody>
      </p:sp>
    </p:spTree>
  </p:cSld>
  <p:clrMapOvr>
    <a:masterClrMapping/>
  </p:clrMapOvr>
  <p:transition spd="slow">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Title 1"/>
          <p:cNvPicPr>
            <a:picLocks noGrp="1" noChangeArrowheads="1"/>
          </p:cNvPicPr>
          <p:nvPr>
            <p:ph type="title"/>
          </p:nvPr>
        </p:nvPicPr>
        <p:blipFill>
          <a:blip r:embed="rId2"/>
          <a:srcRect/>
          <a:stretch>
            <a:fillRect/>
          </a:stretch>
        </p:blipFill>
        <p:spPr bwMode="auto">
          <a:xfrm>
            <a:off x="2819400" y="152400"/>
            <a:ext cx="3748088" cy="647700"/>
          </a:xfrm>
        </p:spPr>
      </p:pic>
      <p:sp>
        <p:nvSpPr>
          <p:cNvPr id="26627" name="Rectangle 3"/>
          <p:cNvSpPr>
            <a:spLocks noChangeArrowheads="1"/>
          </p:cNvSpPr>
          <p:nvPr/>
        </p:nvSpPr>
        <p:spPr bwMode="auto">
          <a:xfrm>
            <a:off x="8839200" y="6629400"/>
            <a:ext cx="228600" cy="182563"/>
          </a:xfrm>
          <a:prstGeom prst="rect">
            <a:avLst/>
          </a:prstGeom>
          <a:solidFill>
            <a:schemeClr val="bg1"/>
          </a:solidFill>
          <a:ln w="6350">
            <a:solidFill>
              <a:schemeClr val="tx1"/>
            </a:solidFill>
            <a:miter lim="800000"/>
            <a:headEnd/>
            <a:tailEnd/>
          </a:ln>
        </p:spPr>
        <p:txBody>
          <a:bodyPr wrap="none" anchor="ctr"/>
          <a:lstStyle/>
          <a:p>
            <a:pPr algn="ctr"/>
            <a:fld id="{4C0898FA-0251-4F15-92B9-8CF3540FDE0D}" type="slidenum">
              <a:rPr lang="en-GB" sz="1200"/>
              <a:pPr algn="ctr"/>
              <a:t>18</a:t>
            </a:fld>
            <a:endParaRPr lang="en-GB" sz="1200"/>
          </a:p>
        </p:txBody>
      </p:sp>
      <p:grpSp>
        <p:nvGrpSpPr>
          <p:cNvPr id="26628" name="Group 4"/>
          <p:cNvGrpSpPr>
            <a:grpSpLocks/>
          </p:cNvGrpSpPr>
          <p:nvPr/>
        </p:nvGrpSpPr>
        <p:grpSpPr bwMode="auto">
          <a:xfrm>
            <a:off x="914400" y="1143000"/>
            <a:ext cx="7924800" cy="5368925"/>
            <a:chOff x="1667" y="5861"/>
            <a:chExt cx="9366" cy="6537"/>
          </a:xfrm>
        </p:grpSpPr>
        <p:pic>
          <p:nvPicPr>
            <p:cNvPr id="26630" name="Picture 1" descr="G:\01-ITTO-PD 523 KARET\ITTO WORKSHOP\WS Karet- Medan\DSCF4592.JPG"/>
            <p:cNvPicPr>
              <a:picLocks noChangeArrowheads="1"/>
            </p:cNvPicPr>
            <p:nvPr/>
          </p:nvPicPr>
          <p:blipFill>
            <a:blip r:embed="rId3"/>
            <a:srcRect/>
            <a:stretch>
              <a:fillRect/>
            </a:stretch>
          </p:blipFill>
          <p:spPr bwMode="auto">
            <a:xfrm>
              <a:off x="3782" y="5861"/>
              <a:ext cx="4752" cy="3840"/>
            </a:xfrm>
            <a:prstGeom prst="rect">
              <a:avLst/>
            </a:prstGeom>
            <a:noFill/>
            <a:ln w="9525">
              <a:noFill/>
              <a:miter lim="800000"/>
              <a:headEnd/>
              <a:tailEnd/>
            </a:ln>
          </p:spPr>
        </p:pic>
        <p:pic>
          <p:nvPicPr>
            <p:cNvPr id="26631" name="Picture 2" descr="G:\01-ITTO-PD 523 KARET\ITTO WORKSHOP\WS Karet- Medan\DSCF4613.JPG"/>
            <p:cNvPicPr>
              <a:picLocks noChangeArrowheads="1"/>
            </p:cNvPicPr>
            <p:nvPr/>
          </p:nvPicPr>
          <p:blipFill>
            <a:blip r:embed="rId4"/>
            <a:srcRect/>
            <a:stretch>
              <a:fillRect/>
            </a:stretch>
          </p:blipFill>
          <p:spPr bwMode="auto">
            <a:xfrm>
              <a:off x="1667" y="9206"/>
              <a:ext cx="3235" cy="3183"/>
            </a:xfrm>
            <a:prstGeom prst="rect">
              <a:avLst/>
            </a:prstGeom>
            <a:noFill/>
            <a:ln w="9525">
              <a:noFill/>
              <a:miter lim="800000"/>
              <a:headEnd/>
              <a:tailEnd/>
            </a:ln>
          </p:spPr>
        </p:pic>
        <p:pic>
          <p:nvPicPr>
            <p:cNvPr id="26632" name="Picture 3" descr="G:\01-ITTO-PD 523 KARET\ITTO WORKSHOP\WS Karet- Medan\DSCF4607.JPG"/>
            <p:cNvPicPr>
              <a:picLocks noChangeArrowheads="1"/>
            </p:cNvPicPr>
            <p:nvPr/>
          </p:nvPicPr>
          <p:blipFill>
            <a:blip r:embed="rId5"/>
            <a:srcRect/>
            <a:stretch>
              <a:fillRect/>
            </a:stretch>
          </p:blipFill>
          <p:spPr bwMode="auto">
            <a:xfrm>
              <a:off x="7942" y="9201"/>
              <a:ext cx="3091" cy="3192"/>
            </a:xfrm>
            <a:prstGeom prst="rect">
              <a:avLst/>
            </a:prstGeom>
            <a:noFill/>
            <a:ln w="9525">
              <a:noFill/>
              <a:miter lim="800000"/>
              <a:headEnd/>
              <a:tailEnd/>
            </a:ln>
          </p:spPr>
        </p:pic>
        <p:pic>
          <p:nvPicPr>
            <p:cNvPr id="26633" name="Picture 4" descr="G:\01-ITTO-PD 523 KARET\ITTO WORKSHOP\WS Karet- Medan\DSCF4612.JPG"/>
            <p:cNvPicPr>
              <a:picLocks noChangeArrowheads="1"/>
            </p:cNvPicPr>
            <p:nvPr/>
          </p:nvPicPr>
          <p:blipFill>
            <a:blip r:embed="rId6"/>
            <a:srcRect/>
            <a:stretch>
              <a:fillRect/>
            </a:stretch>
          </p:blipFill>
          <p:spPr bwMode="auto">
            <a:xfrm>
              <a:off x="4892" y="9206"/>
              <a:ext cx="3082" cy="3192"/>
            </a:xfrm>
            <a:prstGeom prst="rect">
              <a:avLst/>
            </a:prstGeom>
            <a:noFill/>
            <a:ln w="9525">
              <a:noFill/>
              <a:miter lim="800000"/>
              <a:headEnd/>
              <a:tailEnd/>
            </a:ln>
          </p:spPr>
        </p:pic>
      </p:grpSp>
      <p:sp>
        <p:nvSpPr>
          <p:cNvPr id="26629" name="Rectangle 9"/>
          <p:cNvSpPr>
            <a:spLocks noChangeArrowheads="1"/>
          </p:cNvSpPr>
          <p:nvPr/>
        </p:nvSpPr>
        <p:spPr bwMode="auto">
          <a:xfrm>
            <a:off x="914400" y="6096000"/>
            <a:ext cx="7620000" cy="457200"/>
          </a:xfrm>
          <a:prstGeom prst="rect">
            <a:avLst/>
          </a:prstGeom>
          <a:noFill/>
          <a:ln w="0">
            <a:noFill/>
            <a:miter lim="800000"/>
            <a:headEnd/>
            <a:tailEnd/>
          </a:ln>
        </p:spPr>
        <p:txBody>
          <a:bodyPr wrap="none" anchor="ctr"/>
          <a:lstStyle/>
          <a:p>
            <a:pPr algn="ctr"/>
            <a:r>
              <a:rPr lang="id-ID" sz="1400" b="1"/>
              <a:t>Reps. of DGs of BUK, Crop-estates and ITTO adressed the national workhsop</a:t>
            </a:r>
            <a:r>
              <a:rPr lang="en-US" sz="1400" b="1"/>
              <a:t> in Medan</a:t>
            </a:r>
            <a:r>
              <a:rPr lang="en-GB" sz="1400" b="1"/>
              <a:t>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8763000" y="6337300"/>
            <a:ext cx="228600" cy="182563"/>
          </a:xfrm>
          <a:prstGeom prst="rect">
            <a:avLst/>
          </a:prstGeom>
          <a:solidFill>
            <a:schemeClr val="bg1"/>
          </a:solidFill>
          <a:ln w="6350">
            <a:solidFill>
              <a:schemeClr val="tx1"/>
            </a:solidFill>
            <a:miter lim="800000"/>
            <a:headEnd/>
            <a:tailEnd/>
          </a:ln>
        </p:spPr>
        <p:txBody>
          <a:bodyPr wrap="none" anchor="ctr"/>
          <a:lstStyle/>
          <a:p>
            <a:pPr algn="ctr"/>
            <a:fld id="{313AD945-53CE-4909-8C39-DEF90CE5E707}" type="slidenum">
              <a:rPr lang="en-GB" sz="1200"/>
              <a:pPr algn="ctr"/>
              <a:t>19</a:t>
            </a:fld>
            <a:endParaRPr lang="en-GB" sz="1200"/>
          </a:p>
        </p:txBody>
      </p:sp>
      <p:grpSp>
        <p:nvGrpSpPr>
          <p:cNvPr id="27651" name="Group 3"/>
          <p:cNvGrpSpPr>
            <a:grpSpLocks/>
          </p:cNvGrpSpPr>
          <p:nvPr/>
        </p:nvGrpSpPr>
        <p:grpSpPr bwMode="auto">
          <a:xfrm>
            <a:off x="609600" y="88900"/>
            <a:ext cx="8264525" cy="3198813"/>
            <a:chOff x="2151" y="3146"/>
            <a:chExt cx="8693" cy="4560"/>
          </a:xfrm>
        </p:grpSpPr>
        <p:pic>
          <p:nvPicPr>
            <p:cNvPr id="27657" name="Picture 17" descr="G:\01-ITTO - FOTO\FOTO DIKLAT\DSCF5589.JPG"/>
            <p:cNvPicPr>
              <a:picLocks noChangeArrowheads="1"/>
            </p:cNvPicPr>
            <p:nvPr/>
          </p:nvPicPr>
          <p:blipFill>
            <a:blip r:embed="rId2"/>
            <a:srcRect/>
            <a:stretch>
              <a:fillRect/>
            </a:stretch>
          </p:blipFill>
          <p:spPr bwMode="auto">
            <a:xfrm>
              <a:off x="2151" y="3146"/>
              <a:ext cx="4416" cy="4550"/>
            </a:xfrm>
            <a:prstGeom prst="rect">
              <a:avLst/>
            </a:prstGeom>
            <a:noFill/>
            <a:ln w="9525">
              <a:noFill/>
              <a:miter lim="800000"/>
              <a:headEnd/>
              <a:tailEnd/>
            </a:ln>
          </p:spPr>
        </p:pic>
        <p:pic>
          <p:nvPicPr>
            <p:cNvPr id="27658" name="Picture 14" descr="G:\01-ITTO - FOTO\FOTO DIKLAT\DSCF5629.JPG"/>
            <p:cNvPicPr>
              <a:picLocks noChangeArrowheads="1"/>
            </p:cNvPicPr>
            <p:nvPr/>
          </p:nvPicPr>
          <p:blipFill>
            <a:blip r:embed="rId3"/>
            <a:srcRect/>
            <a:stretch>
              <a:fillRect/>
            </a:stretch>
          </p:blipFill>
          <p:spPr bwMode="auto">
            <a:xfrm>
              <a:off x="6390" y="3146"/>
              <a:ext cx="4454" cy="4560"/>
            </a:xfrm>
            <a:prstGeom prst="rect">
              <a:avLst/>
            </a:prstGeom>
            <a:noFill/>
            <a:ln w="9525">
              <a:noFill/>
              <a:miter lim="800000"/>
              <a:headEnd/>
              <a:tailEnd/>
            </a:ln>
          </p:spPr>
        </p:pic>
      </p:grpSp>
      <p:grpSp>
        <p:nvGrpSpPr>
          <p:cNvPr id="27652" name="Group 6"/>
          <p:cNvGrpSpPr>
            <a:grpSpLocks/>
          </p:cNvGrpSpPr>
          <p:nvPr/>
        </p:nvGrpSpPr>
        <p:grpSpPr bwMode="auto">
          <a:xfrm>
            <a:off x="798513" y="3365500"/>
            <a:ext cx="7659687" cy="3535363"/>
            <a:chOff x="1862" y="7196"/>
            <a:chExt cx="9105" cy="4205"/>
          </a:xfrm>
        </p:grpSpPr>
        <p:pic>
          <p:nvPicPr>
            <p:cNvPr id="27655" name="Picture 16" descr="G:\01-ITTO - FOTO\FOTO DIKLAT\DSCF5624.JPG"/>
            <p:cNvPicPr>
              <a:picLocks noChangeArrowheads="1"/>
            </p:cNvPicPr>
            <p:nvPr/>
          </p:nvPicPr>
          <p:blipFill>
            <a:blip r:embed="rId4"/>
            <a:srcRect/>
            <a:stretch>
              <a:fillRect/>
            </a:stretch>
          </p:blipFill>
          <p:spPr bwMode="auto">
            <a:xfrm>
              <a:off x="1862" y="7196"/>
              <a:ext cx="4205" cy="4205"/>
            </a:xfrm>
            <a:prstGeom prst="rect">
              <a:avLst/>
            </a:prstGeom>
            <a:noFill/>
            <a:ln w="9525">
              <a:noFill/>
              <a:miter lim="800000"/>
              <a:headEnd/>
              <a:tailEnd/>
            </a:ln>
          </p:spPr>
        </p:pic>
        <p:pic>
          <p:nvPicPr>
            <p:cNvPr id="27656" name="Picture 15" descr="G:\01-ITTO - FOTO\FOTO DIKLAT\DSCF5631.JPG"/>
            <p:cNvPicPr>
              <a:picLocks noChangeArrowheads="1"/>
            </p:cNvPicPr>
            <p:nvPr/>
          </p:nvPicPr>
          <p:blipFill>
            <a:blip r:embed="rId5"/>
            <a:srcRect/>
            <a:stretch>
              <a:fillRect/>
            </a:stretch>
          </p:blipFill>
          <p:spPr bwMode="auto">
            <a:xfrm>
              <a:off x="6532" y="7276"/>
              <a:ext cx="4435" cy="4090"/>
            </a:xfrm>
            <a:prstGeom prst="rect">
              <a:avLst/>
            </a:prstGeom>
            <a:noFill/>
            <a:ln w="9525">
              <a:noFill/>
              <a:miter lim="800000"/>
              <a:headEnd/>
              <a:tailEnd/>
            </a:ln>
          </p:spPr>
        </p:pic>
      </p:grpSp>
      <p:sp>
        <p:nvSpPr>
          <p:cNvPr id="27653" name="Rectangle 9"/>
          <p:cNvSpPr>
            <a:spLocks noChangeArrowheads="1"/>
          </p:cNvSpPr>
          <p:nvPr/>
        </p:nvSpPr>
        <p:spPr bwMode="auto">
          <a:xfrm>
            <a:off x="914400" y="2908300"/>
            <a:ext cx="7620000" cy="457200"/>
          </a:xfrm>
          <a:prstGeom prst="rect">
            <a:avLst/>
          </a:prstGeom>
          <a:noFill/>
          <a:ln w="0">
            <a:noFill/>
            <a:miter lim="800000"/>
            <a:headEnd/>
            <a:tailEnd/>
          </a:ln>
        </p:spPr>
        <p:txBody>
          <a:bodyPr wrap="none" anchor="ctr"/>
          <a:lstStyle/>
          <a:p>
            <a:pPr algn="ctr"/>
            <a:r>
              <a:rPr lang="en-US" b="1"/>
              <a:t>Training of farmers on felling</a:t>
            </a:r>
            <a:r>
              <a:rPr lang="en-GB"/>
              <a:t> </a:t>
            </a:r>
          </a:p>
        </p:txBody>
      </p:sp>
      <p:sp>
        <p:nvSpPr>
          <p:cNvPr id="27654" name="Rectangle 10"/>
          <p:cNvSpPr>
            <a:spLocks noChangeArrowheads="1"/>
          </p:cNvSpPr>
          <p:nvPr/>
        </p:nvSpPr>
        <p:spPr bwMode="auto">
          <a:xfrm>
            <a:off x="838200" y="6108700"/>
            <a:ext cx="7620000" cy="457200"/>
          </a:xfrm>
          <a:prstGeom prst="rect">
            <a:avLst/>
          </a:prstGeom>
          <a:noFill/>
          <a:ln w="0">
            <a:noFill/>
            <a:miter lim="800000"/>
            <a:headEnd/>
            <a:tailEnd/>
          </a:ln>
        </p:spPr>
        <p:txBody>
          <a:bodyPr wrap="none" anchor="ctr"/>
          <a:lstStyle/>
          <a:p>
            <a:pPr algn="ctr"/>
            <a:r>
              <a:rPr lang="en-US" b="1"/>
              <a:t>Training of farmers on bucking</a:t>
            </a:r>
            <a:r>
              <a:rPr lang="en-GB"/>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1"/>
          <p:cNvSpPr>
            <a:spLocks noGrp="1"/>
          </p:cNvSpPr>
          <p:nvPr>
            <p:ph idx="1"/>
          </p:nvPr>
        </p:nvSpPr>
        <p:spPr>
          <a:xfrm>
            <a:off x="304800" y="1066800"/>
            <a:ext cx="8382000" cy="5105400"/>
          </a:xfrm>
        </p:spPr>
        <p:txBody>
          <a:bodyPr/>
          <a:lstStyle/>
          <a:p>
            <a:pPr indent="-365125" algn="just">
              <a:tabLst>
                <a:tab pos="3141663" algn="l"/>
                <a:tab pos="3413125" algn="l"/>
                <a:tab pos="7083425" algn="r"/>
              </a:tabLst>
            </a:pPr>
            <a:r>
              <a:rPr lang="en-US" sz="1800" smtClean="0"/>
              <a:t>Project serial number	: PD </a:t>
            </a:r>
            <a:r>
              <a:rPr lang="id-ID" sz="1800" smtClean="0"/>
              <a:t>523</a:t>
            </a:r>
            <a:r>
              <a:rPr lang="en-US" sz="1800" smtClean="0"/>
              <a:t>/0</a:t>
            </a:r>
            <a:r>
              <a:rPr lang="id-ID" sz="1800" smtClean="0"/>
              <a:t>8</a:t>
            </a:r>
            <a:r>
              <a:rPr lang="en-US" sz="1800" smtClean="0"/>
              <a:t> Rev. 1 (I)</a:t>
            </a:r>
            <a:endParaRPr lang="en-AU" sz="1800" smtClean="0"/>
          </a:p>
          <a:p>
            <a:pPr indent="-365125">
              <a:tabLst>
                <a:tab pos="3141663" algn="l"/>
                <a:tab pos="3413125" algn="l"/>
                <a:tab pos="7083425" algn="r"/>
              </a:tabLst>
            </a:pPr>
            <a:r>
              <a:rPr lang="en-US" sz="1800" smtClean="0"/>
              <a:t>Project title	: O</a:t>
            </a:r>
            <a:r>
              <a:rPr lang="id-ID" sz="1800" smtClean="0"/>
              <a:t>perational</a:t>
            </a:r>
            <a:r>
              <a:rPr lang="en-US" sz="1800" smtClean="0"/>
              <a:t> S</a:t>
            </a:r>
            <a:r>
              <a:rPr lang="id-ID" sz="1800" smtClean="0"/>
              <a:t>trategies for the </a:t>
            </a:r>
            <a:r>
              <a:rPr lang="en-US" sz="1800" smtClean="0"/>
              <a:t>P</a:t>
            </a:r>
            <a:r>
              <a:rPr lang="id-ID" sz="1800" smtClean="0"/>
              <a:t>romotion of</a:t>
            </a:r>
            <a:r>
              <a:rPr lang="en-US" sz="1800" smtClean="0"/>
              <a:t> </a:t>
            </a:r>
          </a:p>
          <a:p>
            <a:pPr indent="-365125">
              <a:buFont typeface="Wingdings 3" pitchFamily="18" charset="2"/>
              <a:buNone/>
              <a:tabLst>
                <a:tab pos="3141663" algn="l"/>
                <a:tab pos="3413125" algn="l"/>
                <a:tab pos="7083425" algn="r"/>
              </a:tabLst>
            </a:pPr>
            <a:r>
              <a:rPr lang="en-US" sz="1800" smtClean="0"/>
              <a:t>		  E</a:t>
            </a:r>
            <a:r>
              <a:rPr lang="id-ID" sz="1800" smtClean="0"/>
              <a:t>fficient Utilization of  Rubberwood from</a:t>
            </a:r>
            <a:endParaRPr lang="en-US" sz="1800" smtClean="0"/>
          </a:p>
          <a:p>
            <a:pPr indent="-365125">
              <a:buFont typeface="Wingdings 3" pitchFamily="18" charset="2"/>
              <a:buNone/>
              <a:tabLst>
                <a:tab pos="3141663" algn="l"/>
                <a:tab pos="3413125" algn="l"/>
                <a:tab pos="7083425" algn="r"/>
              </a:tabLst>
            </a:pPr>
            <a:r>
              <a:rPr lang="en-US" sz="1800" smtClean="0"/>
              <a:t>		 </a:t>
            </a:r>
            <a:r>
              <a:rPr lang="id-ID" sz="1800" smtClean="0"/>
              <a:t> Sustainable Sources in Indonesia </a:t>
            </a:r>
          </a:p>
          <a:p>
            <a:pPr indent="-365125" algn="just">
              <a:tabLst>
                <a:tab pos="3141663" algn="l"/>
                <a:tab pos="3413125" algn="l"/>
                <a:tab pos="7083425" algn="r"/>
              </a:tabLst>
            </a:pPr>
            <a:r>
              <a:rPr lang="en-US" sz="1800" smtClean="0"/>
              <a:t>Host Government	: The Government of </a:t>
            </a:r>
            <a:r>
              <a:rPr lang="id-ID" sz="1800" smtClean="0"/>
              <a:t>Indonesia</a:t>
            </a:r>
            <a:r>
              <a:rPr lang="en-US" sz="1800" smtClean="0"/>
              <a:t> (GO</a:t>
            </a:r>
            <a:r>
              <a:rPr lang="id-ID" sz="1800" smtClean="0"/>
              <a:t>I</a:t>
            </a:r>
            <a:r>
              <a:rPr lang="en-US" sz="1800" smtClean="0"/>
              <a:t>)</a:t>
            </a:r>
            <a:endParaRPr lang="en-AU" sz="1800" smtClean="0"/>
          </a:p>
          <a:p>
            <a:pPr indent="-365125" algn="just">
              <a:tabLst>
                <a:tab pos="3141663" algn="l"/>
                <a:tab pos="3413125" algn="l"/>
                <a:tab pos="7083425" algn="r"/>
              </a:tabLst>
            </a:pPr>
            <a:r>
              <a:rPr lang="en-US" sz="1800" smtClean="0"/>
              <a:t>Executing Agency	: </a:t>
            </a:r>
            <a:r>
              <a:rPr lang="id-ID" sz="1800" smtClean="0"/>
              <a:t>Directorate General </a:t>
            </a:r>
            <a:r>
              <a:rPr lang="en-AU" sz="1800" smtClean="0"/>
              <a:t>of F</a:t>
            </a:r>
            <a:r>
              <a:rPr lang="id-ID" sz="1800" smtClean="0"/>
              <a:t>orestry </a:t>
            </a:r>
            <a:r>
              <a:rPr lang="en-US" sz="1800" smtClean="0"/>
              <a:t>Enterprise</a:t>
            </a:r>
          </a:p>
          <a:p>
            <a:pPr indent="-365125" algn="just">
              <a:buFont typeface="Wingdings 3" pitchFamily="18" charset="2"/>
              <a:buNone/>
              <a:tabLst>
                <a:tab pos="3141663" algn="l"/>
                <a:tab pos="3413125" algn="l"/>
                <a:tab pos="7083425" algn="r"/>
              </a:tabLst>
            </a:pPr>
            <a:r>
              <a:rPr lang="en-US" sz="1800" smtClean="0"/>
              <a:t>		 </a:t>
            </a:r>
            <a:r>
              <a:rPr lang="id-ID" sz="1800" smtClean="0"/>
              <a:t> Development (BUK), The Ministry of Forestry</a:t>
            </a:r>
            <a:endParaRPr lang="en-US" sz="1800" smtClean="0"/>
          </a:p>
          <a:p>
            <a:pPr indent="-365125" algn="just">
              <a:buFont typeface="Wingdings 3" pitchFamily="18" charset="2"/>
              <a:buNone/>
              <a:tabLst>
                <a:tab pos="3141663" algn="l"/>
                <a:tab pos="3413125" algn="l"/>
                <a:tab pos="7083425" algn="r"/>
              </a:tabLst>
            </a:pPr>
            <a:r>
              <a:rPr lang="en-US" sz="1800" smtClean="0"/>
              <a:t>		 </a:t>
            </a:r>
            <a:r>
              <a:rPr lang="id-ID" sz="1800" smtClean="0"/>
              <a:t> of Indonesia</a:t>
            </a:r>
            <a:endParaRPr lang="en-US" sz="1800" smtClean="0"/>
          </a:p>
          <a:p>
            <a:pPr indent="-365125" algn="just">
              <a:tabLst>
                <a:tab pos="3141663" algn="l"/>
                <a:tab pos="3413125" algn="l"/>
                <a:tab pos="7083425" algn="r"/>
              </a:tabLst>
            </a:pPr>
            <a:r>
              <a:rPr lang="en-US" sz="1800" smtClean="0"/>
              <a:t>Collaborating</a:t>
            </a:r>
            <a:r>
              <a:rPr lang="id-ID" sz="1800" smtClean="0"/>
              <a:t> </a:t>
            </a:r>
            <a:r>
              <a:rPr lang="en-US" sz="1800" smtClean="0"/>
              <a:t>Agencies	: I</a:t>
            </a:r>
            <a:r>
              <a:rPr lang="id-ID" sz="1800" smtClean="0"/>
              <a:t>ndonesian</a:t>
            </a:r>
            <a:r>
              <a:rPr lang="en-US" sz="1800" smtClean="0"/>
              <a:t> S</a:t>
            </a:r>
            <a:r>
              <a:rPr lang="id-ID" sz="1800" smtClean="0"/>
              <a:t>awmill</a:t>
            </a:r>
            <a:r>
              <a:rPr lang="en-US" sz="1800" smtClean="0"/>
              <a:t> &amp; W</a:t>
            </a:r>
            <a:r>
              <a:rPr lang="id-ID" sz="1800" smtClean="0"/>
              <a:t>oodworking</a:t>
            </a:r>
            <a:endParaRPr lang="en-US" sz="1800" smtClean="0"/>
          </a:p>
          <a:p>
            <a:pPr indent="-365125" algn="just">
              <a:buFont typeface="Wingdings 3" pitchFamily="18" charset="2"/>
              <a:buNone/>
              <a:tabLst>
                <a:tab pos="3141663" algn="l"/>
                <a:tab pos="3413125" algn="l"/>
                <a:tab pos="7083425" algn="r"/>
              </a:tabLst>
            </a:pPr>
            <a:r>
              <a:rPr lang="en-US" sz="1800" smtClean="0"/>
              <a:t>		  </a:t>
            </a:r>
            <a:r>
              <a:rPr lang="id-ID" sz="1800" smtClean="0"/>
              <a:t>Association</a:t>
            </a:r>
            <a:r>
              <a:rPr lang="en-US" sz="1800" smtClean="0"/>
              <a:t> (ISWA)</a:t>
            </a:r>
          </a:p>
          <a:p>
            <a:pPr indent="-365125" algn="just">
              <a:tabLst>
                <a:tab pos="3141663" algn="l"/>
                <a:tab pos="3413125" algn="l"/>
                <a:tab pos="7083425" algn="r"/>
              </a:tabLst>
            </a:pPr>
            <a:r>
              <a:rPr lang="en-US" sz="1800" smtClean="0"/>
              <a:t>Budget	:	ITTO	US$ 605,094</a:t>
            </a:r>
          </a:p>
          <a:p>
            <a:pPr indent="-365125" algn="just">
              <a:buFont typeface="Wingdings 3" pitchFamily="18" charset="2"/>
              <a:buNone/>
              <a:tabLst>
                <a:tab pos="3141663" algn="l"/>
                <a:tab pos="3413125" algn="l"/>
                <a:tab pos="7083425" algn="r"/>
              </a:tabLst>
            </a:pPr>
            <a:r>
              <a:rPr lang="en-US" sz="1800" smtClean="0"/>
              <a:t>			</a:t>
            </a:r>
            <a:r>
              <a:rPr lang="id-ID" sz="1800" smtClean="0"/>
              <a:t>Disbursed amount</a:t>
            </a:r>
            <a:r>
              <a:rPr lang="en-US" sz="1800" smtClean="0"/>
              <a:t>	</a:t>
            </a:r>
            <a:r>
              <a:rPr lang="id-ID" sz="1800" smtClean="0"/>
              <a:t>US$ 449</a:t>
            </a:r>
            <a:r>
              <a:rPr lang="en-US" sz="1800" smtClean="0"/>
              <a:t>,</a:t>
            </a:r>
            <a:r>
              <a:rPr lang="id-ID" sz="1800" smtClean="0"/>
              <a:t>040</a:t>
            </a:r>
            <a:endParaRPr lang="en-AU" sz="1800" smtClean="0"/>
          </a:p>
          <a:p>
            <a:pPr indent="-365125" algn="just">
              <a:buFont typeface="Wingdings 3" pitchFamily="18" charset="2"/>
              <a:buNone/>
              <a:tabLst>
                <a:tab pos="3141663" algn="l"/>
                <a:tab pos="3413125" algn="l"/>
                <a:tab pos="7083425" algn="r"/>
              </a:tabLst>
            </a:pPr>
            <a:r>
              <a:rPr lang="en-US" sz="1800" smtClean="0"/>
              <a:t>			GOI/ISWA	US$ 302,700</a:t>
            </a:r>
          </a:p>
          <a:p>
            <a:pPr indent="-365125" algn="just">
              <a:buFont typeface="Wingdings 3" pitchFamily="18" charset="2"/>
              <a:buNone/>
              <a:tabLst>
                <a:tab pos="3141663" algn="l"/>
                <a:tab pos="3413125" algn="l"/>
                <a:tab pos="7083425" algn="r"/>
              </a:tabLst>
            </a:pPr>
            <a:r>
              <a:rPr lang="en-US" sz="1800" smtClean="0"/>
              <a:t>			Total	US$ 907,794</a:t>
            </a:r>
            <a:endParaRPr lang="en-AU" sz="1800" smtClean="0"/>
          </a:p>
          <a:p>
            <a:pPr indent="-365125" algn="just">
              <a:tabLst>
                <a:tab pos="3141663" algn="l"/>
                <a:tab pos="3413125" algn="l"/>
                <a:tab pos="7083425" algn="r"/>
              </a:tabLst>
            </a:pPr>
            <a:r>
              <a:rPr lang="en-US" sz="1800" smtClean="0"/>
              <a:t>Duration 	: 36 months</a:t>
            </a:r>
            <a:endParaRPr lang="en-AU" sz="1800" smtClean="0"/>
          </a:p>
        </p:txBody>
      </p:sp>
      <p:sp>
        <p:nvSpPr>
          <p:cNvPr id="10243" name="WordArt 4"/>
          <p:cNvSpPr>
            <a:spLocks noChangeArrowheads="1" noChangeShapeType="1" noTextEdit="1"/>
          </p:cNvSpPr>
          <p:nvPr/>
        </p:nvSpPr>
        <p:spPr bwMode="auto">
          <a:xfrm>
            <a:off x="457200" y="457200"/>
            <a:ext cx="2476500" cy="352425"/>
          </a:xfrm>
          <a:prstGeom prst="rect">
            <a:avLst/>
          </a:prstGeom>
        </p:spPr>
        <p:txBody>
          <a:bodyPr wrap="none" fromWordArt="1">
            <a:prstTxWarp prst="textPlain">
              <a:avLst>
                <a:gd name="adj" fmla="val 50000"/>
              </a:avLst>
            </a:prstTxWarp>
          </a:bodyPr>
          <a:lstStyle/>
          <a:p>
            <a:pPr algn="ctr"/>
            <a:r>
              <a:rPr lang="en-US" sz="2400" b="1" kern="10">
                <a:ln w="0">
                  <a:solidFill>
                    <a:srgbClr val="000000"/>
                  </a:solidFill>
                  <a:round/>
                  <a:headEnd/>
                  <a:tailEnd/>
                </a:ln>
                <a:solidFill>
                  <a:srgbClr val="000000"/>
                </a:solidFill>
                <a:latin typeface="Arial"/>
                <a:cs typeface="Arial"/>
              </a:rPr>
              <a:t>Project Identities</a:t>
            </a:r>
          </a:p>
        </p:txBody>
      </p:sp>
      <p:sp>
        <p:nvSpPr>
          <p:cNvPr id="10244" name="Rectangle 5"/>
          <p:cNvSpPr>
            <a:spLocks noChangeArrowheads="1"/>
          </p:cNvSpPr>
          <p:nvPr/>
        </p:nvSpPr>
        <p:spPr bwMode="auto">
          <a:xfrm>
            <a:off x="8839200" y="6629400"/>
            <a:ext cx="228600" cy="182563"/>
          </a:xfrm>
          <a:prstGeom prst="rect">
            <a:avLst/>
          </a:prstGeom>
          <a:solidFill>
            <a:schemeClr val="bg1"/>
          </a:solidFill>
          <a:ln w="6350">
            <a:solidFill>
              <a:schemeClr val="tx1"/>
            </a:solidFill>
            <a:miter lim="800000"/>
            <a:headEnd/>
            <a:tailEnd/>
          </a:ln>
        </p:spPr>
        <p:txBody>
          <a:bodyPr wrap="none" anchor="ctr"/>
          <a:lstStyle/>
          <a:p>
            <a:pPr algn="ctr"/>
            <a:fld id="{AF98BFD9-8C3B-4FA6-BF2D-877FAB8CE09A}" type="slidenum">
              <a:rPr lang="en-GB" sz="1200"/>
              <a:pPr algn="ctr"/>
              <a:t>2</a:t>
            </a:fld>
            <a:endParaRPr lang="en-GB" sz="1200"/>
          </a:p>
        </p:txBody>
      </p:sp>
    </p:spTree>
  </p:cSld>
  <p:clrMapOvr>
    <a:masterClrMapping/>
  </p:clrMapOvr>
  <p:transition spd="slow">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p:cNvSpPr txBox="1">
            <a:spLocks/>
          </p:cNvSpPr>
          <p:nvPr/>
        </p:nvSpPr>
        <p:spPr bwMode="auto">
          <a:xfrm>
            <a:off x="762000" y="5638800"/>
            <a:ext cx="3200400" cy="381000"/>
          </a:xfrm>
          <a:prstGeom prst="rect">
            <a:avLst/>
          </a:prstGeom>
          <a:noFill/>
          <a:ln w="9525">
            <a:noFill/>
            <a:miter lim="800000"/>
            <a:headEnd/>
            <a:tailEnd/>
          </a:ln>
        </p:spPr>
        <p:txBody>
          <a:bodyPr/>
          <a:lstStyle/>
          <a:p>
            <a:pPr marL="365125" indent="-255588" algn="just" eaLnBrk="0" hangingPunct="0">
              <a:spcBef>
                <a:spcPts val="400"/>
              </a:spcBef>
              <a:buClr>
                <a:schemeClr val="accent1"/>
              </a:buClr>
              <a:buSzPct val="68000"/>
              <a:buFont typeface="Wingdings 3" pitchFamily="18" charset="2"/>
              <a:buNone/>
              <a:defRPr/>
            </a:pPr>
            <a:endParaRPr lang="en-AU" sz="2000" dirty="0">
              <a:latin typeface="+mn-lt"/>
              <a:cs typeface="+mn-cs"/>
            </a:endParaRPr>
          </a:p>
        </p:txBody>
      </p:sp>
      <p:sp>
        <p:nvSpPr>
          <p:cNvPr id="28675" name="Rectangle 4"/>
          <p:cNvSpPr>
            <a:spLocks noChangeArrowheads="1"/>
          </p:cNvSpPr>
          <p:nvPr/>
        </p:nvSpPr>
        <p:spPr bwMode="auto">
          <a:xfrm>
            <a:off x="8839200" y="6629400"/>
            <a:ext cx="228600" cy="182563"/>
          </a:xfrm>
          <a:prstGeom prst="rect">
            <a:avLst/>
          </a:prstGeom>
          <a:solidFill>
            <a:schemeClr val="bg1"/>
          </a:solidFill>
          <a:ln w="6350">
            <a:solidFill>
              <a:schemeClr val="tx1"/>
            </a:solidFill>
            <a:miter lim="800000"/>
            <a:headEnd/>
            <a:tailEnd/>
          </a:ln>
        </p:spPr>
        <p:txBody>
          <a:bodyPr wrap="none" anchor="ctr"/>
          <a:lstStyle/>
          <a:p>
            <a:pPr algn="ctr"/>
            <a:fld id="{5B1EB15F-D937-4C52-A64D-9C8CA9C8A241}" type="slidenum">
              <a:rPr lang="en-GB" sz="1200"/>
              <a:pPr algn="ctr"/>
              <a:t>20</a:t>
            </a:fld>
            <a:endParaRPr lang="en-GB" sz="1200"/>
          </a:p>
        </p:txBody>
      </p:sp>
      <p:grpSp>
        <p:nvGrpSpPr>
          <p:cNvPr id="28676" name="Group 5"/>
          <p:cNvGrpSpPr>
            <a:grpSpLocks/>
          </p:cNvGrpSpPr>
          <p:nvPr/>
        </p:nvGrpSpPr>
        <p:grpSpPr bwMode="auto">
          <a:xfrm>
            <a:off x="228600" y="1522413"/>
            <a:ext cx="8686800" cy="4116387"/>
            <a:chOff x="2322" y="10901"/>
            <a:chExt cx="8487" cy="3629"/>
          </a:xfrm>
        </p:grpSpPr>
        <p:pic>
          <p:nvPicPr>
            <p:cNvPr id="28678" name="Picture 12" descr="G:\01-ITTO - FOTO\FOTO-DEMPLOT -PLM\DSCF6319.JPG"/>
            <p:cNvPicPr>
              <a:picLocks noChangeArrowheads="1"/>
            </p:cNvPicPr>
            <p:nvPr/>
          </p:nvPicPr>
          <p:blipFill>
            <a:blip r:embed="rId3"/>
            <a:srcRect/>
            <a:stretch>
              <a:fillRect/>
            </a:stretch>
          </p:blipFill>
          <p:spPr bwMode="auto">
            <a:xfrm>
              <a:off x="6662" y="10901"/>
              <a:ext cx="4147" cy="3629"/>
            </a:xfrm>
            <a:prstGeom prst="rect">
              <a:avLst/>
            </a:prstGeom>
            <a:noFill/>
            <a:ln w="9525">
              <a:noFill/>
              <a:miter lim="800000"/>
              <a:headEnd/>
              <a:tailEnd/>
            </a:ln>
          </p:spPr>
        </p:pic>
        <p:pic>
          <p:nvPicPr>
            <p:cNvPr id="28679" name="Picture 4" descr="IMG_1161"/>
            <p:cNvPicPr>
              <a:picLocks noChangeArrowheads="1"/>
            </p:cNvPicPr>
            <p:nvPr/>
          </p:nvPicPr>
          <p:blipFill>
            <a:blip r:embed="rId4"/>
            <a:srcRect/>
            <a:stretch>
              <a:fillRect/>
            </a:stretch>
          </p:blipFill>
          <p:spPr bwMode="auto">
            <a:xfrm>
              <a:off x="2322" y="10901"/>
              <a:ext cx="4128" cy="3629"/>
            </a:xfrm>
            <a:prstGeom prst="rect">
              <a:avLst/>
            </a:prstGeom>
            <a:noFill/>
            <a:ln w="9525">
              <a:noFill/>
              <a:miter lim="800000"/>
              <a:headEnd/>
              <a:tailEnd/>
            </a:ln>
          </p:spPr>
        </p:pic>
      </p:grpSp>
      <p:sp>
        <p:nvSpPr>
          <p:cNvPr id="28677" name="Rectangle 8"/>
          <p:cNvSpPr>
            <a:spLocks noChangeArrowheads="1"/>
          </p:cNvSpPr>
          <p:nvPr/>
        </p:nvSpPr>
        <p:spPr bwMode="auto">
          <a:xfrm>
            <a:off x="685800" y="5334000"/>
            <a:ext cx="7620000" cy="457200"/>
          </a:xfrm>
          <a:prstGeom prst="rect">
            <a:avLst/>
          </a:prstGeom>
          <a:noFill/>
          <a:ln w="0">
            <a:noFill/>
            <a:miter lim="800000"/>
            <a:headEnd/>
            <a:tailEnd/>
          </a:ln>
        </p:spPr>
        <p:txBody>
          <a:bodyPr wrap="none" anchor="ctr"/>
          <a:lstStyle/>
          <a:p>
            <a:pPr algn="ctr"/>
            <a:r>
              <a:rPr lang="en-US" b="1"/>
              <a:t>Newly planted rubber clones with cash-crops inter-planting</a:t>
            </a:r>
            <a:r>
              <a:rPr lang="en-GB"/>
              <a: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ChangeArrowheads="1"/>
          </p:cNvSpPr>
          <p:nvPr/>
        </p:nvSpPr>
        <p:spPr bwMode="auto">
          <a:xfrm>
            <a:off x="8839200" y="6629400"/>
            <a:ext cx="228600" cy="182563"/>
          </a:xfrm>
          <a:prstGeom prst="rect">
            <a:avLst/>
          </a:prstGeom>
          <a:solidFill>
            <a:schemeClr val="bg1"/>
          </a:solidFill>
          <a:ln w="6350">
            <a:solidFill>
              <a:schemeClr val="tx1"/>
            </a:solidFill>
            <a:miter lim="800000"/>
            <a:headEnd/>
            <a:tailEnd/>
          </a:ln>
        </p:spPr>
        <p:txBody>
          <a:bodyPr wrap="none" anchor="ctr"/>
          <a:lstStyle/>
          <a:p>
            <a:pPr algn="ctr"/>
            <a:fld id="{83B4D074-ECB5-4E01-B23F-61F2D01A3ECE}" type="slidenum">
              <a:rPr lang="en-GB" sz="1200"/>
              <a:pPr algn="ctr"/>
              <a:t>21</a:t>
            </a:fld>
            <a:endParaRPr lang="en-GB" sz="1200"/>
          </a:p>
        </p:txBody>
      </p:sp>
      <p:grpSp>
        <p:nvGrpSpPr>
          <p:cNvPr id="29699" name="Group 4"/>
          <p:cNvGrpSpPr>
            <a:grpSpLocks/>
          </p:cNvGrpSpPr>
          <p:nvPr/>
        </p:nvGrpSpPr>
        <p:grpSpPr bwMode="auto">
          <a:xfrm>
            <a:off x="1066800" y="152400"/>
            <a:ext cx="6629400" cy="3051175"/>
            <a:chOff x="1720" y="1396"/>
            <a:chExt cx="9532" cy="4387"/>
          </a:xfrm>
        </p:grpSpPr>
        <p:pic>
          <p:nvPicPr>
            <p:cNvPr id="29705" name="Picture 16" descr="D:\Documents\Project 523\Technical Report\113_FUJI\DSCF3208.JPG"/>
            <p:cNvPicPr>
              <a:picLocks noChangeArrowheads="1"/>
            </p:cNvPicPr>
            <p:nvPr/>
          </p:nvPicPr>
          <p:blipFill>
            <a:blip r:embed="rId2"/>
            <a:srcRect/>
            <a:stretch>
              <a:fillRect/>
            </a:stretch>
          </p:blipFill>
          <p:spPr bwMode="auto">
            <a:xfrm>
              <a:off x="1720" y="1396"/>
              <a:ext cx="5040" cy="4387"/>
            </a:xfrm>
            <a:prstGeom prst="rect">
              <a:avLst/>
            </a:prstGeom>
            <a:noFill/>
            <a:ln w="9525">
              <a:noFill/>
              <a:miter lim="800000"/>
              <a:headEnd/>
              <a:tailEnd/>
            </a:ln>
          </p:spPr>
        </p:pic>
        <p:pic>
          <p:nvPicPr>
            <p:cNvPr id="29706" name="Picture 2" descr="C:\Users\THEAH63\Documents\113_FUJI\DSCF3231.JPG"/>
            <p:cNvPicPr>
              <a:picLocks noChangeArrowheads="1"/>
            </p:cNvPicPr>
            <p:nvPr/>
          </p:nvPicPr>
          <p:blipFill>
            <a:blip r:embed="rId3"/>
            <a:srcRect/>
            <a:stretch>
              <a:fillRect/>
            </a:stretch>
          </p:blipFill>
          <p:spPr bwMode="auto">
            <a:xfrm>
              <a:off x="6490" y="1396"/>
              <a:ext cx="4762" cy="4387"/>
            </a:xfrm>
            <a:prstGeom prst="rect">
              <a:avLst/>
            </a:prstGeom>
            <a:noFill/>
            <a:ln w="9525">
              <a:noFill/>
              <a:miter lim="800000"/>
              <a:headEnd/>
              <a:tailEnd/>
            </a:ln>
          </p:spPr>
        </p:pic>
      </p:grpSp>
      <p:grpSp>
        <p:nvGrpSpPr>
          <p:cNvPr id="29700" name="Group 7"/>
          <p:cNvGrpSpPr>
            <a:grpSpLocks/>
          </p:cNvGrpSpPr>
          <p:nvPr/>
        </p:nvGrpSpPr>
        <p:grpSpPr bwMode="auto">
          <a:xfrm>
            <a:off x="1295400" y="3314700"/>
            <a:ext cx="6172200" cy="3771900"/>
            <a:chOff x="2644" y="5763"/>
            <a:chExt cx="7898" cy="5520"/>
          </a:xfrm>
        </p:grpSpPr>
        <p:pic>
          <p:nvPicPr>
            <p:cNvPr id="29703" name="Picture 13" descr="F:\113_FUJI\DSCF3257.JPG"/>
            <p:cNvPicPr>
              <a:picLocks noChangeArrowheads="1"/>
            </p:cNvPicPr>
            <p:nvPr/>
          </p:nvPicPr>
          <p:blipFill>
            <a:blip r:embed="rId4"/>
            <a:srcRect/>
            <a:stretch>
              <a:fillRect/>
            </a:stretch>
          </p:blipFill>
          <p:spPr bwMode="auto">
            <a:xfrm>
              <a:off x="6702" y="5763"/>
              <a:ext cx="3840" cy="5520"/>
            </a:xfrm>
            <a:prstGeom prst="rect">
              <a:avLst/>
            </a:prstGeom>
            <a:noFill/>
            <a:ln w="9525">
              <a:noFill/>
              <a:miter lim="800000"/>
              <a:headEnd/>
              <a:tailEnd/>
            </a:ln>
          </p:spPr>
        </p:pic>
        <p:pic>
          <p:nvPicPr>
            <p:cNvPr id="29704" name="Picture 21" descr="C:\Users\THEAH63\AppData\Local\Microsoft\Windows\Temporary Internet Files\Content.Word\DSCF3300.jpg"/>
            <p:cNvPicPr>
              <a:picLocks noChangeArrowheads="1"/>
            </p:cNvPicPr>
            <p:nvPr/>
          </p:nvPicPr>
          <p:blipFill>
            <a:blip r:embed="rId5"/>
            <a:srcRect/>
            <a:stretch>
              <a:fillRect/>
            </a:stretch>
          </p:blipFill>
          <p:spPr bwMode="auto">
            <a:xfrm>
              <a:off x="2644" y="5782"/>
              <a:ext cx="3773" cy="4435"/>
            </a:xfrm>
            <a:prstGeom prst="rect">
              <a:avLst/>
            </a:prstGeom>
            <a:noFill/>
            <a:ln w="9525">
              <a:noFill/>
              <a:miter lim="800000"/>
              <a:headEnd/>
              <a:tailEnd/>
            </a:ln>
          </p:spPr>
        </p:pic>
      </p:grpSp>
      <p:sp>
        <p:nvSpPr>
          <p:cNvPr id="29701" name="Rectangle 10"/>
          <p:cNvSpPr>
            <a:spLocks noChangeArrowheads="1"/>
          </p:cNvSpPr>
          <p:nvPr/>
        </p:nvSpPr>
        <p:spPr bwMode="auto">
          <a:xfrm>
            <a:off x="685800" y="2819400"/>
            <a:ext cx="7620000" cy="457200"/>
          </a:xfrm>
          <a:prstGeom prst="rect">
            <a:avLst/>
          </a:prstGeom>
          <a:noFill/>
          <a:ln w="0">
            <a:noFill/>
            <a:miter lim="800000"/>
            <a:headEnd/>
            <a:tailEnd/>
          </a:ln>
        </p:spPr>
        <p:txBody>
          <a:bodyPr wrap="none" anchor="ctr"/>
          <a:lstStyle/>
          <a:p>
            <a:pPr algn="ctr"/>
            <a:r>
              <a:rPr lang="en-US" b="1"/>
              <a:t>2 years old rubber trees on agro-forestry sites in J</a:t>
            </a:r>
            <a:r>
              <a:rPr lang="id-ID" b="1"/>
              <a:t>a</a:t>
            </a:r>
            <a:r>
              <a:rPr lang="en-US" b="1"/>
              <a:t>mbi province</a:t>
            </a:r>
            <a:r>
              <a:rPr lang="en-GB"/>
              <a:t> </a:t>
            </a:r>
          </a:p>
        </p:txBody>
      </p:sp>
      <p:sp>
        <p:nvSpPr>
          <p:cNvPr id="29702" name="Rectangle 11"/>
          <p:cNvSpPr>
            <a:spLocks noChangeArrowheads="1"/>
          </p:cNvSpPr>
          <p:nvPr/>
        </p:nvSpPr>
        <p:spPr bwMode="auto">
          <a:xfrm>
            <a:off x="304800" y="6248400"/>
            <a:ext cx="8382000" cy="457200"/>
          </a:xfrm>
          <a:prstGeom prst="rect">
            <a:avLst/>
          </a:prstGeom>
          <a:noFill/>
          <a:ln w="0">
            <a:noFill/>
            <a:miter lim="800000"/>
            <a:headEnd/>
            <a:tailEnd/>
          </a:ln>
        </p:spPr>
        <p:txBody>
          <a:bodyPr wrap="none" anchor="ctr"/>
          <a:lstStyle/>
          <a:p>
            <a:pPr algn="ctr"/>
            <a:r>
              <a:rPr lang="en-US" sz="1600" b="1"/>
              <a:t>18 months old rubber trees on agro-forestry sites in </a:t>
            </a:r>
            <a:r>
              <a:rPr lang="id-ID" sz="1600" b="1"/>
              <a:t>Ogan Ilir and Banyuasin districts</a:t>
            </a:r>
            <a:r>
              <a:rPr lang="en-GB" sz="1600"/>
              <a: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8839200" y="6629400"/>
            <a:ext cx="228600" cy="182563"/>
          </a:xfrm>
          <a:prstGeom prst="rect">
            <a:avLst/>
          </a:prstGeom>
          <a:solidFill>
            <a:schemeClr val="bg1"/>
          </a:solidFill>
          <a:ln w="6350">
            <a:solidFill>
              <a:schemeClr val="tx1"/>
            </a:solidFill>
            <a:miter lim="800000"/>
            <a:headEnd/>
            <a:tailEnd/>
          </a:ln>
        </p:spPr>
        <p:txBody>
          <a:bodyPr wrap="none" anchor="ctr"/>
          <a:lstStyle/>
          <a:p>
            <a:pPr algn="ctr"/>
            <a:fld id="{88AF8F7E-9CD5-4B7C-A1F2-75E8E2E93BEC}" type="slidenum">
              <a:rPr lang="en-GB" sz="1200"/>
              <a:pPr algn="ctr"/>
              <a:t>22</a:t>
            </a:fld>
            <a:endParaRPr lang="en-GB" sz="1200"/>
          </a:p>
        </p:txBody>
      </p:sp>
      <p:sp>
        <p:nvSpPr>
          <p:cNvPr id="30723" name="Rectangle 9"/>
          <p:cNvSpPr>
            <a:spLocks noChangeArrowheads="1"/>
          </p:cNvSpPr>
          <p:nvPr/>
        </p:nvSpPr>
        <p:spPr bwMode="auto">
          <a:xfrm>
            <a:off x="685800" y="5638800"/>
            <a:ext cx="7620000" cy="685800"/>
          </a:xfrm>
          <a:prstGeom prst="rect">
            <a:avLst/>
          </a:prstGeom>
          <a:noFill/>
          <a:ln w="0">
            <a:noFill/>
            <a:miter lim="800000"/>
            <a:headEnd/>
            <a:tailEnd/>
          </a:ln>
        </p:spPr>
        <p:txBody>
          <a:bodyPr wrap="none" anchor="ctr"/>
          <a:lstStyle/>
          <a:p>
            <a:pPr algn="ctr"/>
            <a:r>
              <a:rPr lang="en-US" sz="1900" b="1"/>
              <a:t>DG of BUK, </a:t>
            </a:r>
            <a:r>
              <a:rPr lang="id-ID" sz="1900" b="1"/>
              <a:t>Rep. of ITTO and </a:t>
            </a:r>
            <a:r>
              <a:rPr lang="en-US" sz="1900" b="1"/>
              <a:t>Rep. of </a:t>
            </a:r>
            <a:r>
              <a:rPr lang="id-ID" sz="1900" b="1"/>
              <a:t>DG Crop-estates addressed</a:t>
            </a:r>
            <a:endParaRPr lang="en-US" sz="1900" b="1"/>
          </a:p>
          <a:p>
            <a:pPr algn="ctr"/>
            <a:r>
              <a:rPr lang="id-ID" sz="1900" b="1"/>
              <a:t>the national workshop</a:t>
            </a:r>
            <a:r>
              <a:rPr lang="en-US" sz="1900" b="1"/>
              <a:t> in Jakarta</a:t>
            </a:r>
            <a:r>
              <a:rPr lang="en-GB" sz="1900" b="1"/>
              <a:t> </a:t>
            </a:r>
          </a:p>
        </p:txBody>
      </p:sp>
      <p:pic>
        <p:nvPicPr>
          <p:cNvPr id="30724" name="Picture 7" descr="G:\01-ITTO-PD 523 KARET\ITTO WORKSHOP\WORKSHOP PD-523-Jkt\DSCF6412.JPG"/>
          <p:cNvPicPr>
            <a:picLocks noChangeArrowheads="1"/>
          </p:cNvPicPr>
          <p:nvPr/>
        </p:nvPicPr>
        <p:blipFill>
          <a:blip r:embed="rId2"/>
          <a:srcRect/>
          <a:stretch>
            <a:fillRect/>
          </a:stretch>
        </p:blipFill>
        <p:spPr bwMode="auto">
          <a:xfrm>
            <a:off x="1828800" y="288925"/>
            <a:ext cx="5591175" cy="2987675"/>
          </a:xfrm>
          <a:prstGeom prst="rect">
            <a:avLst/>
          </a:prstGeom>
          <a:noFill/>
          <a:ln w="9525">
            <a:noFill/>
            <a:miter lim="800000"/>
            <a:headEnd/>
            <a:tailEnd/>
          </a:ln>
        </p:spPr>
      </p:pic>
      <p:grpSp>
        <p:nvGrpSpPr>
          <p:cNvPr id="30725" name="Group 13"/>
          <p:cNvGrpSpPr>
            <a:grpSpLocks/>
          </p:cNvGrpSpPr>
          <p:nvPr/>
        </p:nvGrpSpPr>
        <p:grpSpPr bwMode="auto">
          <a:xfrm>
            <a:off x="381000" y="2889250"/>
            <a:ext cx="8305800" cy="2825750"/>
            <a:chOff x="1372" y="4172"/>
            <a:chExt cx="10083" cy="3629"/>
          </a:xfrm>
        </p:grpSpPr>
        <p:pic>
          <p:nvPicPr>
            <p:cNvPr id="30726" name="Picture 3" descr="G:\01-ITTO-PD 523 KARET\ITTO WORKSHOP\WORKSHOP PD-523-Jkt\DSCF6364.JPG"/>
            <p:cNvPicPr>
              <a:picLocks noChangeArrowheads="1"/>
            </p:cNvPicPr>
            <p:nvPr/>
          </p:nvPicPr>
          <p:blipFill>
            <a:blip r:embed="rId3"/>
            <a:srcRect/>
            <a:stretch>
              <a:fillRect/>
            </a:stretch>
          </p:blipFill>
          <p:spPr bwMode="auto">
            <a:xfrm>
              <a:off x="4657" y="4179"/>
              <a:ext cx="3418" cy="3610"/>
            </a:xfrm>
            <a:prstGeom prst="rect">
              <a:avLst/>
            </a:prstGeom>
            <a:noFill/>
            <a:ln w="9525">
              <a:noFill/>
              <a:miter lim="800000"/>
              <a:headEnd/>
              <a:tailEnd/>
            </a:ln>
          </p:spPr>
        </p:pic>
        <p:pic>
          <p:nvPicPr>
            <p:cNvPr id="30727" name="Picture 4" descr="G:\01-ITTO-PD 523 KARET\ITTO WORKSHOP\WORKSHOP PD-523-Jkt\DSCF6367.JPG"/>
            <p:cNvPicPr>
              <a:picLocks noChangeArrowheads="1"/>
            </p:cNvPicPr>
            <p:nvPr/>
          </p:nvPicPr>
          <p:blipFill>
            <a:blip r:embed="rId4"/>
            <a:srcRect/>
            <a:stretch>
              <a:fillRect/>
            </a:stretch>
          </p:blipFill>
          <p:spPr bwMode="auto">
            <a:xfrm>
              <a:off x="8037" y="4172"/>
              <a:ext cx="3418" cy="3629"/>
            </a:xfrm>
            <a:prstGeom prst="rect">
              <a:avLst/>
            </a:prstGeom>
            <a:noFill/>
            <a:ln w="9525">
              <a:noFill/>
              <a:miter lim="800000"/>
              <a:headEnd/>
              <a:tailEnd/>
            </a:ln>
          </p:spPr>
        </p:pic>
        <p:pic>
          <p:nvPicPr>
            <p:cNvPr id="30728" name="Picture 9" descr="G:\01-ITTO-PD 523 KARET\ITTO WORKSHOP\WORKSHOP PD-523-Jkt\DSCF6384.JPG"/>
            <p:cNvPicPr>
              <a:picLocks noChangeArrowheads="1"/>
            </p:cNvPicPr>
            <p:nvPr/>
          </p:nvPicPr>
          <p:blipFill>
            <a:blip r:embed="rId5"/>
            <a:srcRect/>
            <a:stretch>
              <a:fillRect/>
            </a:stretch>
          </p:blipFill>
          <p:spPr bwMode="auto">
            <a:xfrm>
              <a:off x="1372" y="4183"/>
              <a:ext cx="3331" cy="3542"/>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8839200" y="6629400"/>
            <a:ext cx="228600" cy="182563"/>
          </a:xfrm>
          <a:prstGeom prst="rect">
            <a:avLst/>
          </a:prstGeom>
          <a:solidFill>
            <a:schemeClr val="bg1"/>
          </a:solidFill>
          <a:ln w="6350">
            <a:solidFill>
              <a:schemeClr val="tx1"/>
            </a:solidFill>
            <a:miter lim="800000"/>
            <a:headEnd/>
            <a:tailEnd/>
          </a:ln>
        </p:spPr>
        <p:txBody>
          <a:bodyPr wrap="none" anchor="ctr"/>
          <a:lstStyle/>
          <a:p>
            <a:pPr algn="ctr"/>
            <a:fld id="{00A5AECE-E8A7-42E3-9312-842EDC9B1DC0}" type="slidenum">
              <a:rPr lang="en-GB" sz="1200"/>
              <a:pPr algn="ctr"/>
              <a:t>23</a:t>
            </a:fld>
            <a:endParaRPr lang="en-GB" sz="1200"/>
          </a:p>
        </p:txBody>
      </p:sp>
      <p:sp>
        <p:nvSpPr>
          <p:cNvPr id="31747" name="Rectangle 3"/>
          <p:cNvSpPr>
            <a:spLocks noChangeArrowheads="1"/>
          </p:cNvSpPr>
          <p:nvPr/>
        </p:nvSpPr>
        <p:spPr bwMode="auto">
          <a:xfrm>
            <a:off x="1143000" y="2743200"/>
            <a:ext cx="3124200" cy="457200"/>
          </a:xfrm>
          <a:prstGeom prst="rect">
            <a:avLst/>
          </a:prstGeom>
          <a:noFill/>
          <a:ln w="0">
            <a:noFill/>
            <a:miter lim="800000"/>
            <a:headEnd/>
            <a:tailEnd/>
          </a:ln>
        </p:spPr>
        <p:txBody>
          <a:bodyPr wrap="none" anchor="ctr"/>
          <a:lstStyle/>
          <a:p>
            <a:pPr algn="ctr"/>
            <a:r>
              <a:rPr lang="en-US" b="1" i="1"/>
              <a:t>Rubber logs to be sawn</a:t>
            </a:r>
            <a:r>
              <a:rPr lang="en-GB"/>
              <a:t> </a:t>
            </a:r>
          </a:p>
        </p:txBody>
      </p:sp>
      <p:pic>
        <p:nvPicPr>
          <p:cNvPr id="31748" name="Picture 70" descr="C:\Documents and Settings\Windows XP\Local Settings\Temporary Internet Files\Content.Word\DSCN1416.jpg"/>
          <p:cNvPicPr>
            <a:picLocks noChangeArrowheads="1"/>
          </p:cNvPicPr>
          <p:nvPr/>
        </p:nvPicPr>
        <p:blipFill>
          <a:blip r:embed="rId2"/>
          <a:srcRect/>
          <a:stretch>
            <a:fillRect/>
          </a:stretch>
        </p:blipFill>
        <p:spPr bwMode="auto">
          <a:xfrm>
            <a:off x="2743200" y="3225800"/>
            <a:ext cx="4343400" cy="3074988"/>
          </a:xfrm>
          <a:prstGeom prst="rect">
            <a:avLst/>
          </a:prstGeom>
          <a:noFill/>
          <a:ln w="9525">
            <a:noFill/>
            <a:miter lim="800000"/>
            <a:headEnd/>
            <a:tailEnd/>
          </a:ln>
        </p:spPr>
      </p:pic>
      <p:grpSp>
        <p:nvGrpSpPr>
          <p:cNvPr id="31749" name="Group 10"/>
          <p:cNvGrpSpPr>
            <a:grpSpLocks/>
          </p:cNvGrpSpPr>
          <p:nvPr/>
        </p:nvGrpSpPr>
        <p:grpSpPr bwMode="auto">
          <a:xfrm>
            <a:off x="762000" y="152400"/>
            <a:ext cx="7848600" cy="2997200"/>
            <a:chOff x="1885" y="5558"/>
            <a:chExt cx="8915" cy="3403"/>
          </a:xfrm>
        </p:grpSpPr>
        <p:pic>
          <p:nvPicPr>
            <p:cNvPr id="31752" name="Picture 67" descr="C:\Documents and Settings\Windows XP\Local Settings\Temporary Internet Files\Content.Word\DSCF5092.jpg"/>
            <p:cNvPicPr>
              <a:picLocks noChangeArrowheads="1"/>
            </p:cNvPicPr>
            <p:nvPr/>
          </p:nvPicPr>
          <p:blipFill>
            <a:blip r:embed="rId3"/>
            <a:srcRect/>
            <a:stretch>
              <a:fillRect/>
            </a:stretch>
          </p:blipFill>
          <p:spPr bwMode="auto">
            <a:xfrm>
              <a:off x="6096" y="5558"/>
              <a:ext cx="4704" cy="3379"/>
            </a:xfrm>
            <a:prstGeom prst="rect">
              <a:avLst/>
            </a:prstGeom>
            <a:noFill/>
            <a:ln w="9525">
              <a:noFill/>
              <a:miter lim="800000"/>
              <a:headEnd/>
              <a:tailEnd/>
            </a:ln>
          </p:spPr>
        </p:pic>
        <p:pic>
          <p:nvPicPr>
            <p:cNvPr id="31753" name="Picture 88" descr="C:\Documents and Settings\Windows XP\Local Settings\Temporary Internet Files\Content.Word\Log KARET-1.jpg"/>
            <p:cNvPicPr>
              <a:picLocks noChangeArrowheads="1"/>
            </p:cNvPicPr>
            <p:nvPr/>
          </p:nvPicPr>
          <p:blipFill>
            <a:blip r:embed="rId4"/>
            <a:srcRect/>
            <a:stretch>
              <a:fillRect/>
            </a:stretch>
          </p:blipFill>
          <p:spPr bwMode="auto">
            <a:xfrm>
              <a:off x="1885" y="5572"/>
              <a:ext cx="4704" cy="3389"/>
            </a:xfrm>
            <a:prstGeom prst="rect">
              <a:avLst/>
            </a:prstGeom>
            <a:noFill/>
            <a:ln w="9525">
              <a:noFill/>
              <a:miter lim="800000"/>
              <a:headEnd/>
              <a:tailEnd/>
            </a:ln>
          </p:spPr>
        </p:pic>
      </p:grpSp>
      <p:sp>
        <p:nvSpPr>
          <p:cNvPr id="31750" name="Rectangle 13"/>
          <p:cNvSpPr>
            <a:spLocks noChangeArrowheads="1"/>
          </p:cNvSpPr>
          <p:nvPr/>
        </p:nvSpPr>
        <p:spPr bwMode="auto">
          <a:xfrm>
            <a:off x="4876800" y="2743200"/>
            <a:ext cx="3352800" cy="457200"/>
          </a:xfrm>
          <a:prstGeom prst="rect">
            <a:avLst/>
          </a:prstGeom>
          <a:noFill/>
          <a:ln w="0">
            <a:noFill/>
            <a:miter lim="800000"/>
            <a:headEnd/>
            <a:tailEnd/>
          </a:ln>
        </p:spPr>
        <p:txBody>
          <a:bodyPr wrap="none" anchor="ctr"/>
          <a:lstStyle/>
          <a:p>
            <a:pPr algn="ctr"/>
            <a:r>
              <a:rPr lang="en-US"/>
              <a:t> </a:t>
            </a:r>
            <a:r>
              <a:rPr lang="en-US" b="1" i="1"/>
              <a:t>Multi-ripper sawing machine</a:t>
            </a:r>
            <a:r>
              <a:rPr lang="en-GB"/>
              <a:t> </a:t>
            </a:r>
          </a:p>
        </p:txBody>
      </p:sp>
      <p:sp>
        <p:nvSpPr>
          <p:cNvPr id="31751" name="Rectangle 14"/>
          <p:cNvSpPr>
            <a:spLocks noChangeArrowheads="1"/>
          </p:cNvSpPr>
          <p:nvPr/>
        </p:nvSpPr>
        <p:spPr bwMode="auto">
          <a:xfrm>
            <a:off x="2971800" y="6096000"/>
            <a:ext cx="3505200" cy="457200"/>
          </a:xfrm>
          <a:prstGeom prst="rect">
            <a:avLst/>
          </a:prstGeom>
          <a:noFill/>
          <a:ln w="0">
            <a:noFill/>
            <a:miter lim="800000"/>
            <a:headEnd/>
            <a:tailEnd/>
          </a:ln>
        </p:spPr>
        <p:txBody>
          <a:bodyPr wrap="none" anchor="ctr"/>
          <a:lstStyle/>
          <a:p>
            <a:pPr algn="ctr"/>
            <a:r>
              <a:rPr lang="en-US" b="1" i="1"/>
              <a:t>Multi-ripper sawing in progress</a:t>
            </a:r>
            <a:r>
              <a:rPr lang="en-GB"/>
              <a:t>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8839200" y="6629400"/>
            <a:ext cx="228600" cy="182563"/>
          </a:xfrm>
          <a:prstGeom prst="rect">
            <a:avLst/>
          </a:prstGeom>
          <a:solidFill>
            <a:schemeClr val="bg1"/>
          </a:solidFill>
          <a:ln w="6350">
            <a:solidFill>
              <a:schemeClr val="tx1"/>
            </a:solidFill>
            <a:miter lim="800000"/>
            <a:headEnd/>
            <a:tailEnd/>
          </a:ln>
        </p:spPr>
        <p:txBody>
          <a:bodyPr wrap="none" anchor="ctr"/>
          <a:lstStyle/>
          <a:p>
            <a:pPr algn="ctr"/>
            <a:fld id="{D5CB0A71-46D7-4135-A3EA-5D57D4041F03}" type="slidenum">
              <a:rPr lang="en-GB" sz="1200"/>
              <a:pPr algn="ctr"/>
              <a:t>24</a:t>
            </a:fld>
            <a:endParaRPr lang="en-GB" sz="1200"/>
          </a:p>
        </p:txBody>
      </p:sp>
      <p:pic>
        <p:nvPicPr>
          <p:cNvPr id="32771" name="Picture 100" descr="C:\Documents and Settings\Windows XP\Local Settings\Temporary Internet Files\Content.Word\DSCF5638.jpg"/>
          <p:cNvPicPr>
            <a:picLocks noChangeArrowheads="1"/>
          </p:cNvPicPr>
          <p:nvPr/>
        </p:nvPicPr>
        <p:blipFill>
          <a:blip r:embed="rId2"/>
          <a:srcRect/>
          <a:stretch>
            <a:fillRect/>
          </a:stretch>
        </p:blipFill>
        <p:spPr bwMode="auto">
          <a:xfrm>
            <a:off x="2667000" y="3352800"/>
            <a:ext cx="3962400" cy="2794000"/>
          </a:xfrm>
          <a:prstGeom prst="rect">
            <a:avLst/>
          </a:prstGeom>
          <a:noFill/>
          <a:ln w="9525">
            <a:noFill/>
            <a:miter lim="800000"/>
            <a:headEnd/>
            <a:tailEnd/>
          </a:ln>
        </p:spPr>
      </p:pic>
      <p:grpSp>
        <p:nvGrpSpPr>
          <p:cNvPr id="32772" name="Group 10"/>
          <p:cNvGrpSpPr>
            <a:grpSpLocks/>
          </p:cNvGrpSpPr>
          <p:nvPr/>
        </p:nvGrpSpPr>
        <p:grpSpPr bwMode="auto">
          <a:xfrm>
            <a:off x="1219200" y="204788"/>
            <a:ext cx="7010400" cy="2690812"/>
            <a:chOff x="1965" y="5153"/>
            <a:chExt cx="8498" cy="3260"/>
          </a:xfrm>
        </p:grpSpPr>
        <p:pic>
          <p:nvPicPr>
            <p:cNvPr id="32776" name="Picture 106" descr="C:\Documents and Settings\Windows XP\Local Settings\Temporary Internet Files\Content.Word\DSCF5636.jpg"/>
            <p:cNvPicPr>
              <a:picLocks noChangeArrowheads="1"/>
            </p:cNvPicPr>
            <p:nvPr/>
          </p:nvPicPr>
          <p:blipFill>
            <a:blip r:embed="rId3"/>
            <a:srcRect/>
            <a:stretch>
              <a:fillRect/>
            </a:stretch>
          </p:blipFill>
          <p:spPr bwMode="auto">
            <a:xfrm>
              <a:off x="6036" y="5153"/>
              <a:ext cx="4427" cy="3260"/>
            </a:xfrm>
            <a:prstGeom prst="rect">
              <a:avLst/>
            </a:prstGeom>
            <a:noFill/>
            <a:ln w="9525">
              <a:noFill/>
              <a:miter lim="800000"/>
              <a:headEnd/>
              <a:tailEnd/>
            </a:ln>
          </p:spPr>
        </p:pic>
        <p:pic>
          <p:nvPicPr>
            <p:cNvPr id="32777" name="Picture 115" descr="C:\Documents and Settings\Windows XP\Local Settings\Temporary Internet Files\Content.Word\DSCF5555.jpg"/>
            <p:cNvPicPr>
              <a:picLocks noChangeArrowheads="1"/>
            </p:cNvPicPr>
            <p:nvPr/>
          </p:nvPicPr>
          <p:blipFill>
            <a:blip r:embed="rId4"/>
            <a:srcRect/>
            <a:stretch>
              <a:fillRect/>
            </a:stretch>
          </p:blipFill>
          <p:spPr bwMode="auto">
            <a:xfrm>
              <a:off x="1965" y="5305"/>
              <a:ext cx="4122" cy="2946"/>
            </a:xfrm>
            <a:prstGeom prst="rect">
              <a:avLst/>
            </a:prstGeom>
            <a:noFill/>
            <a:ln w="9525">
              <a:noFill/>
              <a:miter lim="800000"/>
              <a:headEnd/>
              <a:tailEnd/>
            </a:ln>
          </p:spPr>
        </p:pic>
      </p:grpSp>
      <p:sp>
        <p:nvSpPr>
          <p:cNvPr id="32773" name="Rectangle 13"/>
          <p:cNvSpPr>
            <a:spLocks noChangeArrowheads="1"/>
          </p:cNvSpPr>
          <p:nvPr/>
        </p:nvSpPr>
        <p:spPr bwMode="auto">
          <a:xfrm>
            <a:off x="1828800" y="2743200"/>
            <a:ext cx="2133600" cy="457200"/>
          </a:xfrm>
          <a:prstGeom prst="rect">
            <a:avLst/>
          </a:prstGeom>
          <a:noFill/>
          <a:ln w="0">
            <a:noFill/>
            <a:miter lim="800000"/>
            <a:headEnd/>
            <a:tailEnd/>
          </a:ln>
        </p:spPr>
        <p:txBody>
          <a:bodyPr wrap="none" anchor="ctr"/>
          <a:lstStyle/>
          <a:p>
            <a:pPr algn="ctr"/>
            <a:r>
              <a:rPr lang="en-US" sz="1400" b="1" i="1"/>
              <a:t>Materials and tools for</a:t>
            </a:r>
          </a:p>
          <a:p>
            <a:pPr algn="ctr"/>
            <a:r>
              <a:rPr lang="en-US" sz="1400" b="1" i="1"/>
              <a:t>preservation treatment</a:t>
            </a:r>
            <a:r>
              <a:rPr lang="en-GB" sz="1400" b="1"/>
              <a:t> </a:t>
            </a:r>
          </a:p>
        </p:txBody>
      </p:sp>
      <p:sp>
        <p:nvSpPr>
          <p:cNvPr id="32774" name="Rectangle 14"/>
          <p:cNvSpPr>
            <a:spLocks noChangeArrowheads="1"/>
          </p:cNvSpPr>
          <p:nvPr/>
        </p:nvSpPr>
        <p:spPr bwMode="auto">
          <a:xfrm>
            <a:off x="5334000" y="2819400"/>
            <a:ext cx="2362200" cy="457200"/>
          </a:xfrm>
          <a:prstGeom prst="rect">
            <a:avLst/>
          </a:prstGeom>
          <a:noFill/>
          <a:ln w="0">
            <a:noFill/>
            <a:miter lim="800000"/>
            <a:headEnd/>
            <a:tailEnd/>
          </a:ln>
        </p:spPr>
        <p:txBody>
          <a:bodyPr wrap="none" anchor="ctr"/>
          <a:lstStyle/>
          <a:p>
            <a:pPr algn="ctr"/>
            <a:r>
              <a:rPr lang="en-US" sz="1600" b="1" i="1"/>
              <a:t>Coating log-end using</a:t>
            </a:r>
          </a:p>
          <a:p>
            <a:pPr algn="ctr"/>
            <a:r>
              <a:rPr lang="en-US" sz="1600" b="1" i="1"/>
              <a:t>paint brush</a:t>
            </a:r>
            <a:r>
              <a:rPr lang="en-GB" sz="1600" b="1"/>
              <a:t> </a:t>
            </a:r>
          </a:p>
        </p:txBody>
      </p:sp>
      <p:sp>
        <p:nvSpPr>
          <p:cNvPr id="32775" name="Rectangle 15"/>
          <p:cNvSpPr>
            <a:spLocks noChangeArrowheads="1"/>
          </p:cNvSpPr>
          <p:nvPr/>
        </p:nvSpPr>
        <p:spPr bwMode="auto">
          <a:xfrm>
            <a:off x="2895600" y="6172200"/>
            <a:ext cx="3429000" cy="457200"/>
          </a:xfrm>
          <a:prstGeom prst="rect">
            <a:avLst/>
          </a:prstGeom>
          <a:noFill/>
          <a:ln w="0">
            <a:noFill/>
            <a:miter lim="800000"/>
            <a:headEnd/>
            <a:tailEnd/>
          </a:ln>
        </p:spPr>
        <p:txBody>
          <a:bodyPr wrap="none" anchor="ctr"/>
          <a:lstStyle/>
          <a:p>
            <a:pPr algn="ctr"/>
            <a:r>
              <a:rPr lang="en-US" sz="1600" b="1" i="1"/>
              <a:t>Coated logs covered with plastic</a:t>
            </a:r>
          </a:p>
          <a:p>
            <a:pPr algn="ctr"/>
            <a:r>
              <a:rPr lang="en-US" sz="1600" b="1" i="1"/>
              <a:t>sheet to prevent rain washing</a:t>
            </a:r>
            <a:endParaRPr lang="en-GB" sz="160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8839200" y="6629400"/>
            <a:ext cx="228600" cy="182563"/>
          </a:xfrm>
          <a:prstGeom prst="rect">
            <a:avLst/>
          </a:prstGeom>
          <a:solidFill>
            <a:schemeClr val="bg1"/>
          </a:solidFill>
          <a:ln w="6350">
            <a:solidFill>
              <a:schemeClr val="tx1"/>
            </a:solidFill>
            <a:miter lim="800000"/>
            <a:headEnd/>
            <a:tailEnd/>
          </a:ln>
        </p:spPr>
        <p:txBody>
          <a:bodyPr wrap="none" anchor="ctr"/>
          <a:lstStyle/>
          <a:p>
            <a:pPr algn="ctr"/>
            <a:fld id="{AFF839E6-ACA9-4E99-8DC2-ED51ED936805}" type="slidenum">
              <a:rPr lang="en-GB" sz="1200"/>
              <a:pPr algn="ctr"/>
              <a:t>25</a:t>
            </a:fld>
            <a:endParaRPr lang="en-GB" sz="1200"/>
          </a:p>
        </p:txBody>
      </p:sp>
      <p:sp>
        <p:nvSpPr>
          <p:cNvPr id="33795" name="Rectangle 7"/>
          <p:cNvSpPr>
            <a:spLocks noChangeArrowheads="1"/>
          </p:cNvSpPr>
          <p:nvPr/>
        </p:nvSpPr>
        <p:spPr bwMode="auto">
          <a:xfrm>
            <a:off x="1447800" y="2743200"/>
            <a:ext cx="2133600" cy="457200"/>
          </a:xfrm>
          <a:prstGeom prst="rect">
            <a:avLst/>
          </a:prstGeom>
          <a:noFill/>
          <a:ln w="0">
            <a:noFill/>
            <a:miter lim="800000"/>
            <a:headEnd/>
            <a:tailEnd/>
          </a:ln>
        </p:spPr>
        <p:txBody>
          <a:bodyPr wrap="none" anchor="ctr"/>
          <a:lstStyle/>
          <a:p>
            <a:pPr algn="ctr"/>
            <a:r>
              <a:rPr lang="en-US" sz="1600" b="1" i="1"/>
              <a:t>Outdoor lecturing on</a:t>
            </a:r>
          </a:p>
          <a:p>
            <a:pPr algn="ctr"/>
            <a:r>
              <a:rPr lang="en-US" sz="1600" b="1" i="1"/>
              <a:t>charcoal making</a:t>
            </a:r>
            <a:r>
              <a:rPr lang="en-GB" sz="1600" b="1"/>
              <a:t> </a:t>
            </a:r>
          </a:p>
        </p:txBody>
      </p:sp>
      <p:sp>
        <p:nvSpPr>
          <p:cNvPr id="33796" name="Rectangle 8"/>
          <p:cNvSpPr>
            <a:spLocks noChangeArrowheads="1"/>
          </p:cNvSpPr>
          <p:nvPr/>
        </p:nvSpPr>
        <p:spPr bwMode="auto">
          <a:xfrm>
            <a:off x="5334000" y="2667000"/>
            <a:ext cx="2819400" cy="457200"/>
          </a:xfrm>
          <a:prstGeom prst="rect">
            <a:avLst/>
          </a:prstGeom>
          <a:noFill/>
          <a:ln w="0">
            <a:noFill/>
            <a:miter lim="800000"/>
            <a:headEnd/>
            <a:tailEnd/>
          </a:ln>
        </p:spPr>
        <p:txBody>
          <a:bodyPr wrap="none" anchor="ctr"/>
          <a:lstStyle/>
          <a:p>
            <a:pPr algn="ctr"/>
            <a:r>
              <a:rPr lang="en-US" sz="1600" b="1" i="1"/>
              <a:t>The complete structure of</a:t>
            </a:r>
          </a:p>
          <a:p>
            <a:pPr algn="ctr"/>
            <a:r>
              <a:rPr lang="en-US" sz="1600" b="1" i="1"/>
              <a:t>a charcoal drum kiln</a:t>
            </a:r>
            <a:r>
              <a:rPr lang="en-GB" sz="1600"/>
              <a:t> </a:t>
            </a:r>
          </a:p>
        </p:txBody>
      </p:sp>
      <p:sp>
        <p:nvSpPr>
          <p:cNvPr id="33797" name="Rectangle 9"/>
          <p:cNvSpPr>
            <a:spLocks noChangeArrowheads="1"/>
          </p:cNvSpPr>
          <p:nvPr/>
        </p:nvSpPr>
        <p:spPr bwMode="auto">
          <a:xfrm>
            <a:off x="1752600" y="6019800"/>
            <a:ext cx="2362200" cy="457200"/>
          </a:xfrm>
          <a:prstGeom prst="rect">
            <a:avLst/>
          </a:prstGeom>
          <a:noFill/>
          <a:ln w="0">
            <a:noFill/>
            <a:miter lim="800000"/>
            <a:headEnd/>
            <a:tailEnd/>
          </a:ln>
        </p:spPr>
        <p:txBody>
          <a:bodyPr wrap="none" anchor="ctr"/>
          <a:lstStyle/>
          <a:p>
            <a:pPr algn="ctr"/>
            <a:r>
              <a:rPr lang="en-US" sz="1600" b="1" i="1"/>
              <a:t>Piling of chopped wood</a:t>
            </a:r>
          </a:p>
          <a:p>
            <a:pPr algn="ctr"/>
            <a:r>
              <a:rPr lang="en-US" sz="1600" b="1" i="1"/>
              <a:t>inside drum kiln</a:t>
            </a:r>
            <a:r>
              <a:rPr lang="en-GB" sz="1600"/>
              <a:t> </a:t>
            </a:r>
          </a:p>
        </p:txBody>
      </p:sp>
      <p:sp>
        <p:nvSpPr>
          <p:cNvPr id="33798" name="Rectangle 10"/>
          <p:cNvSpPr>
            <a:spLocks noChangeArrowheads="1"/>
          </p:cNvSpPr>
          <p:nvPr/>
        </p:nvSpPr>
        <p:spPr bwMode="auto">
          <a:xfrm>
            <a:off x="4267200" y="6019800"/>
            <a:ext cx="4191000" cy="457200"/>
          </a:xfrm>
          <a:prstGeom prst="rect">
            <a:avLst/>
          </a:prstGeom>
          <a:noFill/>
          <a:ln w="0">
            <a:noFill/>
            <a:miter lim="800000"/>
            <a:headEnd/>
            <a:tailEnd/>
          </a:ln>
        </p:spPr>
        <p:txBody>
          <a:bodyPr wrap="none" anchor="ctr"/>
          <a:lstStyle/>
          <a:p>
            <a:pPr algn="ctr"/>
            <a:r>
              <a:rPr lang="en-US" sz="1200" b="1" i="1"/>
              <a:t>Wood-burnt residual smoke channeled to bamboo pipe</a:t>
            </a:r>
          </a:p>
          <a:p>
            <a:pPr algn="ctr"/>
            <a:r>
              <a:rPr lang="en-US" sz="1200" b="1" i="1"/>
              <a:t>and liquefied smoke collected in a container</a:t>
            </a:r>
            <a:r>
              <a:rPr lang="en-GB" sz="1200"/>
              <a:t>  </a:t>
            </a:r>
          </a:p>
        </p:txBody>
      </p:sp>
      <p:grpSp>
        <p:nvGrpSpPr>
          <p:cNvPr id="33799" name="Group 11"/>
          <p:cNvGrpSpPr>
            <a:grpSpLocks/>
          </p:cNvGrpSpPr>
          <p:nvPr/>
        </p:nvGrpSpPr>
        <p:grpSpPr bwMode="auto">
          <a:xfrm>
            <a:off x="1295400" y="3286125"/>
            <a:ext cx="6705600" cy="2733675"/>
            <a:chOff x="2046" y="5468"/>
            <a:chExt cx="8655" cy="3526"/>
          </a:xfrm>
        </p:grpSpPr>
        <p:pic>
          <p:nvPicPr>
            <p:cNvPr id="33802" name="Picture 94" descr="C:\Documents and Settings\Windows XP\Local Settings\Temporary Internet Files\Content.Word\DSCF5515.jpg"/>
            <p:cNvPicPr>
              <a:picLocks noChangeArrowheads="1"/>
            </p:cNvPicPr>
            <p:nvPr/>
          </p:nvPicPr>
          <p:blipFill>
            <a:blip r:embed="rId2"/>
            <a:srcRect/>
            <a:stretch>
              <a:fillRect/>
            </a:stretch>
          </p:blipFill>
          <p:spPr bwMode="auto">
            <a:xfrm>
              <a:off x="6403" y="5558"/>
              <a:ext cx="4298" cy="3420"/>
            </a:xfrm>
            <a:prstGeom prst="rect">
              <a:avLst/>
            </a:prstGeom>
            <a:noFill/>
            <a:ln w="9525">
              <a:noFill/>
              <a:miter lim="800000"/>
              <a:headEnd/>
              <a:tailEnd/>
            </a:ln>
          </p:spPr>
        </p:pic>
        <p:pic>
          <p:nvPicPr>
            <p:cNvPr id="33803" name="Picture 130" descr="C:\Documents and Settings\Windows XP\Local Settings\Temporary Internet Files\Content.Word\DSCN1663.jpg"/>
            <p:cNvPicPr>
              <a:picLocks noChangeArrowheads="1"/>
            </p:cNvPicPr>
            <p:nvPr/>
          </p:nvPicPr>
          <p:blipFill>
            <a:blip r:embed="rId3"/>
            <a:srcRect/>
            <a:stretch>
              <a:fillRect/>
            </a:stretch>
          </p:blipFill>
          <p:spPr bwMode="auto">
            <a:xfrm>
              <a:off x="2046" y="5468"/>
              <a:ext cx="4343" cy="3526"/>
            </a:xfrm>
            <a:prstGeom prst="rect">
              <a:avLst/>
            </a:prstGeom>
            <a:noFill/>
            <a:ln w="9525">
              <a:noFill/>
              <a:miter lim="800000"/>
              <a:headEnd/>
              <a:tailEnd/>
            </a:ln>
          </p:spPr>
        </p:pic>
      </p:grpSp>
      <p:pic>
        <p:nvPicPr>
          <p:cNvPr id="33800" name="Picture 118" descr="C:\Documents and Settings\Windows XP\Local Settings\Temporary Internet Files\Content.Word\DSCF5564.jpg"/>
          <p:cNvPicPr>
            <a:picLocks noChangeArrowheads="1"/>
          </p:cNvPicPr>
          <p:nvPr/>
        </p:nvPicPr>
        <p:blipFill>
          <a:blip r:embed="rId4"/>
          <a:srcRect/>
          <a:stretch>
            <a:fillRect/>
          </a:stretch>
        </p:blipFill>
        <p:spPr bwMode="auto">
          <a:xfrm>
            <a:off x="1066800" y="106363"/>
            <a:ext cx="3048000" cy="2636837"/>
          </a:xfrm>
          <a:prstGeom prst="rect">
            <a:avLst/>
          </a:prstGeom>
          <a:noFill/>
          <a:ln w="9525">
            <a:noFill/>
            <a:miter lim="800000"/>
            <a:headEnd/>
            <a:tailEnd/>
          </a:ln>
        </p:spPr>
      </p:pic>
      <p:pic>
        <p:nvPicPr>
          <p:cNvPr id="33801" name="Picture 136" descr="C:\Documents and Settings\Windows XP\Local Settings\Temporary Internet Files\Content.Word\DSCF5517.jpg"/>
          <p:cNvPicPr>
            <a:picLocks noChangeArrowheads="1"/>
          </p:cNvPicPr>
          <p:nvPr/>
        </p:nvPicPr>
        <p:blipFill>
          <a:blip r:embed="rId5"/>
          <a:srcRect/>
          <a:stretch>
            <a:fillRect/>
          </a:stretch>
        </p:blipFill>
        <p:spPr bwMode="auto">
          <a:xfrm>
            <a:off x="5562600" y="157163"/>
            <a:ext cx="2346325" cy="2662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ChangeArrowheads="1"/>
          </p:cNvSpPr>
          <p:nvPr/>
        </p:nvSpPr>
        <p:spPr bwMode="auto">
          <a:xfrm>
            <a:off x="8839200" y="6629400"/>
            <a:ext cx="228600" cy="182563"/>
          </a:xfrm>
          <a:prstGeom prst="rect">
            <a:avLst/>
          </a:prstGeom>
          <a:solidFill>
            <a:schemeClr val="bg1"/>
          </a:solidFill>
          <a:ln w="6350">
            <a:solidFill>
              <a:schemeClr val="tx1"/>
            </a:solidFill>
            <a:miter lim="800000"/>
            <a:headEnd/>
            <a:tailEnd/>
          </a:ln>
        </p:spPr>
        <p:txBody>
          <a:bodyPr wrap="none" anchor="ctr"/>
          <a:lstStyle/>
          <a:p>
            <a:pPr algn="ctr"/>
            <a:fld id="{EA1EC72C-9BD7-41EB-BB09-2AABE9952D8B}" type="slidenum">
              <a:rPr lang="en-GB" sz="1200"/>
              <a:pPr algn="ctr"/>
              <a:t>26</a:t>
            </a:fld>
            <a:endParaRPr lang="en-GB" sz="1200"/>
          </a:p>
        </p:txBody>
      </p:sp>
      <p:sp>
        <p:nvSpPr>
          <p:cNvPr id="50180" name="WordArt 4"/>
          <p:cNvSpPr>
            <a:spLocks noChangeArrowheads="1" noChangeShapeType="1" noTextEdit="1"/>
          </p:cNvSpPr>
          <p:nvPr/>
        </p:nvSpPr>
        <p:spPr bwMode="auto">
          <a:xfrm>
            <a:off x="762000" y="2538413"/>
            <a:ext cx="7162800" cy="1804987"/>
          </a:xfrm>
          <a:prstGeom prst="rect">
            <a:avLst/>
          </a:prstGeom>
        </p:spPr>
        <p:txBody>
          <a:bodyPr wrap="none" fromWordArt="1">
            <a:prstTxWarp prst="textDoubleWave1">
              <a:avLst>
                <a:gd name="adj1" fmla="val 6500"/>
                <a:gd name="adj2" fmla="val 0"/>
              </a:avLst>
            </a:prstTxWarp>
          </a:bodyPr>
          <a:lstStyle/>
          <a:p>
            <a:pPr algn="ctr"/>
            <a:r>
              <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Garamond"/>
              </a:rPr>
              <a:t>Thank You..!</a:t>
            </a:r>
          </a:p>
        </p:txBody>
      </p:sp>
    </p:spTree>
  </p:cSld>
  <p:clrMapOvr>
    <a:masterClrMapping/>
  </p:clrMapOvr>
  <p:transition spd="med">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50180"/>
                                        </p:tgtEl>
                                        <p:attrNameLst>
                                          <p:attrName>style.visibility</p:attrName>
                                        </p:attrNameLst>
                                      </p:cBhvr>
                                      <p:to>
                                        <p:strVal val="visible"/>
                                      </p:to>
                                    </p:set>
                                    <p:anim calcmode="lin" valueType="num">
                                      <p:cBhvr>
                                        <p:cTn id="7" dur="3000" fill="hold"/>
                                        <p:tgtEl>
                                          <p:spTgt spid="50180"/>
                                        </p:tgtEl>
                                        <p:attrNameLst>
                                          <p:attrName>ppt_w</p:attrName>
                                        </p:attrNameLst>
                                      </p:cBhvr>
                                      <p:tavLst>
                                        <p:tav tm="0">
                                          <p:val>
                                            <p:fltVal val="0"/>
                                          </p:val>
                                        </p:tav>
                                        <p:tav tm="100000">
                                          <p:val>
                                            <p:strVal val="#ppt_w"/>
                                          </p:val>
                                        </p:tav>
                                      </p:tavLst>
                                    </p:anim>
                                    <p:anim calcmode="lin" valueType="num">
                                      <p:cBhvr>
                                        <p:cTn id="8" dur="3000" fill="hold"/>
                                        <p:tgtEl>
                                          <p:spTgt spid="50180"/>
                                        </p:tgtEl>
                                        <p:attrNameLst>
                                          <p:attrName>ppt_h</p:attrName>
                                        </p:attrNameLst>
                                      </p:cBhvr>
                                      <p:tavLst>
                                        <p:tav tm="0">
                                          <p:val>
                                            <p:fltVal val="0"/>
                                          </p:val>
                                        </p:tav>
                                        <p:tav tm="100000">
                                          <p:val>
                                            <p:strVal val="#ppt_h"/>
                                          </p:val>
                                        </p:tav>
                                      </p:tavLst>
                                    </p:anim>
                                    <p:animEffect transition="in" filter="fade">
                                      <p:cBhvr>
                                        <p:cTn id="9" dur="3000"/>
                                        <p:tgtEl>
                                          <p:spTgt spid="50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noGrp="1"/>
          </p:cNvSpPr>
          <p:nvPr>
            <p:ph idx="1"/>
          </p:nvPr>
        </p:nvSpPr>
        <p:spPr>
          <a:xfrm>
            <a:off x="304800" y="1600200"/>
            <a:ext cx="8229600" cy="4648200"/>
          </a:xfrm>
        </p:spPr>
        <p:txBody>
          <a:bodyPr/>
          <a:lstStyle/>
          <a:p>
            <a:pPr marL="398463" indent="-290513" algn="just" eaLnBrk="1" hangingPunct="1">
              <a:buClrTx/>
              <a:buSzPct val="85000"/>
              <a:buFont typeface="Wingdings 3" pitchFamily="18" charset="2"/>
              <a:buNone/>
              <a:defRPr/>
            </a:pPr>
            <a:r>
              <a:rPr lang="en-US" sz="3000" b="1" dirty="0" smtClean="0"/>
              <a:t>The key problem addressed</a:t>
            </a:r>
          </a:p>
          <a:p>
            <a:pPr marL="398463" indent="-290513" algn="just" eaLnBrk="1" hangingPunct="1">
              <a:buFont typeface="Wingdings 3" pitchFamily="18" charset="2"/>
              <a:buNone/>
              <a:defRPr/>
            </a:pPr>
            <a:endParaRPr lang="en-US" sz="1800" b="1" dirty="0" smtClean="0"/>
          </a:p>
          <a:p>
            <a:pPr marL="342900" indent="-342900" algn="just" eaLnBrk="1" hangingPunct="1">
              <a:spcAft>
                <a:spcPct val="40000"/>
              </a:spcAft>
              <a:buClr>
                <a:schemeClr val="tx1"/>
              </a:buClr>
              <a:buSzPct val="60000"/>
              <a:buFont typeface="Wingdings 3" pitchFamily="18" charset="2"/>
              <a:buNone/>
              <a:defRPr/>
            </a:pPr>
            <a:r>
              <a:rPr lang="en-US" sz="2800" dirty="0" smtClean="0"/>
              <a:t>* </a:t>
            </a:r>
            <a:r>
              <a:rPr lang="id-ID" sz="2800" dirty="0" smtClean="0"/>
              <a:t>Very low rate of rubberwood utilization on replanting areas of old rubber plantation</a:t>
            </a:r>
          </a:p>
          <a:p>
            <a:pPr marL="749300" indent="-342900" algn="just" eaLnBrk="1" hangingPunct="1">
              <a:spcAft>
                <a:spcPct val="40000"/>
              </a:spcAft>
              <a:buClr>
                <a:schemeClr val="tx1"/>
              </a:buClr>
              <a:buSzPct val="60000"/>
              <a:buFont typeface="Lucida Sans Unicode" pitchFamily="34" charset="0"/>
              <a:buChar char="―"/>
              <a:defRPr/>
            </a:pPr>
            <a:r>
              <a:rPr lang="id-ID" sz="2800" dirty="0" smtClean="0"/>
              <a:t>In 2005, only 2.96 million m3 or 22% were utilized out of 13.5 million logs potential</a:t>
            </a:r>
          </a:p>
          <a:p>
            <a:pPr marL="749300" indent="-342900" algn="just" eaLnBrk="1" hangingPunct="1">
              <a:buClr>
                <a:schemeClr val="tx1"/>
              </a:buClr>
              <a:buSzPct val="60000"/>
              <a:buFont typeface="Lucida Sans Unicode" pitchFamily="34" charset="0"/>
              <a:buChar char="―"/>
              <a:defRPr/>
            </a:pPr>
            <a:r>
              <a:rPr lang="id-ID" sz="2800" dirty="0" smtClean="0"/>
              <a:t>The national wood industry was facing a serious raw material supply problem</a:t>
            </a:r>
            <a:endParaRPr lang="en-US" sz="2800" dirty="0" smtClean="0"/>
          </a:p>
        </p:txBody>
      </p:sp>
      <p:sp>
        <p:nvSpPr>
          <p:cNvPr id="11267" name="WordArt 4"/>
          <p:cNvSpPr>
            <a:spLocks noChangeArrowheads="1" noChangeShapeType="1" noTextEdit="1"/>
          </p:cNvSpPr>
          <p:nvPr/>
        </p:nvSpPr>
        <p:spPr bwMode="auto">
          <a:xfrm>
            <a:off x="571500" y="762000"/>
            <a:ext cx="3314700" cy="504825"/>
          </a:xfrm>
          <a:prstGeom prst="rect">
            <a:avLst/>
          </a:prstGeom>
        </p:spPr>
        <p:txBody>
          <a:bodyPr wrap="none" fromWordArt="1">
            <a:prstTxWarp prst="textPlain">
              <a:avLst>
                <a:gd name="adj" fmla="val 50000"/>
              </a:avLst>
            </a:prstTxWarp>
          </a:bodyPr>
          <a:lstStyle/>
          <a:p>
            <a:pPr algn="ctr"/>
            <a:r>
              <a:rPr lang="en-US" sz="2400" b="1" kern="10">
                <a:ln w="0">
                  <a:solidFill>
                    <a:srgbClr val="000000"/>
                  </a:solidFill>
                  <a:round/>
                  <a:headEnd/>
                  <a:tailEnd/>
                </a:ln>
                <a:solidFill>
                  <a:srgbClr val="000000"/>
                </a:solidFill>
                <a:latin typeface="Arial"/>
                <a:cs typeface="Arial"/>
              </a:rPr>
              <a:t>Project Facts</a:t>
            </a:r>
          </a:p>
        </p:txBody>
      </p:sp>
      <p:sp>
        <p:nvSpPr>
          <p:cNvPr id="11268" name="Rectangle 5"/>
          <p:cNvSpPr>
            <a:spLocks noChangeArrowheads="1"/>
          </p:cNvSpPr>
          <p:nvPr/>
        </p:nvSpPr>
        <p:spPr bwMode="auto">
          <a:xfrm>
            <a:off x="8839200" y="6629400"/>
            <a:ext cx="228600" cy="182563"/>
          </a:xfrm>
          <a:prstGeom prst="rect">
            <a:avLst/>
          </a:prstGeom>
          <a:solidFill>
            <a:schemeClr val="bg1"/>
          </a:solidFill>
          <a:ln w="6350">
            <a:solidFill>
              <a:schemeClr val="tx1"/>
            </a:solidFill>
            <a:miter lim="800000"/>
            <a:headEnd/>
            <a:tailEnd/>
          </a:ln>
        </p:spPr>
        <p:txBody>
          <a:bodyPr wrap="none" anchor="ctr"/>
          <a:lstStyle/>
          <a:p>
            <a:pPr algn="ctr"/>
            <a:fld id="{AFEFCADB-7533-4198-BB6F-619D1BD93373}" type="slidenum">
              <a:rPr lang="en-GB" sz="1200"/>
              <a:pPr algn="ctr"/>
              <a:t>3</a:t>
            </a:fld>
            <a:endParaRPr lang="en-GB" sz="1200"/>
          </a:p>
        </p:txBody>
      </p:sp>
    </p:spTree>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noGrp="1"/>
          </p:cNvSpPr>
          <p:nvPr>
            <p:ph idx="1"/>
          </p:nvPr>
        </p:nvSpPr>
        <p:spPr>
          <a:xfrm>
            <a:off x="228600" y="762000"/>
            <a:ext cx="8686800" cy="4648200"/>
          </a:xfrm>
        </p:spPr>
        <p:txBody>
          <a:bodyPr/>
          <a:lstStyle/>
          <a:p>
            <a:pPr algn="just" eaLnBrk="1" hangingPunct="1">
              <a:buFont typeface="Wingdings 3" pitchFamily="18" charset="2"/>
              <a:buNone/>
            </a:pPr>
            <a:r>
              <a:rPr lang="en-US" b="1" smtClean="0"/>
              <a:t>The project elements</a:t>
            </a:r>
          </a:p>
          <a:p>
            <a:pPr algn="just" eaLnBrk="1" hangingPunct="1">
              <a:buFont typeface="Wingdings 3" pitchFamily="18" charset="2"/>
              <a:buNone/>
            </a:pPr>
            <a:endParaRPr lang="en-US" sz="2200" b="1" smtClean="0"/>
          </a:p>
          <a:p>
            <a:pPr algn="just" eaLnBrk="1" hangingPunct="1">
              <a:buFont typeface="Wingdings 3" pitchFamily="18" charset="2"/>
              <a:buNone/>
            </a:pPr>
            <a:r>
              <a:rPr lang="id-ID" sz="2200" b="1" smtClean="0"/>
              <a:t>a</a:t>
            </a:r>
            <a:r>
              <a:rPr lang="en-US" sz="2200" b="1" smtClean="0"/>
              <a:t>. The development objective</a:t>
            </a:r>
          </a:p>
          <a:p>
            <a:pPr algn="just" eaLnBrk="1" hangingPunct="1">
              <a:buFont typeface="Wingdings 3" pitchFamily="18" charset="2"/>
              <a:buNone/>
            </a:pPr>
            <a:r>
              <a:rPr lang="en-US" sz="2200" b="1" smtClean="0"/>
              <a:t>	</a:t>
            </a:r>
            <a:r>
              <a:rPr lang="en-US" sz="2000" smtClean="0"/>
              <a:t>To contribute to the lessening of wood raw material supply problem facing the national forest industry by utilizing the vast rubberwood available from sustainable sources.</a:t>
            </a:r>
            <a:endParaRPr lang="id-ID" sz="2000" smtClean="0"/>
          </a:p>
          <a:p>
            <a:pPr algn="just" eaLnBrk="1" hangingPunct="1">
              <a:buFont typeface="Wingdings 3" pitchFamily="18" charset="2"/>
              <a:buNone/>
            </a:pPr>
            <a:endParaRPr lang="en-US" sz="2000" smtClean="0"/>
          </a:p>
          <a:p>
            <a:pPr algn="just" eaLnBrk="1" hangingPunct="1">
              <a:buFont typeface="Wingdings 3" pitchFamily="18" charset="2"/>
              <a:buNone/>
            </a:pPr>
            <a:r>
              <a:rPr lang="id-ID" sz="2200" b="1" smtClean="0"/>
              <a:t>b</a:t>
            </a:r>
            <a:r>
              <a:rPr lang="en-US" sz="2200" b="1" smtClean="0"/>
              <a:t>. </a:t>
            </a:r>
            <a:r>
              <a:rPr lang="id-ID" sz="2200" b="1" smtClean="0"/>
              <a:t>Specific objective</a:t>
            </a:r>
            <a:endParaRPr lang="en-US" sz="2200" b="1" smtClean="0"/>
          </a:p>
          <a:p>
            <a:pPr algn="just" eaLnBrk="1" hangingPunct="1">
              <a:buFont typeface="Wingdings 3" pitchFamily="18" charset="2"/>
              <a:buNone/>
            </a:pPr>
            <a:r>
              <a:rPr lang="en-US" sz="2000" b="1" smtClean="0"/>
              <a:t>	</a:t>
            </a:r>
            <a:r>
              <a:rPr lang="en-US" sz="2000" smtClean="0"/>
              <a:t>To promote the utilization of rubberwood from sustainable sources.</a:t>
            </a:r>
            <a:endParaRPr lang="id-ID" sz="2000" smtClean="0"/>
          </a:p>
          <a:p>
            <a:pPr algn="just" eaLnBrk="1" hangingPunct="1">
              <a:buFont typeface="Wingdings 3" pitchFamily="18" charset="2"/>
              <a:buNone/>
            </a:pPr>
            <a:endParaRPr lang="en-US" sz="2000" smtClean="0"/>
          </a:p>
        </p:txBody>
      </p:sp>
      <p:sp>
        <p:nvSpPr>
          <p:cNvPr id="12291" name="Rectangle 5"/>
          <p:cNvSpPr>
            <a:spLocks noChangeArrowheads="1"/>
          </p:cNvSpPr>
          <p:nvPr/>
        </p:nvSpPr>
        <p:spPr bwMode="auto">
          <a:xfrm>
            <a:off x="8839200" y="6629400"/>
            <a:ext cx="228600" cy="182563"/>
          </a:xfrm>
          <a:prstGeom prst="rect">
            <a:avLst/>
          </a:prstGeom>
          <a:solidFill>
            <a:schemeClr val="bg1"/>
          </a:solidFill>
          <a:ln w="6350">
            <a:solidFill>
              <a:schemeClr val="tx1"/>
            </a:solidFill>
            <a:miter lim="800000"/>
            <a:headEnd/>
            <a:tailEnd/>
          </a:ln>
        </p:spPr>
        <p:txBody>
          <a:bodyPr wrap="none" anchor="ctr"/>
          <a:lstStyle/>
          <a:p>
            <a:pPr algn="ctr"/>
            <a:fld id="{6632BA43-D0CF-4FA5-80E7-18A36F09C009}" type="slidenum">
              <a:rPr lang="en-GB" sz="1200"/>
              <a:pPr algn="ctr"/>
              <a:t>4</a:t>
            </a:fld>
            <a:endParaRPr lang="en-GB" sz="1200"/>
          </a:p>
        </p:txBody>
      </p:sp>
    </p:spTree>
  </p:cSld>
  <p:clrMapOvr>
    <a:masterClrMapping/>
  </p:clrMapOvr>
  <p:transition spd="slow">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Rectangle 3"/>
          <p:cNvSpPr>
            <a:spLocks noGrp="1" noChangeArrowheads="1"/>
          </p:cNvSpPr>
          <p:nvPr>
            <p:ph type="body" idx="4294967295"/>
          </p:nvPr>
        </p:nvSpPr>
        <p:spPr>
          <a:xfrm>
            <a:off x="228600" y="838200"/>
            <a:ext cx="8763000" cy="4114800"/>
          </a:xfrm>
        </p:spPr>
        <p:txBody>
          <a:bodyPr/>
          <a:lstStyle/>
          <a:p>
            <a:pPr eaLnBrk="1" hangingPunct="1">
              <a:lnSpc>
                <a:spcPct val="80000"/>
              </a:lnSpc>
              <a:buFont typeface="Wingdings" pitchFamily="2" charset="2"/>
              <a:buNone/>
              <a:defRPr/>
            </a:pPr>
            <a:endParaRPr lang="en-US" sz="1800" dirty="0" smtClean="0"/>
          </a:p>
          <a:p>
            <a:pPr eaLnBrk="1" hangingPunct="1">
              <a:lnSpc>
                <a:spcPct val="80000"/>
              </a:lnSpc>
              <a:buClr>
                <a:schemeClr val="accent2"/>
              </a:buClr>
              <a:buSzPct val="80000"/>
              <a:buFont typeface="Wingdings 3" pitchFamily="18" charset="2"/>
              <a:buNone/>
              <a:defRPr/>
            </a:pPr>
            <a:r>
              <a:rPr lang="id-ID" sz="1800" b="1" dirty="0" smtClean="0"/>
              <a:t>c</a:t>
            </a:r>
            <a:r>
              <a:rPr lang="en-US" sz="1800" b="1" dirty="0" smtClean="0"/>
              <a:t>. </a:t>
            </a:r>
            <a:r>
              <a:rPr lang="id-ID" sz="1800" b="1" dirty="0" smtClean="0"/>
              <a:t>Planned outputs and activities</a:t>
            </a:r>
            <a:r>
              <a:rPr lang="en-US" sz="1800" b="1" dirty="0" smtClean="0"/>
              <a:t> (5 Outputs; 22 activities)</a:t>
            </a:r>
            <a:endParaRPr lang="en-US" sz="1800" dirty="0" smtClean="0"/>
          </a:p>
          <a:p>
            <a:pPr eaLnBrk="1" hangingPunct="1">
              <a:lnSpc>
                <a:spcPct val="80000"/>
              </a:lnSpc>
              <a:buClr>
                <a:schemeClr val="accent2"/>
              </a:buClr>
              <a:buSzPct val="80000"/>
              <a:defRPr/>
            </a:pPr>
            <a:endParaRPr lang="en-US" sz="1800" b="1" u="sng" dirty="0" smtClean="0"/>
          </a:p>
          <a:p>
            <a:pPr eaLnBrk="1" hangingPunct="1">
              <a:lnSpc>
                <a:spcPct val="80000"/>
              </a:lnSpc>
              <a:buClr>
                <a:schemeClr val="accent2"/>
              </a:buClr>
              <a:buSzPct val="80000"/>
              <a:defRPr/>
            </a:pPr>
            <a:r>
              <a:rPr lang="en-US" sz="1800" b="1" u="sng" dirty="0" smtClean="0"/>
              <a:t>Output 1</a:t>
            </a:r>
            <a:r>
              <a:rPr lang="en-US" sz="1800" b="1" dirty="0" smtClean="0"/>
              <a:t>	: Interest in the utilization of </a:t>
            </a:r>
            <a:r>
              <a:rPr lang="en-US" sz="1800" b="1" dirty="0" err="1" smtClean="0"/>
              <a:t>rubberwood</a:t>
            </a:r>
            <a:r>
              <a:rPr lang="en-US" sz="1800" b="1" dirty="0" smtClean="0"/>
              <a:t> owned by big </a:t>
            </a:r>
          </a:p>
          <a:p>
            <a:pPr eaLnBrk="1" hangingPunct="1">
              <a:lnSpc>
                <a:spcPct val="80000"/>
              </a:lnSpc>
              <a:buClr>
                <a:schemeClr val="accent2"/>
              </a:buClr>
              <a:buFont typeface="Wingdings" pitchFamily="2" charset="2"/>
              <a:buNone/>
              <a:defRPr/>
            </a:pPr>
            <a:r>
              <a:rPr lang="en-US" sz="1800" b="1" dirty="0" smtClean="0"/>
              <a:t>			  companies increased</a:t>
            </a:r>
          </a:p>
          <a:p>
            <a:pPr marL="342900" indent="-227013">
              <a:spcBef>
                <a:spcPct val="20000"/>
              </a:spcBef>
              <a:buClr>
                <a:srgbClr val="C00000"/>
              </a:buClr>
              <a:buSzPct val="80000"/>
              <a:buFont typeface="Wingdings 3" pitchFamily="18" charset="2"/>
              <a:buChar char="}"/>
              <a:defRPr/>
            </a:pPr>
            <a:r>
              <a:rPr lang="en-US" sz="1800" b="1" u="sng" dirty="0" smtClean="0"/>
              <a:t>Output 2</a:t>
            </a:r>
            <a:r>
              <a:rPr lang="en-US" sz="1800" b="1" dirty="0" smtClean="0"/>
              <a:t>	: Incentives for and capacity in the utilization of wood from</a:t>
            </a:r>
          </a:p>
          <a:p>
            <a:pPr marL="342900" indent="-342900">
              <a:spcBef>
                <a:spcPct val="20000"/>
              </a:spcBef>
              <a:buClr>
                <a:schemeClr val="hlink"/>
              </a:buClr>
              <a:buSzPct val="90000"/>
              <a:buFont typeface="Wingdings" pitchFamily="2" charset="2"/>
              <a:buNone/>
              <a:defRPr/>
            </a:pPr>
            <a:r>
              <a:rPr lang="en-US" sz="1800" b="1" dirty="0" smtClean="0"/>
              <a:t>			  farmers’ plantations improved</a:t>
            </a:r>
          </a:p>
          <a:p>
            <a:pPr marL="342900" indent="-228600">
              <a:spcBef>
                <a:spcPct val="20000"/>
              </a:spcBef>
              <a:buClr>
                <a:srgbClr val="C00000"/>
              </a:buClr>
              <a:buSzPct val="90000"/>
              <a:buFont typeface="Wingdings 3" pitchFamily="18" charset="2"/>
              <a:buChar char="}"/>
              <a:defRPr/>
            </a:pPr>
            <a:r>
              <a:rPr lang="en-US" sz="1800" b="1" u="sng" dirty="0" smtClean="0"/>
              <a:t>Output 3</a:t>
            </a:r>
            <a:r>
              <a:rPr lang="en-US" sz="1800" b="1" dirty="0" smtClean="0"/>
              <a:t>	: Government policy governing </a:t>
            </a:r>
            <a:r>
              <a:rPr lang="en-US" sz="1800" b="1" dirty="0" err="1" smtClean="0"/>
              <a:t>rubberwood</a:t>
            </a:r>
            <a:r>
              <a:rPr lang="en-US" sz="1800" b="1" dirty="0" smtClean="0"/>
              <a:t> resource </a:t>
            </a:r>
          </a:p>
          <a:p>
            <a:pPr marL="342900" indent="-228600">
              <a:spcBef>
                <a:spcPct val="20000"/>
              </a:spcBef>
              <a:buClr>
                <a:srgbClr val="C00000"/>
              </a:buClr>
              <a:buSzPct val="90000"/>
              <a:buFont typeface="Wingdings 3" pitchFamily="18" charset="2"/>
              <a:buNone/>
              <a:defRPr/>
            </a:pPr>
            <a:r>
              <a:rPr lang="en-US" sz="1800" b="1" dirty="0" smtClean="0"/>
              <a:t>			  utilization revised and enhanced</a:t>
            </a:r>
          </a:p>
          <a:p>
            <a:pPr marL="342900" indent="-228600">
              <a:spcBef>
                <a:spcPct val="20000"/>
              </a:spcBef>
              <a:buClr>
                <a:srgbClr val="C00000"/>
              </a:buClr>
              <a:buSzPct val="90000"/>
              <a:buFont typeface="Wingdings 3" pitchFamily="18" charset="2"/>
              <a:buChar char="}"/>
              <a:defRPr/>
            </a:pPr>
            <a:r>
              <a:rPr lang="en-US" sz="1800" b="1" u="sng" dirty="0" smtClean="0"/>
              <a:t>Output 4</a:t>
            </a:r>
            <a:r>
              <a:rPr lang="en-US" sz="1800" b="1" dirty="0" smtClean="0"/>
              <a:t>	: Investment in </a:t>
            </a:r>
            <a:r>
              <a:rPr lang="en-US" sz="1800" b="1" dirty="0" err="1" smtClean="0"/>
              <a:t>rubberwood</a:t>
            </a:r>
            <a:r>
              <a:rPr lang="en-US" sz="1800" b="1" dirty="0" smtClean="0"/>
              <a:t> utilization increased 		</a:t>
            </a:r>
          </a:p>
          <a:p>
            <a:pPr marL="342900" indent="-228600">
              <a:spcBef>
                <a:spcPct val="20000"/>
              </a:spcBef>
              <a:buClr>
                <a:srgbClr val="C00000"/>
              </a:buClr>
              <a:buSzPct val="90000"/>
              <a:buFont typeface="Wingdings 3" pitchFamily="18" charset="2"/>
              <a:buChar char="}"/>
              <a:defRPr/>
            </a:pPr>
            <a:r>
              <a:rPr lang="en-US" sz="1800" b="1" u="sng" dirty="0" smtClean="0"/>
              <a:t>Output 5</a:t>
            </a:r>
            <a:r>
              <a:rPr lang="en-US" sz="1800" b="1" dirty="0" smtClean="0"/>
              <a:t>	: Appropriate technologies are available for the utilization </a:t>
            </a:r>
          </a:p>
          <a:p>
            <a:pPr marL="342900" indent="-176213">
              <a:spcBef>
                <a:spcPct val="20000"/>
              </a:spcBef>
              <a:buClr>
                <a:schemeClr val="hlink"/>
              </a:buClr>
              <a:buSzPct val="90000"/>
              <a:buFont typeface="Wingdings" pitchFamily="2" charset="2"/>
              <a:buNone/>
              <a:defRPr/>
            </a:pPr>
            <a:r>
              <a:rPr lang="en-US" sz="1800" b="1" dirty="0" smtClean="0"/>
              <a:t>			  of rubber wood from smallholding plantations</a:t>
            </a:r>
          </a:p>
          <a:p>
            <a:pPr marL="342900" indent="-342900">
              <a:spcBef>
                <a:spcPct val="20000"/>
              </a:spcBef>
              <a:buClr>
                <a:srgbClr val="C00000"/>
              </a:buClr>
              <a:buSzPct val="90000"/>
              <a:buFont typeface="Wingdings 3" pitchFamily="18" charset="2"/>
              <a:buNone/>
              <a:defRPr/>
            </a:pPr>
            <a:endParaRPr lang="en-US" sz="1800" b="1" dirty="0" smtClean="0"/>
          </a:p>
          <a:p>
            <a:pPr marL="342900" indent="-342900">
              <a:spcBef>
                <a:spcPct val="20000"/>
              </a:spcBef>
              <a:buClr>
                <a:schemeClr val="hlink"/>
              </a:buClr>
              <a:buSzPct val="90000"/>
              <a:buFont typeface="Wingdings" pitchFamily="2" charset="2"/>
              <a:buNone/>
              <a:defRPr/>
            </a:pPr>
            <a:endParaRPr lang="en-US" sz="1800" b="1" dirty="0" smtClean="0"/>
          </a:p>
          <a:p>
            <a:pPr eaLnBrk="1" hangingPunct="1">
              <a:lnSpc>
                <a:spcPct val="80000"/>
              </a:lnSpc>
              <a:buClr>
                <a:schemeClr val="accent2"/>
              </a:buClr>
              <a:buFont typeface="Wingdings" pitchFamily="2" charset="2"/>
              <a:buNone/>
              <a:defRPr/>
            </a:pPr>
            <a:endParaRPr lang="en-US" sz="1800" b="1" dirty="0" smtClean="0"/>
          </a:p>
          <a:p>
            <a:pPr eaLnBrk="1" hangingPunct="1">
              <a:lnSpc>
                <a:spcPct val="80000"/>
              </a:lnSpc>
              <a:buFont typeface="Wingdings" pitchFamily="2" charset="2"/>
              <a:buNone/>
              <a:defRPr/>
            </a:pPr>
            <a:endParaRPr lang="en-US" sz="1800" dirty="0" smtClean="0"/>
          </a:p>
          <a:p>
            <a:pPr eaLnBrk="1" hangingPunct="1">
              <a:lnSpc>
                <a:spcPct val="80000"/>
              </a:lnSpc>
              <a:buFont typeface="Wingdings" pitchFamily="2" charset="2"/>
              <a:buNone/>
              <a:defRPr/>
            </a:pPr>
            <a:r>
              <a:rPr lang="en-US" sz="1800" dirty="0" smtClean="0"/>
              <a:t>	</a:t>
            </a:r>
          </a:p>
        </p:txBody>
      </p:sp>
      <p:sp>
        <p:nvSpPr>
          <p:cNvPr id="13315" name="Rectangle 3"/>
          <p:cNvSpPr>
            <a:spLocks noChangeArrowheads="1"/>
          </p:cNvSpPr>
          <p:nvPr/>
        </p:nvSpPr>
        <p:spPr bwMode="auto">
          <a:xfrm>
            <a:off x="8724900" y="6553200"/>
            <a:ext cx="323850" cy="215900"/>
          </a:xfrm>
          <a:prstGeom prst="rect">
            <a:avLst/>
          </a:prstGeom>
          <a:noFill/>
          <a:ln w="9525">
            <a:noFill/>
            <a:miter lim="800000"/>
            <a:headEnd/>
            <a:tailEnd/>
          </a:ln>
        </p:spPr>
        <p:txBody>
          <a:bodyPr wrap="none" anchor="ctr"/>
          <a:lstStyle/>
          <a:p>
            <a:pPr latinLnBrk="1"/>
            <a:fld id="{8B1442DE-7F1A-4421-B249-64B39E61675F}" type="slidenum">
              <a:rPr kumimoji="1" lang="en-US" altLang="ko-KR" sz="1400" b="1">
                <a:ea typeface="굴림" pitchFamily="34" charset="-127"/>
              </a:rPr>
              <a:pPr latinLnBrk="1"/>
              <a:t>5</a:t>
            </a:fld>
            <a:endParaRPr kumimoji="1" lang="en-US" altLang="ko-KR" sz="1400" b="1">
              <a:ea typeface="굴림" pitchFamily="34" charset="-127"/>
            </a:endParaRPr>
          </a:p>
        </p:txBody>
      </p:sp>
    </p:spTree>
  </p:cSld>
  <p:clrMapOvr>
    <a:masterClrMapping/>
  </p:clrMapOvr>
  <p:transition spd="slow">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1"/>
          <p:cNvSpPr>
            <a:spLocks noGrp="1"/>
          </p:cNvSpPr>
          <p:nvPr>
            <p:ph idx="1"/>
          </p:nvPr>
        </p:nvSpPr>
        <p:spPr>
          <a:xfrm>
            <a:off x="228600" y="533400"/>
            <a:ext cx="3581400" cy="381000"/>
          </a:xfrm>
        </p:spPr>
        <p:txBody>
          <a:bodyPr/>
          <a:lstStyle/>
          <a:p>
            <a:pPr marL="398463" indent="-290513" algn="just">
              <a:buClrTx/>
              <a:buSzPct val="80000"/>
              <a:buFont typeface="Wingdings 3" pitchFamily="18" charset="2"/>
              <a:buAutoNum type="alphaLcPeriod"/>
            </a:pPr>
            <a:r>
              <a:rPr lang="en-AU" sz="2000" smtClean="0"/>
              <a:t>The outputs delivered</a:t>
            </a:r>
          </a:p>
        </p:txBody>
      </p:sp>
      <p:graphicFrame>
        <p:nvGraphicFramePr>
          <p:cNvPr id="26651" name="Group 27"/>
          <p:cNvGraphicFramePr>
            <a:graphicFrameLocks noGrp="1"/>
          </p:cNvGraphicFramePr>
          <p:nvPr/>
        </p:nvGraphicFramePr>
        <p:xfrm>
          <a:off x="228600" y="990600"/>
          <a:ext cx="8686800" cy="5803900"/>
        </p:xfrm>
        <a:graphic>
          <a:graphicData uri="http://schemas.openxmlformats.org/drawingml/2006/table">
            <a:tbl>
              <a:tblPr/>
              <a:tblGrid>
                <a:gridCol w="1992313"/>
                <a:gridCol w="3798887"/>
                <a:gridCol w="2895600"/>
              </a:tblGrid>
              <a:tr h="336550">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id-ID" sz="1800" b="1" i="0" u="none" strike="noStrike" cap="none" normalizeH="0" baseline="0" dirty="0" smtClean="0">
                          <a:ln>
                            <a:noFill/>
                          </a:ln>
                          <a:solidFill>
                            <a:schemeClr val="tx1"/>
                          </a:solidFill>
                          <a:effectLst/>
                          <a:latin typeface="Arial" charset="0"/>
                          <a:ea typeface="Calibri" pitchFamily="34" charset="0"/>
                          <a:cs typeface="Times New Roman" pitchFamily="18" charset="0"/>
                        </a:rPr>
                        <a:t>Outputs</a:t>
                      </a:r>
                      <a:endParaRPr kumimoji="0" lang="en-US" sz="18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id-ID" sz="1800" b="1" i="0" u="none" strike="noStrike" cap="none" normalizeH="0" baseline="0" smtClean="0">
                          <a:ln>
                            <a:noFill/>
                          </a:ln>
                          <a:solidFill>
                            <a:schemeClr val="tx1"/>
                          </a:solidFill>
                          <a:effectLst/>
                          <a:latin typeface="Arial" charset="0"/>
                          <a:ea typeface="Calibri" pitchFamily="34" charset="0"/>
                          <a:cs typeface="Times New Roman" pitchFamily="18" charset="0"/>
                        </a:rPr>
                        <a:t>Adjusted indicators</a:t>
                      </a:r>
                      <a:endParaRPr kumimoji="0" lang="en-US" sz="1800" b="0" i="0" u="none" strike="noStrike" cap="none" normalizeH="0" baseline="0" smtClean="0">
                        <a:ln>
                          <a:noFill/>
                        </a:ln>
                        <a:solidFill>
                          <a:schemeClr val="tx1"/>
                        </a:solidFill>
                        <a:effectLst/>
                        <a:latin typeface="Arial"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id-ID" sz="1800" b="1" i="0" u="none" strike="noStrike" cap="none" normalizeH="0" baseline="0" smtClean="0">
                          <a:ln>
                            <a:noFill/>
                          </a:ln>
                          <a:solidFill>
                            <a:schemeClr val="tx1"/>
                          </a:solidFill>
                          <a:effectLst/>
                          <a:latin typeface="Arial" charset="0"/>
                          <a:ea typeface="Calibri" pitchFamily="34" charset="0"/>
                          <a:cs typeface="Times New Roman" pitchFamily="18" charset="0"/>
                        </a:rPr>
                        <a:t>Achievement asse</a:t>
                      </a:r>
                      <a:r>
                        <a:rPr kumimoji="0" lang="en-US" sz="1800" b="1" i="0" u="none" strike="noStrike" cap="none" normalizeH="0" baseline="0" smtClean="0">
                          <a:ln>
                            <a:noFill/>
                          </a:ln>
                          <a:solidFill>
                            <a:schemeClr val="tx1"/>
                          </a:solidFill>
                          <a:effectLst/>
                          <a:latin typeface="Arial" charset="0"/>
                          <a:ea typeface="Calibri" pitchFamily="34" charset="0"/>
                          <a:cs typeface="Times New Roman" pitchFamily="18" charset="0"/>
                        </a:rPr>
                        <a:t>s</a:t>
                      </a:r>
                      <a:r>
                        <a:rPr kumimoji="0" lang="id-ID" sz="1800" b="1" i="0" u="none" strike="noStrike" cap="none" normalizeH="0" baseline="0" smtClean="0">
                          <a:ln>
                            <a:noFill/>
                          </a:ln>
                          <a:solidFill>
                            <a:schemeClr val="tx1"/>
                          </a:solidFill>
                          <a:effectLst/>
                          <a:latin typeface="Arial" charset="0"/>
                          <a:ea typeface="Calibri" pitchFamily="34" charset="0"/>
                          <a:cs typeface="Times New Roman" pitchFamily="18" charset="0"/>
                        </a:rPr>
                        <a:t>sed</a:t>
                      </a:r>
                      <a:endParaRPr kumimoji="0" lang="en-US" sz="1800" b="0" i="0" u="none" strike="noStrike" cap="none" normalizeH="0" baseline="0" smtClean="0">
                        <a:ln>
                          <a:noFill/>
                        </a:ln>
                        <a:solidFill>
                          <a:schemeClr val="tx1"/>
                        </a:solidFill>
                        <a:effectLst/>
                        <a:latin typeface="Arial"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76775">
                <a:tc>
                  <a:txBody>
                    <a:bodyPr/>
                    <a:lstStyle/>
                    <a:p>
                      <a:pPr marL="0" marR="0" lvl="0" indent="0" algn="just" defTabSz="914400" rtl="0" eaLnBrk="1" fontAlgn="base" latinLnBrk="0" hangingPunct="1">
                        <a:lnSpc>
                          <a:spcPct val="115000"/>
                        </a:lnSpc>
                        <a:spcBef>
                          <a:spcPct val="0"/>
                        </a:spcBef>
                        <a:spcAft>
                          <a:spcPct val="0"/>
                        </a:spcAft>
                        <a:buClrTx/>
                        <a:buSzTx/>
                        <a:buFontTx/>
                        <a:buNone/>
                        <a:tabLst>
                          <a:tab pos="914400" algn="l"/>
                        </a:tabLst>
                      </a:pPr>
                      <a:r>
                        <a:rPr kumimoji="0" lang="id-ID" sz="1300" b="0" i="0" u="none" strike="noStrike" cap="none" normalizeH="0" baseline="0" dirty="0" smtClean="0">
                          <a:ln>
                            <a:noFill/>
                          </a:ln>
                          <a:solidFill>
                            <a:schemeClr val="tx1"/>
                          </a:solidFill>
                          <a:effectLst/>
                          <a:latin typeface="Arial" charset="0"/>
                          <a:ea typeface="Calibri" pitchFamily="34" charset="0"/>
                          <a:cs typeface="Times New Roman" pitchFamily="18" charset="0"/>
                        </a:rPr>
                        <a:t>Output 1:	</a:t>
                      </a:r>
                      <a:endParaRPr kumimoji="0" lang="en-US" sz="13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tab pos="914400" algn="l"/>
                        </a:tabLst>
                      </a:pPr>
                      <a:r>
                        <a:rPr kumimoji="0" lang="id-ID" sz="1300" b="0" i="0" u="none" strike="noStrike" cap="none" normalizeH="0" baseline="0" dirty="0" smtClean="0">
                          <a:ln>
                            <a:noFill/>
                          </a:ln>
                          <a:solidFill>
                            <a:schemeClr val="tx1"/>
                          </a:solidFill>
                          <a:effectLst/>
                          <a:latin typeface="Arial" charset="0"/>
                          <a:ea typeface="Calibri" pitchFamily="34" charset="0"/>
                          <a:cs typeface="Times New Roman" pitchFamily="18" charset="0"/>
                        </a:rPr>
                        <a:t>Interest in the utilization of rubber wood owned by big companies increased</a:t>
                      </a:r>
                      <a:endParaRPr kumimoji="0" lang="en-US" sz="13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id-ID" sz="13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Arial" charset="0"/>
                          <a:ea typeface="Calibri" pitchFamily="34" charset="0"/>
                          <a:cs typeface="Times New Roman" pitchFamily="18" charset="0"/>
                        </a:rPr>
                        <a:t>F</a:t>
                      </a:r>
                      <a:r>
                        <a:rPr kumimoji="0" lang="id-ID" sz="1300" b="0" i="0" u="none" strike="noStrike" cap="none" normalizeH="0" baseline="0" dirty="0" smtClean="0">
                          <a:ln>
                            <a:noFill/>
                          </a:ln>
                          <a:solidFill>
                            <a:schemeClr val="tx1"/>
                          </a:solidFill>
                          <a:effectLst/>
                          <a:latin typeface="Arial" charset="0"/>
                          <a:ea typeface="Calibri" pitchFamily="34" charset="0"/>
                          <a:cs typeface="Times New Roman" pitchFamily="18" charset="0"/>
                        </a:rPr>
                        <a:t>easibility of </a:t>
                      </a:r>
                      <a:r>
                        <a:rPr kumimoji="0" lang="en-US" sz="1300" b="0" i="0" u="none" strike="noStrike" cap="none" normalizeH="0" baseline="0" dirty="0" smtClean="0">
                          <a:ln>
                            <a:noFill/>
                          </a:ln>
                          <a:solidFill>
                            <a:schemeClr val="tx1"/>
                          </a:solidFill>
                          <a:effectLst/>
                          <a:latin typeface="Arial" charset="0"/>
                          <a:ea typeface="Calibri" pitchFamily="34" charset="0"/>
                          <a:cs typeface="Times New Roman" pitchFamily="18" charset="0"/>
                        </a:rPr>
                        <a:t>study on </a:t>
                      </a:r>
                      <a:r>
                        <a:rPr kumimoji="0" lang="id-ID" sz="1300" b="0" i="0" u="none" strike="noStrike" cap="none" normalizeH="0" baseline="0" dirty="0" smtClean="0">
                          <a:ln>
                            <a:noFill/>
                          </a:ln>
                          <a:solidFill>
                            <a:schemeClr val="tx1"/>
                          </a:solidFill>
                          <a:effectLst/>
                          <a:latin typeface="Arial" charset="0"/>
                          <a:ea typeface="Calibri" pitchFamily="34" charset="0"/>
                          <a:cs typeface="Times New Roman" pitchFamily="18" charset="0"/>
                        </a:rPr>
                        <a:t>rubberwood utilization by rubber companies completed in year 1</a:t>
                      </a:r>
                      <a:endParaRPr kumimoji="0" lang="en-US" sz="13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300" b="0" i="0" u="none" strike="noStrike" cap="none" normalizeH="0" baseline="0" dirty="0" smtClean="0">
                          <a:ln>
                            <a:noFill/>
                          </a:ln>
                          <a:solidFill>
                            <a:schemeClr val="tx1"/>
                          </a:solidFill>
                          <a:effectLst/>
                          <a:latin typeface="Arial" charset="0"/>
                          <a:ea typeface="Calibri" pitchFamily="34" charset="0"/>
                          <a:cs typeface="Times New Roman" pitchFamily="18" charset="0"/>
                        </a:rPr>
                        <a:t>Consultation with rubber </a:t>
                      </a:r>
                      <a:r>
                        <a:rPr kumimoji="0" lang="en-US" sz="1300" b="0" i="0" u="none" strike="noStrike" cap="none" normalizeH="0" baseline="0" dirty="0" smtClean="0">
                          <a:ln>
                            <a:noFill/>
                          </a:ln>
                          <a:solidFill>
                            <a:schemeClr val="tx1"/>
                          </a:solidFill>
                          <a:effectLst/>
                          <a:latin typeface="Arial" charset="0"/>
                          <a:ea typeface="Calibri" pitchFamily="34" charset="0"/>
                          <a:cs typeface="Times New Roman" pitchFamily="18" charset="0"/>
                        </a:rPr>
                        <a:t>companies</a:t>
                      </a:r>
                      <a:r>
                        <a:rPr kumimoji="0" lang="id-ID" sz="1300" b="0" i="0" u="none" strike="noStrike" cap="none" normalizeH="0" baseline="0" dirty="0" smtClean="0">
                          <a:ln>
                            <a:noFill/>
                          </a:ln>
                          <a:solidFill>
                            <a:schemeClr val="tx1"/>
                          </a:solidFill>
                          <a:effectLst/>
                          <a:latin typeface="Arial" charset="0"/>
                          <a:ea typeface="Calibri" pitchFamily="34" charset="0"/>
                          <a:cs typeface="Times New Roman" pitchFamily="18" charset="0"/>
                        </a:rPr>
                        <a:t> on feasibility of </a:t>
                      </a:r>
                      <a:r>
                        <a:rPr kumimoji="0" lang="en-US" sz="1300" b="0" i="0" u="none" strike="noStrike" cap="none" normalizeH="0" baseline="0" dirty="0" smtClean="0">
                          <a:ln>
                            <a:noFill/>
                          </a:ln>
                          <a:solidFill>
                            <a:schemeClr val="tx1"/>
                          </a:solidFill>
                          <a:effectLst/>
                          <a:latin typeface="Arial" charset="0"/>
                          <a:ea typeface="Calibri" pitchFamily="34" charset="0"/>
                          <a:cs typeface="Times New Roman" pitchFamily="18" charset="0"/>
                        </a:rPr>
                        <a:t>adjusting replanting schedule conducted</a:t>
                      </a: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300" b="0" i="0" u="none" strike="noStrike" cap="none" normalizeH="0" baseline="0" dirty="0" smtClean="0">
                          <a:ln>
                            <a:noFill/>
                          </a:ln>
                          <a:solidFill>
                            <a:schemeClr val="tx1"/>
                          </a:solidFill>
                          <a:effectLst/>
                          <a:latin typeface="Arial" charset="0"/>
                          <a:ea typeface="Calibri" pitchFamily="34" charset="0"/>
                          <a:cs typeface="Times New Roman" pitchFamily="18" charset="0"/>
                        </a:rPr>
                        <a:t>One national workshop organized in year 1 in Medan, North Sumatra</a:t>
                      </a:r>
                      <a:endParaRPr kumimoji="0" lang="en-US" sz="13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300" b="0" i="0" u="none" strike="noStrike" cap="none" normalizeH="0" baseline="0" dirty="0" smtClean="0">
                          <a:ln>
                            <a:noFill/>
                          </a:ln>
                          <a:solidFill>
                            <a:schemeClr val="tx1"/>
                          </a:solidFill>
                          <a:effectLst/>
                          <a:latin typeface="Arial" charset="0"/>
                          <a:ea typeface="Calibri" pitchFamily="34" charset="0"/>
                          <a:cs typeface="Times New Roman" pitchFamily="18" charset="0"/>
                        </a:rPr>
                        <a:t>At least one rubber company indicates interest in cooperating with the wood industries in the utilization of rubberwood from repla</a:t>
                      </a:r>
                      <a:r>
                        <a:rPr kumimoji="0" lang="en-US" sz="1300" b="0" i="0" u="none" strike="noStrike" cap="none" normalizeH="0" baseline="0" dirty="0" smtClean="0">
                          <a:ln>
                            <a:noFill/>
                          </a:ln>
                          <a:solidFill>
                            <a:schemeClr val="tx1"/>
                          </a:solidFill>
                          <a:effectLst/>
                          <a:latin typeface="Arial" charset="0"/>
                          <a:ea typeface="Calibri" pitchFamily="34" charset="0"/>
                          <a:cs typeface="Times New Roman" pitchFamily="18" charset="0"/>
                        </a:rPr>
                        <a:t>n</a:t>
                      </a:r>
                      <a:r>
                        <a:rPr kumimoji="0" lang="id-ID" sz="1300" b="0" i="0" u="none" strike="noStrike" cap="none" normalizeH="0" baseline="0" dirty="0" smtClean="0">
                          <a:ln>
                            <a:noFill/>
                          </a:ln>
                          <a:solidFill>
                            <a:schemeClr val="tx1"/>
                          </a:solidFill>
                          <a:effectLst/>
                          <a:latin typeface="Arial" charset="0"/>
                          <a:ea typeface="Calibri" pitchFamily="34" charset="0"/>
                          <a:cs typeface="Times New Roman" pitchFamily="18" charset="0"/>
                        </a:rPr>
                        <a:t>ting areas</a:t>
                      </a:r>
                      <a:endParaRPr kumimoji="0" lang="en-US" sz="13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300" b="0" i="0" u="none" strike="noStrike" cap="none" normalizeH="0" baseline="0" dirty="0" smtClean="0">
                          <a:ln>
                            <a:noFill/>
                          </a:ln>
                          <a:solidFill>
                            <a:schemeClr val="tx1"/>
                          </a:solidFill>
                          <a:effectLst/>
                          <a:latin typeface="Arial" charset="0"/>
                          <a:ea typeface="Calibri" pitchFamily="34" charset="0"/>
                          <a:cs typeface="Times New Roman" pitchFamily="18" charset="0"/>
                        </a:rPr>
                        <a:t>in year 3</a:t>
                      </a:r>
                      <a:endParaRPr kumimoji="0" lang="en-US" sz="13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id-ID" sz="13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300" b="0" i="0" u="none" strike="noStrike" cap="none" normalizeH="0" baseline="0" smtClean="0">
                          <a:ln>
                            <a:noFill/>
                          </a:ln>
                          <a:solidFill>
                            <a:schemeClr val="tx1"/>
                          </a:solidFill>
                          <a:effectLst/>
                          <a:latin typeface="Arial" charset="0"/>
                          <a:ea typeface="Calibri" pitchFamily="34" charset="0"/>
                          <a:cs typeface="Times New Roman" pitchFamily="18" charset="0"/>
                        </a:rPr>
                        <a:t>Feasibility study on rubberwood utilization by rubber companies completed in year 1</a:t>
                      </a:r>
                      <a:r>
                        <a:rPr kumimoji="0" lang="en-US" sz="1300" b="0" i="0" u="none" strike="noStrike" cap="none" normalizeH="0" baseline="0" smtClean="0">
                          <a:ln>
                            <a:noFill/>
                          </a:ln>
                          <a:solidFill>
                            <a:schemeClr val="tx1"/>
                          </a:solidFill>
                          <a:effectLst/>
                          <a:latin typeface="Arial" charset="0"/>
                          <a:ea typeface="Calibri" pitchFamily="34" charset="0"/>
                          <a:cs typeface="Times New Roman" pitchFamily="18" charset="0"/>
                        </a:rPr>
                        <a:t> and presented to the workshop in Medan</a:t>
                      </a: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300" b="0" i="0" u="none" strike="noStrike" cap="none" normalizeH="0" baseline="0" smtClean="0">
                          <a:ln>
                            <a:noFill/>
                          </a:ln>
                          <a:solidFill>
                            <a:schemeClr val="tx1"/>
                          </a:solidFill>
                          <a:effectLst/>
                          <a:latin typeface="Arial" charset="0"/>
                          <a:ea typeface="Calibri" pitchFamily="34" charset="0"/>
                          <a:cs typeface="Times New Roman" pitchFamily="18" charset="0"/>
                        </a:rPr>
                        <a:t>Consultation with </a:t>
                      </a:r>
                      <a:r>
                        <a:rPr kumimoji="0" lang="en-US" sz="1300" b="0" i="0" u="none" strike="noStrike" cap="none" normalizeH="0" baseline="0" smtClean="0">
                          <a:ln>
                            <a:noFill/>
                          </a:ln>
                          <a:solidFill>
                            <a:schemeClr val="tx1"/>
                          </a:solidFill>
                          <a:effectLst/>
                          <a:latin typeface="Arial" charset="0"/>
                          <a:ea typeface="Calibri" pitchFamily="34" charset="0"/>
                          <a:cs typeface="Times New Roman" pitchFamily="18" charset="0"/>
                        </a:rPr>
                        <a:t>4 </a:t>
                      </a:r>
                      <a:r>
                        <a:rPr kumimoji="0" lang="id-ID" sz="1300" b="0" i="0" u="none" strike="noStrike" cap="none" normalizeH="0" baseline="0" smtClean="0">
                          <a:ln>
                            <a:noFill/>
                          </a:ln>
                          <a:solidFill>
                            <a:schemeClr val="tx1"/>
                          </a:solidFill>
                          <a:effectLst/>
                          <a:latin typeface="Arial" charset="0"/>
                          <a:ea typeface="Calibri" pitchFamily="34" charset="0"/>
                          <a:cs typeface="Times New Roman" pitchFamily="18" charset="0"/>
                        </a:rPr>
                        <a:t>rubber </a:t>
                      </a:r>
                      <a:r>
                        <a:rPr kumimoji="0" lang="en-US" sz="1300" b="0" i="0" u="none" strike="noStrike" cap="none" normalizeH="0" baseline="0" smtClean="0">
                          <a:ln>
                            <a:noFill/>
                          </a:ln>
                          <a:solidFill>
                            <a:schemeClr val="tx1"/>
                          </a:solidFill>
                          <a:effectLst/>
                          <a:latin typeface="Arial" charset="0"/>
                          <a:ea typeface="Calibri" pitchFamily="34" charset="0"/>
                          <a:cs typeface="Times New Roman" pitchFamily="18" charset="0"/>
                        </a:rPr>
                        <a:t>companies </a:t>
                      </a:r>
                      <a:r>
                        <a:rPr kumimoji="0" lang="id-ID" sz="1300" b="0" i="0" u="none" strike="noStrike" cap="none" normalizeH="0" baseline="0" smtClean="0">
                          <a:ln>
                            <a:noFill/>
                          </a:ln>
                          <a:solidFill>
                            <a:schemeClr val="tx1"/>
                          </a:solidFill>
                          <a:effectLst/>
                          <a:latin typeface="Arial" charset="0"/>
                          <a:ea typeface="Calibri" pitchFamily="34" charset="0"/>
                          <a:cs typeface="Times New Roman" pitchFamily="18" charset="0"/>
                        </a:rPr>
                        <a:t>conducted</a:t>
                      </a:r>
                      <a:r>
                        <a:rPr kumimoji="0" lang="en-US" sz="1300" b="0" i="0" u="none" strike="noStrike" cap="none" normalizeH="0" baseline="0" smtClean="0">
                          <a:ln>
                            <a:noFill/>
                          </a:ln>
                          <a:solidFill>
                            <a:schemeClr val="tx1"/>
                          </a:solidFill>
                          <a:effectLst/>
                          <a:latin typeface="Arial" charset="0"/>
                          <a:ea typeface="Calibri" pitchFamily="34" charset="0"/>
                          <a:cs typeface="Times New Roman" pitchFamily="18" charset="0"/>
                        </a:rPr>
                        <a:t> with discouraging result</a:t>
                      </a: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300" b="0" i="0" u="none" strike="noStrike" cap="none" normalizeH="0" baseline="0" smtClean="0">
                          <a:ln>
                            <a:noFill/>
                          </a:ln>
                          <a:solidFill>
                            <a:schemeClr val="tx1"/>
                          </a:solidFill>
                          <a:effectLst/>
                          <a:latin typeface="Arial" charset="0"/>
                          <a:ea typeface="Calibri" pitchFamily="34" charset="0"/>
                          <a:cs typeface="Times New Roman" pitchFamily="18" charset="0"/>
                        </a:rPr>
                        <a:t>The national workshop conducted in year 1</a:t>
                      </a:r>
                      <a:endParaRPr kumimoji="0" lang="en-US" sz="13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300" b="0" i="0" u="none" strike="noStrike" cap="none" normalizeH="0" baseline="0" smtClean="0">
                          <a:ln>
                            <a:noFill/>
                          </a:ln>
                          <a:solidFill>
                            <a:schemeClr val="tx1"/>
                          </a:solidFill>
                          <a:effectLst/>
                          <a:latin typeface="Arial" charset="0"/>
                          <a:ea typeface="Calibri" pitchFamily="34" charset="0"/>
                          <a:cs typeface="Times New Roman" pitchFamily="18" charset="0"/>
                        </a:rPr>
                        <a:t>PTPN III </a:t>
                      </a:r>
                      <a:r>
                        <a:rPr kumimoji="0" lang="en-US" sz="1300" b="0" i="0" u="none" strike="noStrike" cap="none" normalizeH="0" baseline="0" smtClean="0">
                          <a:ln>
                            <a:noFill/>
                          </a:ln>
                          <a:solidFill>
                            <a:schemeClr val="tx1"/>
                          </a:solidFill>
                          <a:effectLst/>
                          <a:latin typeface="Arial" charset="0"/>
                          <a:ea typeface="Calibri" pitchFamily="34" charset="0"/>
                          <a:cs typeface="Times New Roman" pitchFamily="18" charset="0"/>
                        </a:rPr>
                        <a:t>expressed</a:t>
                      </a:r>
                      <a:r>
                        <a:rPr kumimoji="0" lang="id-ID" sz="1300" b="0" i="0" u="none" strike="noStrike" cap="none" normalizeH="0" baseline="0" smtClean="0">
                          <a:ln>
                            <a:noFill/>
                          </a:ln>
                          <a:solidFill>
                            <a:schemeClr val="tx1"/>
                          </a:solidFill>
                          <a:effectLst/>
                          <a:latin typeface="Arial" charset="0"/>
                          <a:ea typeface="Calibri" pitchFamily="34" charset="0"/>
                          <a:cs typeface="Times New Roman" pitchFamily="18" charset="0"/>
                        </a:rPr>
                        <a:t> interest in such cooperation during the meeting on 6 June 2012 </a:t>
                      </a:r>
                      <a:endParaRPr kumimoji="0" lang="en-US" sz="13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300" b="0" i="0" u="none" strike="noStrike" cap="none" normalizeH="0" baseline="0" smtClean="0">
                          <a:ln>
                            <a:noFill/>
                          </a:ln>
                          <a:solidFill>
                            <a:schemeClr val="tx1"/>
                          </a:solidFill>
                          <a:effectLst/>
                          <a:latin typeface="Arial" charset="0"/>
                          <a:ea typeface="Calibri" pitchFamily="34" charset="0"/>
                          <a:cs typeface="Times New Roman" pitchFamily="18" charset="0"/>
                        </a:rPr>
                        <a:t>Two wood industries indicated strong interest in </a:t>
                      </a:r>
                      <a:r>
                        <a:rPr kumimoji="0" lang="en-US" sz="1300" b="0" i="0" u="none" strike="noStrike" cap="none" normalizeH="0" baseline="0" smtClean="0">
                          <a:ln>
                            <a:noFill/>
                          </a:ln>
                          <a:solidFill>
                            <a:schemeClr val="tx1"/>
                          </a:solidFill>
                          <a:effectLst/>
                          <a:latin typeface="Arial" charset="0"/>
                          <a:ea typeface="Calibri" pitchFamily="34" charset="0"/>
                          <a:cs typeface="Times New Roman" pitchFamily="18" charset="0"/>
                        </a:rPr>
                        <a:t> cooperating </a:t>
                      </a:r>
                      <a:r>
                        <a:rPr kumimoji="0" lang="id-ID" sz="1300" b="0" i="0" u="none" strike="noStrike" cap="none" normalizeH="0" baseline="0" smtClean="0">
                          <a:ln>
                            <a:noFill/>
                          </a:ln>
                          <a:solidFill>
                            <a:schemeClr val="tx1"/>
                          </a:solidFill>
                          <a:effectLst/>
                          <a:latin typeface="Arial" charset="0"/>
                          <a:ea typeface="Calibri" pitchFamily="34" charset="0"/>
                          <a:cs typeface="Times New Roman" pitchFamily="18" charset="0"/>
                        </a:rPr>
                        <a:t>with PTPN III in year 3</a:t>
                      </a:r>
                      <a:endParaRPr kumimoji="0" lang="en-US" sz="1300" b="0" i="0" u="none" strike="noStrike" cap="none" normalizeH="0" baseline="0" smtClean="0">
                        <a:ln>
                          <a:noFill/>
                        </a:ln>
                        <a:solidFill>
                          <a:schemeClr val="tx1"/>
                        </a:solidFill>
                        <a:effectLst/>
                        <a:latin typeface="Arial"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90575">
                <a:tc gridSpan="3">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id-ID" sz="1300" b="1" i="0" u="sng" strike="noStrike" cap="none" normalizeH="0" baseline="0" smtClean="0">
                          <a:ln>
                            <a:noFill/>
                          </a:ln>
                          <a:solidFill>
                            <a:schemeClr val="tx1"/>
                          </a:solidFill>
                          <a:effectLst/>
                          <a:latin typeface="Arial" charset="0"/>
                          <a:ea typeface="Calibri" pitchFamily="34" charset="0"/>
                          <a:cs typeface="Times New Roman" pitchFamily="18" charset="0"/>
                        </a:rPr>
                        <a:t>Conclusion:</a:t>
                      </a:r>
                      <a:endParaRPr kumimoji="0" lang="en-US" sz="13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600" b="1" i="0" u="none" strike="noStrike" cap="none" normalizeH="0" baseline="0" smtClean="0">
                          <a:ln>
                            <a:noFill/>
                          </a:ln>
                          <a:solidFill>
                            <a:schemeClr val="tx1"/>
                          </a:solidFill>
                          <a:effectLst/>
                          <a:latin typeface="Arial" charset="0"/>
                          <a:ea typeface="Calibri" pitchFamily="34" charset="0"/>
                          <a:cs typeface="Times New Roman" pitchFamily="18" charset="0"/>
                        </a:rPr>
                        <a:t>Output 1 is partially achieved; rubber companies were not interested in adjusting their replanting schedules or in making investment in rubberwood utilization</a:t>
                      </a:r>
                      <a:endParaRPr kumimoji="0" lang="en-US" sz="1600" b="1" i="0" u="none" strike="noStrike" cap="none" normalizeH="0" baseline="0" smtClean="0">
                        <a:ln>
                          <a:noFill/>
                        </a:ln>
                        <a:solidFill>
                          <a:schemeClr val="tx1"/>
                        </a:solidFill>
                        <a:effectLst/>
                        <a:latin typeface="Arial"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bl>
          </a:graphicData>
        </a:graphic>
      </p:graphicFrame>
      <p:sp>
        <p:nvSpPr>
          <p:cNvPr id="14355" name="WordArt 20"/>
          <p:cNvSpPr>
            <a:spLocks noChangeArrowheads="1" noChangeShapeType="1" noTextEdit="1"/>
          </p:cNvSpPr>
          <p:nvPr/>
        </p:nvSpPr>
        <p:spPr bwMode="auto">
          <a:xfrm>
            <a:off x="419100" y="152400"/>
            <a:ext cx="2476500" cy="352425"/>
          </a:xfrm>
          <a:prstGeom prst="rect">
            <a:avLst/>
          </a:prstGeom>
        </p:spPr>
        <p:txBody>
          <a:bodyPr wrap="none" fromWordArt="1">
            <a:prstTxWarp prst="textPlain">
              <a:avLst>
                <a:gd name="adj" fmla="val 50000"/>
              </a:avLst>
            </a:prstTxWarp>
          </a:bodyPr>
          <a:lstStyle/>
          <a:p>
            <a:pPr algn="ctr"/>
            <a:r>
              <a:rPr lang="en-US" sz="2400" b="1" kern="10">
                <a:ln w="0">
                  <a:solidFill>
                    <a:srgbClr val="000000"/>
                  </a:solidFill>
                  <a:round/>
                  <a:headEnd/>
                  <a:tailEnd/>
                </a:ln>
                <a:solidFill>
                  <a:srgbClr val="000000"/>
                </a:solidFill>
                <a:latin typeface="Arial"/>
                <a:cs typeface="Arial"/>
              </a:rPr>
              <a:t>Achievements</a:t>
            </a:r>
          </a:p>
        </p:txBody>
      </p:sp>
      <p:sp>
        <p:nvSpPr>
          <p:cNvPr id="14356" name="Rectangle 28"/>
          <p:cNvSpPr>
            <a:spLocks noChangeArrowheads="1"/>
          </p:cNvSpPr>
          <p:nvPr/>
        </p:nvSpPr>
        <p:spPr bwMode="auto">
          <a:xfrm>
            <a:off x="8839200" y="6629400"/>
            <a:ext cx="228600" cy="182563"/>
          </a:xfrm>
          <a:prstGeom prst="rect">
            <a:avLst/>
          </a:prstGeom>
          <a:solidFill>
            <a:schemeClr val="bg1"/>
          </a:solidFill>
          <a:ln w="6350">
            <a:solidFill>
              <a:schemeClr val="tx1"/>
            </a:solidFill>
            <a:miter lim="800000"/>
            <a:headEnd/>
            <a:tailEnd/>
          </a:ln>
        </p:spPr>
        <p:txBody>
          <a:bodyPr wrap="none" anchor="ctr"/>
          <a:lstStyle/>
          <a:p>
            <a:pPr algn="ctr"/>
            <a:fld id="{DD5C101A-DFA0-4848-BEB8-9A5D88BBCCDD}" type="slidenum">
              <a:rPr lang="en-GB" sz="1200"/>
              <a:pPr algn="ctr"/>
              <a:t>6</a:t>
            </a:fld>
            <a:endParaRPr lang="en-GB" sz="1200"/>
          </a:p>
        </p:txBody>
      </p:sp>
    </p:spTree>
  </p:cSld>
  <p:clrMapOvr>
    <a:masterClrMapping/>
  </p:clrMapOvr>
  <p:transition spd="slow">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5"/>
          <p:cNvSpPr>
            <a:spLocks noChangeArrowheads="1"/>
          </p:cNvSpPr>
          <p:nvPr/>
        </p:nvSpPr>
        <p:spPr bwMode="auto">
          <a:xfrm>
            <a:off x="8820150" y="6629400"/>
            <a:ext cx="323850" cy="228600"/>
          </a:xfrm>
          <a:prstGeom prst="rect">
            <a:avLst/>
          </a:prstGeom>
          <a:noFill/>
          <a:ln w="9525">
            <a:noFill/>
            <a:miter lim="800000"/>
            <a:headEnd/>
            <a:tailEnd/>
          </a:ln>
        </p:spPr>
        <p:txBody>
          <a:bodyPr wrap="none" anchor="ctr"/>
          <a:lstStyle/>
          <a:p>
            <a:pPr latinLnBrk="1"/>
            <a:fld id="{C1442B7A-EA89-475F-9B8A-FB036C09F509}" type="slidenum">
              <a:rPr kumimoji="1" lang="en-US" altLang="ko-KR" sz="1400" b="1">
                <a:ea typeface="굴림" pitchFamily="34" charset="-127"/>
              </a:rPr>
              <a:pPr latinLnBrk="1"/>
              <a:t>7</a:t>
            </a:fld>
            <a:endParaRPr kumimoji="1" lang="en-US" altLang="ko-KR" sz="1400" b="1">
              <a:ea typeface="굴림" pitchFamily="34" charset="-127"/>
            </a:endParaRPr>
          </a:p>
        </p:txBody>
      </p:sp>
      <p:graphicFrame>
        <p:nvGraphicFramePr>
          <p:cNvPr id="27669" name="Group 21"/>
          <p:cNvGraphicFramePr>
            <a:graphicFrameLocks noGrp="1"/>
          </p:cNvGraphicFramePr>
          <p:nvPr/>
        </p:nvGraphicFramePr>
        <p:xfrm>
          <a:off x="304800" y="685800"/>
          <a:ext cx="8458200" cy="5818632"/>
        </p:xfrm>
        <a:graphic>
          <a:graphicData uri="http://schemas.openxmlformats.org/drawingml/2006/table">
            <a:tbl>
              <a:tblPr/>
              <a:tblGrid>
                <a:gridCol w="2209800"/>
                <a:gridCol w="3429000"/>
                <a:gridCol w="2819400"/>
              </a:tblGrid>
              <a:tr h="341313">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id-ID"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Outputs</a:t>
                      </a:r>
                      <a:endParaRPr kumimoji="0" lang="en-US"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id-ID"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Adjusted indicators</a:t>
                      </a:r>
                      <a:endParaRPr kumimoji="0" lang="en-US"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id-ID"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Achievement asses</a:t>
                      </a:r>
                      <a:r>
                        <a:rPr kumimoji="0" lang="en-US"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s</a:t>
                      </a:r>
                      <a:r>
                        <a:rPr kumimoji="0" lang="id-ID"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ed</a:t>
                      </a:r>
                      <a:endParaRPr kumimoji="0" lang="en-US"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430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Batang" pitchFamily="18" charset="-127"/>
                          <a:cs typeface="Arial" charset="0"/>
                        </a:rPr>
                        <a:t>Output 2:</a:t>
                      </a:r>
                      <a:endParaRPr kumimoji="0" lang="en-US" sz="1400" b="0" i="0" u="none" strike="noStrike" cap="none" normalizeH="0" baseline="0" smtClean="0">
                        <a:ln>
                          <a:noFill/>
                        </a:ln>
                        <a:solidFill>
                          <a:schemeClr val="tx1"/>
                        </a:solidFill>
                        <a:effectLst/>
                        <a:latin typeface="Arial" charset="0"/>
                        <a:ea typeface="Batang" pitchFamily="18" charset="-127"/>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Incentives for and interest in the utilization of wood from farmers’ plantations increased </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rPr>
                        <a:t> </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Feasibility of utilizing farmers’ rubberwood in 4 districts </a:t>
                      </a:r>
                      <a:r>
                        <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rPr>
                        <a:t>collaboratively assessed </a:t>
                      </a: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with owning farmers in years 1 &amp; 2 </a:t>
                      </a: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Needed incentives for </a:t>
                      </a:r>
                      <a:r>
                        <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rPr>
                        <a:t>replacing </a:t>
                      </a: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old </a:t>
                      </a:r>
                      <a:r>
                        <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rPr>
                        <a:t> rubber </a:t>
                      </a: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plantations by farmers identified in 4 districts in years 1 &amp; 2</a:t>
                      </a: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Models of </a:t>
                      </a:r>
                      <a:r>
                        <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rPr>
                        <a:t>rubber </a:t>
                      </a: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replanting with agro-forestry system established at 4 sites tota</a:t>
                      </a:r>
                      <a:r>
                        <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rPr>
                        <a:t>l</a:t>
                      </a: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ling 20 Ha</a:t>
                      </a: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At least 80 farmers trained on </a:t>
                      </a:r>
                      <a:r>
                        <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rPr>
                        <a:t>techniques for </a:t>
                      </a: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harvesting of old trees and agro-forestry system</a:t>
                      </a:r>
                      <a:r>
                        <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rPr>
                        <a:t>, respectively,</a:t>
                      </a: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 in 4 districts in years 1 &amp; 2 </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Feasibility of utilizing rubberwood assessed </a:t>
                      </a:r>
                      <a:r>
                        <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rPr>
                        <a:t>together </a:t>
                      </a: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with farmers</a:t>
                      </a:r>
                      <a:r>
                        <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rPr>
                        <a:t> through dialogues</a:t>
                      </a: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Selected farmers at 1</a:t>
                      </a:r>
                      <a:r>
                        <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rPr>
                        <a:t>2</a:t>
                      </a: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 villages interviewed regarding needed incentives for replacement of old rubber plantations</a:t>
                      </a: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Agro-forestry models for rubber replanting established at 4 sites totalling 14 Ha in size</a:t>
                      </a: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80 farmers trained on harvesting techniques </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87 farmers trained on agro-forestry techniques</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5013">
                <a:tc gridSpan="3">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1" i="0" u="sng" strike="noStrike" cap="none" normalizeH="0" baseline="0" smtClean="0">
                          <a:ln>
                            <a:noFill/>
                          </a:ln>
                          <a:solidFill>
                            <a:schemeClr val="tx1"/>
                          </a:solidFill>
                          <a:effectLst/>
                          <a:latin typeface="Arial" charset="0"/>
                          <a:ea typeface="Calibri" pitchFamily="34" charset="0"/>
                          <a:cs typeface="Times New Roman" pitchFamily="18" charset="0"/>
                        </a:rPr>
                        <a:t>Conclusion:</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600" b="1" i="0" u="none" strike="noStrike" cap="none" normalizeH="0" baseline="0" smtClean="0">
                          <a:ln>
                            <a:noFill/>
                          </a:ln>
                          <a:solidFill>
                            <a:schemeClr val="tx1"/>
                          </a:solidFill>
                          <a:effectLst/>
                          <a:latin typeface="Arial" charset="0"/>
                          <a:ea typeface="Calibri" pitchFamily="34" charset="0"/>
                          <a:cs typeface="Times New Roman" pitchFamily="18" charset="0"/>
                        </a:rPr>
                        <a:t>Output 2 is fully achieved noting that the size of agro-forestry model is 6 Ha short of target for technical reasons</a:t>
                      </a:r>
                      <a:endParaRPr kumimoji="0" lang="en-US" sz="1600" b="1" i="0" u="none" strike="noStrike" cap="none" normalizeH="0" baseline="0" smtClean="0">
                        <a:ln>
                          <a:noFill/>
                        </a:ln>
                        <a:solidFill>
                          <a:schemeClr val="tx1"/>
                        </a:solidFill>
                        <a:effectLst/>
                        <a:latin typeface="Arial"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bl>
          </a:graphicData>
        </a:graphic>
      </p:graphicFrame>
      <p:sp>
        <p:nvSpPr>
          <p:cNvPr id="4" name="Rectangle 5"/>
          <p:cNvSpPr>
            <a:spLocks noChangeArrowheads="1"/>
          </p:cNvSpPr>
          <p:nvPr/>
        </p:nvSpPr>
        <p:spPr bwMode="auto">
          <a:xfrm>
            <a:off x="304800" y="152400"/>
            <a:ext cx="1600200" cy="457200"/>
          </a:xfrm>
          <a:prstGeom prst="rect">
            <a:avLst/>
          </a:prstGeom>
          <a:noFill/>
          <a:ln w="9525">
            <a:noFill/>
            <a:miter lim="800000"/>
            <a:headEnd/>
            <a:tailEnd/>
          </a:ln>
          <a:effectLst/>
        </p:spPr>
        <p:txBody>
          <a:bodyPr anchor="ctr"/>
          <a:lstStyle/>
          <a:p>
            <a:pPr>
              <a:defRPr/>
            </a:pPr>
            <a:r>
              <a:rPr lang="en-US" b="1" dirty="0">
                <a:effectLst>
                  <a:outerShdw blurRad="38100" dist="38100" dir="2700000" algn="tl">
                    <a:srgbClr val="000000"/>
                  </a:outerShdw>
                </a:effectLst>
                <a:latin typeface="Arial" pitchFamily="34" charset="0"/>
                <a:cs typeface="+mn-cs"/>
              </a:rPr>
              <a:t>Continued</a:t>
            </a:r>
          </a:p>
        </p:txBody>
      </p:sp>
    </p:spTree>
  </p:cSld>
  <p:clrMapOvr>
    <a:masterClrMapping/>
  </p:clrMapOvr>
  <p:transition spd="slow">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693" name="Group 21"/>
          <p:cNvGraphicFramePr>
            <a:graphicFrameLocks noGrp="1"/>
          </p:cNvGraphicFramePr>
          <p:nvPr/>
        </p:nvGraphicFramePr>
        <p:xfrm>
          <a:off x="381000" y="762000"/>
          <a:ext cx="8229600" cy="5105400"/>
        </p:xfrm>
        <a:graphic>
          <a:graphicData uri="http://schemas.openxmlformats.org/drawingml/2006/table">
            <a:tbl>
              <a:tblPr/>
              <a:tblGrid>
                <a:gridCol w="2368550"/>
                <a:gridCol w="3117850"/>
                <a:gridCol w="2743200"/>
              </a:tblGrid>
              <a:tr h="612150">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id-ID"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Outputs</a:t>
                      </a:r>
                      <a:endPar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id-ID"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Adjusted indicators</a:t>
                      </a:r>
                      <a:endParaRPr kumimoji="0" lang="en-US"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id-ID"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Achievement asses</a:t>
                      </a:r>
                      <a:r>
                        <a:rPr kumimoji="0" lang="en-US"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s</a:t>
                      </a:r>
                      <a:r>
                        <a:rPr kumimoji="0" lang="id-ID"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ed</a:t>
                      </a:r>
                      <a:endParaRPr kumimoji="0" lang="en-US"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579988">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Output 3:</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Government policy governing rubber wood resource utilization revised and enhanced</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dirty="0" smtClean="0">
                          <a:ln>
                            <a:noFill/>
                          </a:ln>
                          <a:solidFill>
                            <a:schemeClr val="tx1"/>
                          </a:solidFill>
                          <a:effectLst/>
                          <a:latin typeface="Arial" charset="0"/>
                          <a:ea typeface="Calibri" pitchFamily="34" charset="0"/>
                          <a:cs typeface="Times New Roman" pitchFamily="18" charset="0"/>
                        </a:rPr>
                        <a:t>Existing policy on rubberwood utilization reviewed and recommendations for enhancement made in year 2</a:t>
                      </a:r>
                      <a:endPar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dirty="0" smtClean="0">
                          <a:ln>
                            <a:noFill/>
                          </a:ln>
                          <a:solidFill>
                            <a:schemeClr val="tx1"/>
                          </a:solidFill>
                          <a:effectLst/>
                          <a:latin typeface="Arial" charset="0"/>
                          <a:ea typeface="Calibri" pitchFamily="34" charset="0"/>
                          <a:cs typeface="Times New Roman" pitchFamily="18" charset="0"/>
                        </a:rPr>
                        <a:t>Draft Presidential Instruction (Inpres) completed in year 3</a:t>
                      </a:r>
                      <a:endPar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dirty="0" smtClean="0">
                          <a:ln>
                            <a:noFill/>
                          </a:ln>
                          <a:solidFill>
                            <a:schemeClr val="tx1"/>
                          </a:solidFill>
                          <a:effectLst/>
                          <a:latin typeface="Arial" charset="0"/>
                          <a:ea typeface="Calibri" pitchFamily="34" charset="0"/>
                          <a:cs typeface="Times New Roman" pitchFamily="18" charset="0"/>
                        </a:rPr>
                        <a:t>One national workshop on policy </a:t>
                      </a:r>
                      <a:r>
                        <a:rPr kumimoji="0" lang="en-US" sz="1400" b="0" i="0" u="none" strike="noStrike" cap="none" normalizeH="0" baseline="0" dirty="0" smtClean="0">
                          <a:ln>
                            <a:noFill/>
                          </a:ln>
                          <a:solidFill>
                            <a:schemeClr val="tx1"/>
                          </a:solidFill>
                          <a:effectLst/>
                          <a:latin typeface="Arial" charset="0"/>
                          <a:ea typeface="Calibri" pitchFamily="34" charset="0"/>
                          <a:cs typeface="Times New Roman" pitchFamily="18" charset="0"/>
                        </a:rPr>
                        <a:t>enhancement </a:t>
                      </a:r>
                      <a:r>
                        <a:rPr kumimoji="0" lang="id-ID" sz="1400" b="0" i="0" u="none" strike="noStrike" cap="none" normalizeH="0" baseline="0" dirty="0" smtClean="0">
                          <a:ln>
                            <a:noFill/>
                          </a:ln>
                          <a:solidFill>
                            <a:schemeClr val="tx1"/>
                          </a:solidFill>
                          <a:effectLst/>
                          <a:latin typeface="Arial" charset="0"/>
                          <a:ea typeface="Calibri" pitchFamily="34" charset="0"/>
                          <a:cs typeface="Times New Roman" pitchFamily="18" charset="0"/>
                        </a:rPr>
                        <a:t>organized in year 2 </a:t>
                      </a:r>
                      <a:endPar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Existing policies on rubberwood utilization reviewed and recommendations for policy enhancement provided</a:t>
                      </a:r>
                      <a:r>
                        <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rPr>
                        <a:t> during the workshops</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Draft Inpres prepared and reviewed with main stakeholders</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National workshop on policy enhancement conducted as planned</a:t>
                      </a: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13262">
                <a:tc gridSpan="3">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1" i="0" u="sng" strike="noStrike" cap="none" normalizeH="0" baseline="0" dirty="0" smtClean="0">
                          <a:ln>
                            <a:noFill/>
                          </a:ln>
                          <a:solidFill>
                            <a:schemeClr val="tx1"/>
                          </a:solidFill>
                          <a:effectLst/>
                          <a:latin typeface="Arial" charset="0"/>
                          <a:ea typeface="Calibri" pitchFamily="34" charset="0"/>
                          <a:cs typeface="Times New Roman" pitchFamily="18" charset="0"/>
                        </a:rPr>
                        <a:t>Conclusion:</a:t>
                      </a:r>
                      <a:endPar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r>
                        <a:rPr kumimoji="0" lang="id-ID" sz="1800" b="1" i="0" u="none" strike="noStrike" cap="none" normalizeH="0" baseline="0" dirty="0" smtClean="0">
                          <a:ln>
                            <a:noFill/>
                          </a:ln>
                          <a:solidFill>
                            <a:schemeClr val="tx1"/>
                          </a:solidFill>
                          <a:effectLst/>
                          <a:latin typeface="Arial" charset="0"/>
                          <a:ea typeface="Calibri" pitchFamily="34" charset="0"/>
                          <a:cs typeface="Times New Roman" pitchFamily="18" charset="0"/>
                        </a:rPr>
                        <a:t>Output 3 is fully achieved noting that further process of Inpres is pending for technical reason</a:t>
                      </a:r>
                      <a:endParaRPr kumimoji="0" lang="en-US" sz="18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bl>
          </a:graphicData>
        </a:graphic>
      </p:graphicFrame>
      <p:sp>
        <p:nvSpPr>
          <p:cNvPr id="3" name="Rectangle 5"/>
          <p:cNvSpPr>
            <a:spLocks noChangeArrowheads="1"/>
          </p:cNvSpPr>
          <p:nvPr/>
        </p:nvSpPr>
        <p:spPr bwMode="auto">
          <a:xfrm>
            <a:off x="304800" y="152400"/>
            <a:ext cx="1600200" cy="457200"/>
          </a:xfrm>
          <a:prstGeom prst="rect">
            <a:avLst/>
          </a:prstGeom>
          <a:noFill/>
          <a:ln w="9525">
            <a:noFill/>
            <a:miter lim="800000"/>
            <a:headEnd/>
            <a:tailEnd/>
          </a:ln>
          <a:effectLst/>
        </p:spPr>
        <p:txBody>
          <a:bodyPr anchor="ctr"/>
          <a:lstStyle/>
          <a:p>
            <a:pPr>
              <a:defRPr/>
            </a:pPr>
            <a:r>
              <a:rPr lang="en-US" b="1" dirty="0">
                <a:effectLst>
                  <a:outerShdw blurRad="38100" dist="38100" dir="2700000" algn="tl">
                    <a:srgbClr val="000000"/>
                  </a:outerShdw>
                </a:effectLst>
                <a:latin typeface="Arial" pitchFamily="34" charset="0"/>
                <a:cs typeface="+mn-cs"/>
              </a:rPr>
              <a:t>Continued</a:t>
            </a:r>
          </a:p>
        </p:txBody>
      </p:sp>
      <p:sp>
        <p:nvSpPr>
          <p:cNvPr id="16403" name="Rectangle 4"/>
          <p:cNvSpPr>
            <a:spLocks noChangeArrowheads="1"/>
          </p:cNvSpPr>
          <p:nvPr/>
        </p:nvSpPr>
        <p:spPr bwMode="auto">
          <a:xfrm>
            <a:off x="8724900" y="6553200"/>
            <a:ext cx="323850" cy="215900"/>
          </a:xfrm>
          <a:prstGeom prst="rect">
            <a:avLst/>
          </a:prstGeom>
          <a:noFill/>
          <a:ln w="9525">
            <a:noFill/>
            <a:miter lim="800000"/>
            <a:headEnd/>
            <a:tailEnd/>
          </a:ln>
        </p:spPr>
        <p:txBody>
          <a:bodyPr wrap="none" anchor="ctr"/>
          <a:lstStyle/>
          <a:p>
            <a:pPr latinLnBrk="1"/>
            <a:fld id="{4B649E37-8214-4A5E-8705-322D407C6CB8}" type="slidenum">
              <a:rPr kumimoji="1" lang="en-US" altLang="ko-KR" sz="1400" b="1">
                <a:ea typeface="굴림" pitchFamily="34" charset="-127"/>
              </a:rPr>
              <a:pPr latinLnBrk="1"/>
              <a:t>8</a:t>
            </a:fld>
            <a:endParaRPr kumimoji="1" lang="en-US" altLang="ko-KR" sz="1400" b="1">
              <a:ea typeface="굴림" pitchFamily="34" charset="-127"/>
            </a:endParaRPr>
          </a:p>
        </p:txBody>
      </p:sp>
    </p:spTree>
  </p:cSld>
  <p:clrMapOvr>
    <a:masterClrMapping/>
  </p:clrMapOvr>
  <p:transition spd="slow">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717" name="Group 21"/>
          <p:cNvGraphicFramePr>
            <a:graphicFrameLocks noGrp="1"/>
          </p:cNvGraphicFramePr>
          <p:nvPr/>
        </p:nvGraphicFramePr>
        <p:xfrm>
          <a:off x="304800" y="685800"/>
          <a:ext cx="8458200" cy="5573268"/>
        </p:xfrm>
        <a:graphic>
          <a:graphicData uri="http://schemas.openxmlformats.org/drawingml/2006/table">
            <a:tbl>
              <a:tblPr/>
              <a:tblGrid>
                <a:gridCol w="2433638"/>
                <a:gridCol w="3205162"/>
                <a:gridCol w="2819400"/>
              </a:tblGrid>
              <a:tr h="24447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id-ID"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Outputs</a:t>
                      </a:r>
                      <a:endPar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id-ID"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Adjusted indicators</a:t>
                      </a:r>
                      <a:endPar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id-ID"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Achievement asses</a:t>
                      </a:r>
                      <a:r>
                        <a:rPr kumimoji="0" lang="en-US"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s</a:t>
                      </a:r>
                      <a:r>
                        <a:rPr kumimoji="0" lang="id-ID" sz="2000" b="1" i="0" u="none" strike="noStrike" cap="none" normalizeH="0" baseline="0" smtClean="0">
                          <a:ln>
                            <a:noFill/>
                          </a:ln>
                          <a:solidFill>
                            <a:schemeClr val="tx1"/>
                          </a:solidFill>
                          <a:effectLst/>
                          <a:latin typeface="Calibri" pitchFamily="34" charset="0"/>
                          <a:ea typeface="Calibri" pitchFamily="34" charset="0"/>
                          <a:cs typeface="Times New Roman" pitchFamily="18" charset="0"/>
                        </a:rPr>
                        <a:t>ed</a:t>
                      </a:r>
                      <a:endParaRPr kumimoji="0" lang="en-US"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Output 4:	</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Investment in rubber wood utilization increased</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Updated and reliable information on resource, products market</a:t>
                      </a:r>
                      <a:r>
                        <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rPr>
                        <a:t>s</a:t>
                      </a: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 and technologies available</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Growing stock surveys carried out at 4 sites in Sumatra</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At least 2 wood companies in the project sites submitted to concerned authority letters of interest in rubberwood utilization</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Rubber wood data base system operational and public</a:t>
                      </a:r>
                      <a:r>
                        <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rPr>
                        <a:t>al</a:t>
                      </a: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ly accessible since year 2</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just"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One </a:t>
                      </a:r>
                      <a:r>
                        <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rPr>
                        <a:t>combined </a:t>
                      </a: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regional workshop organized in </a:t>
                      </a:r>
                      <a:r>
                        <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rPr>
                        <a:t>the </a:t>
                      </a: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City of Jambi in year 2 </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Relevant information collected and uploaded to </a:t>
                      </a:r>
                      <a:r>
                        <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rPr>
                        <a:t>rubberwood </a:t>
                      </a: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website</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Growing stock data collected from 36 sample plots </a:t>
                      </a:r>
                      <a:r>
                        <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rPr>
                        <a:t>in 4 districts</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2 wood industries indicated intention to cooperate with PTPN III in rubberwood utilization</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Website of rubberwood operational since year 2</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0" i="0" u="none" strike="noStrike" cap="none" normalizeH="0" baseline="0" smtClean="0">
                          <a:ln>
                            <a:noFill/>
                          </a:ln>
                          <a:solidFill>
                            <a:schemeClr val="tx1"/>
                          </a:solidFill>
                          <a:effectLst/>
                          <a:latin typeface="Arial" charset="0"/>
                          <a:ea typeface="Calibri" pitchFamily="34" charset="0"/>
                          <a:cs typeface="Times New Roman" pitchFamily="18" charset="0"/>
                        </a:rPr>
                        <a:t>The workshop conducted as planned</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gridSpan="3">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id-ID" sz="1400" b="1" i="0" u="sng" strike="noStrike" cap="none" normalizeH="0" baseline="0" smtClean="0">
                          <a:ln>
                            <a:noFill/>
                          </a:ln>
                          <a:solidFill>
                            <a:schemeClr val="tx1"/>
                          </a:solidFill>
                          <a:effectLst/>
                          <a:latin typeface="Arial" charset="0"/>
                          <a:ea typeface="Calibri" pitchFamily="34" charset="0"/>
                          <a:cs typeface="Times New Roman" pitchFamily="18" charset="0"/>
                        </a:rPr>
                        <a:t>Conclusion:</a:t>
                      </a:r>
                      <a:endParaRPr kumimoji="0" lang="en-US" sz="14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id-ID" sz="1800" b="1" i="0" u="none" strike="noStrike" cap="none" normalizeH="0" baseline="0" smtClean="0">
                          <a:ln>
                            <a:noFill/>
                          </a:ln>
                          <a:solidFill>
                            <a:schemeClr val="tx1"/>
                          </a:solidFill>
                          <a:effectLst/>
                          <a:latin typeface="Arial" charset="0"/>
                          <a:ea typeface="Calibri" pitchFamily="34" charset="0"/>
                          <a:cs typeface="Times New Roman" pitchFamily="18" charset="0"/>
                        </a:rPr>
                        <a:t>Output 4 is fully achieved</a:t>
                      </a:r>
                      <a:endParaRPr kumimoji="0" lang="en-US" sz="1800" b="1"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bl>
          </a:graphicData>
        </a:graphic>
      </p:graphicFrame>
      <p:sp>
        <p:nvSpPr>
          <p:cNvPr id="3" name="Rectangle 5"/>
          <p:cNvSpPr>
            <a:spLocks noChangeArrowheads="1"/>
          </p:cNvSpPr>
          <p:nvPr/>
        </p:nvSpPr>
        <p:spPr bwMode="auto">
          <a:xfrm>
            <a:off x="304800" y="152400"/>
            <a:ext cx="1600200" cy="457200"/>
          </a:xfrm>
          <a:prstGeom prst="rect">
            <a:avLst/>
          </a:prstGeom>
          <a:noFill/>
          <a:ln w="9525">
            <a:noFill/>
            <a:miter lim="800000"/>
            <a:headEnd/>
            <a:tailEnd/>
          </a:ln>
          <a:effectLst/>
        </p:spPr>
        <p:txBody>
          <a:bodyPr anchor="ctr"/>
          <a:lstStyle/>
          <a:p>
            <a:pPr>
              <a:defRPr/>
            </a:pPr>
            <a:r>
              <a:rPr lang="en-US" b="1" dirty="0">
                <a:effectLst>
                  <a:outerShdw blurRad="38100" dist="38100" dir="2700000" algn="tl">
                    <a:srgbClr val="000000"/>
                  </a:outerShdw>
                </a:effectLst>
                <a:latin typeface="Arial" pitchFamily="34" charset="0"/>
                <a:cs typeface="+mn-cs"/>
              </a:rPr>
              <a:t>Continued</a:t>
            </a:r>
          </a:p>
        </p:txBody>
      </p:sp>
      <p:sp>
        <p:nvSpPr>
          <p:cNvPr id="17427" name="Rectangle 4"/>
          <p:cNvSpPr>
            <a:spLocks noChangeArrowheads="1"/>
          </p:cNvSpPr>
          <p:nvPr/>
        </p:nvSpPr>
        <p:spPr bwMode="auto">
          <a:xfrm>
            <a:off x="8724900" y="6553200"/>
            <a:ext cx="323850" cy="215900"/>
          </a:xfrm>
          <a:prstGeom prst="rect">
            <a:avLst/>
          </a:prstGeom>
          <a:noFill/>
          <a:ln w="9525">
            <a:noFill/>
            <a:miter lim="800000"/>
            <a:headEnd/>
            <a:tailEnd/>
          </a:ln>
        </p:spPr>
        <p:txBody>
          <a:bodyPr wrap="none" anchor="ctr"/>
          <a:lstStyle/>
          <a:p>
            <a:pPr latinLnBrk="1"/>
            <a:fld id="{C3393E41-B4FA-4AD0-B660-1C9A92E98968}" type="slidenum">
              <a:rPr kumimoji="1" lang="en-US" altLang="ko-KR" sz="1400" b="1">
                <a:ea typeface="굴림" pitchFamily="34" charset="-127"/>
              </a:rPr>
              <a:pPr latinLnBrk="1"/>
              <a:t>9</a:t>
            </a:fld>
            <a:endParaRPr kumimoji="1" lang="en-US" altLang="ko-KR" sz="1400" b="1">
              <a:ea typeface="굴림" pitchFamily="34" charset="-127"/>
            </a:endParaRPr>
          </a:p>
        </p:txBody>
      </p:sp>
    </p:spTree>
  </p:cSld>
  <p:clrMapOvr>
    <a:masterClrMapping/>
  </p:clrMapOvr>
  <p:transition spd="slow">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1468</TotalTime>
  <Words>1994</Words>
  <Application>Microsoft Office PowerPoint</Application>
  <PresentationFormat>On-screen Show (4:3)</PresentationFormat>
  <Paragraphs>307</Paragraphs>
  <Slides>26</Slides>
  <Notes>2</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26</vt:i4>
      </vt:variant>
    </vt:vector>
  </HeadingPairs>
  <TitlesOfParts>
    <vt:vector size="37" baseType="lpstr">
      <vt:lpstr>Arial</vt:lpstr>
      <vt:lpstr>Lucida Sans Unicode</vt:lpstr>
      <vt:lpstr>Wingdings 3</vt:lpstr>
      <vt:lpstr>Verdana</vt:lpstr>
      <vt:lpstr>Wingdings 2</vt:lpstr>
      <vt:lpstr>Calibri</vt:lpstr>
      <vt:lpstr>Wingdings</vt:lpstr>
      <vt:lpstr>굴림</vt:lpstr>
      <vt:lpstr>Times New Roman</vt:lpstr>
      <vt:lpstr>Batang</vt:lpstr>
      <vt:lpstr>Concourse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EX-POST EVALUATION ITTO  PD 108/01 Rev.3 (I), PD 277/04 Rev.3 (I), PD 286/04 Rev.1 (I)</dc:title>
  <dc:creator>user</dc:creator>
  <cp:lastModifiedBy>Se7ven</cp:lastModifiedBy>
  <cp:revision>172</cp:revision>
  <dcterms:created xsi:type="dcterms:W3CDTF">2010-04-19T01:37:27Z</dcterms:created>
  <dcterms:modified xsi:type="dcterms:W3CDTF">2013-11-08T02:21:49Z</dcterms:modified>
</cp:coreProperties>
</file>