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0" r:id="rId3"/>
    <p:sldId id="286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283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176" autoAdjust="0"/>
  </p:normalViewPr>
  <p:slideViewPr>
    <p:cSldViewPr>
      <p:cViewPr varScale="1">
        <p:scale>
          <a:sx n="94" d="100"/>
          <a:sy n="94" d="100"/>
        </p:scale>
        <p:origin x="-1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794DD-63CE-4526-ACBC-189687CC5A58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2436C-167D-467B-BF42-7DC0FE6D39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18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2436C-167D-467B-BF42-7DC0FE6D39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100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VPA initialed </a:t>
            </a:r>
            <a:r>
              <a:rPr lang="en-US" b="1" dirty="0" smtClean="0"/>
              <a:t>on September 3, 2008  </a:t>
            </a:r>
            <a:r>
              <a:rPr lang="en-US" dirty="0" smtClean="0"/>
              <a:t>in Accra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 Ghana and the EU ratified the Agreement in June &amp; Nov </a:t>
            </a:r>
            <a:r>
              <a:rPr lang="en-US" b="1" dirty="0" smtClean="0"/>
              <a:t>2009</a:t>
            </a:r>
            <a:r>
              <a:rPr lang="en-US" dirty="0" smtClean="0"/>
              <a:t> respectively at their parliaments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dirty="0" smtClean="0"/>
              <a:t>Ghana became the </a:t>
            </a:r>
            <a:r>
              <a:rPr lang="en-US" b="1" dirty="0" smtClean="0"/>
              <a:t>FIRST PARTNER COUNTRY </a:t>
            </a:r>
            <a:r>
              <a:rPr lang="en-US" dirty="0" smtClean="0"/>
              <a:t>to conclude and ratify the agreement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2436C-167D-467B-BF42-7DC0FE6D399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40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3" indent="0" algn="just" fontAlgn="base">
              <a:spcAft>
                <a:spcPct val="0"/>
              </a:spcAft>
              <a:buSzPct val="60000"/>
              <a:buFont typeface="Wingdings" panose="05000000000000000000" pitchFamily="2" charset="2"/>
              <a:buNone/>
            </a:pPr>
            <a:r>
              <a:rPr lang="en-GB" sz="3200" dirty="0" smtClean="0"/>
              <a:t>Ghana committed</a:t>
            </a:r>
            <a:r>
              <a:rPr lang="en-GB" sz="3200" baseline="0" dirty="0" smtClean="0"/>
              <a:t> itself to the VPA because of :</a:t>
            </a:r>
            <a:endParaRPr lang="en-GB" sz="3200" dirty="0" smtClean="0"/>
          </a:p>
          <a:p>
            <a:pPr marL="342900" lvl="3" indent="-342900" algn="just" fontAlgn="base">
              <a:spcAft>
                <a:spcPct val="0"/>
              </a:spcAft>
              <a:buSzPct val="60000"/>
              <a:buFont typeface="Wingdings" panose="05000000000000000000" pitchFamily="2" charset="2"/>
              <a:buChar char="§"/>
            </a:pPr>
            <a:r>
              <a:rPr lang="en-GB" sz="3200" dirty="0" smtClean="0"/>
              <a:t>In-country regulatory requirements consistent with EU FLEGT Action Plan &amp;</a:t>
            </a:r>
            <a:r>
              <a:rPr lang="en-GB" sz="3200" baseline="0" dirty="0" smtClean="0"/>
              <a:t> </a:t>
            </a:r>
            <a:r>
              <a:rPr lang="en-GB" sz="3200" dirty="0" smtClean="0"/>
              <a:t>VPA expected outcomes</a:t>
            </a:r>
          </a:p>
          <a:p>
            <a:pPr marL="342900" lvl="3" indent="-342900" algn="just" fontAlgn="base">
              <a:spcAft>
                <a:spcPct val="0"/>
              </a:spcAft>
              <a:buSzPct val="60000"/>
              <a:buFont typeface="Wingdings" panose="05000000000000000000" pitchFamily="2" charset="2"/>
              <a:buChar char="§"/>
            </a:pPr>
            <a:r>
              <a:rPr lang="en-GB" sz="3200" dirty="0" smtClean="0"/>
              <a:t>Need to improve upon control interventions in the forest</a:t>
            </a:r>
            <a:r>
              <a:rPr lang="en-GB" sz="3200" baseline="0" dirty="0" smtClean="0"/>
              <a:t>ry </a:t>
            </a:r>
            <a:r>
              <a:rPr lang="en-GB" sz="3200" dirty="0" smtClean="0"/>
              <a:t>sector to reduce illegal harvesting, </a:t>
            </a:r>
          </a:p>
          <a:p>
            <a:pPr marL="342900" lvl="3" indent="-342900" algn="just" fontAlgn="base">
              <a:spcAft>
                <a:spcPct val="0"/>
              </a:spcAft>
              <a:buSzPct val="60000"/>
              <a:buFont typeface="Wingdings" panose="05000000000000000000" pitchFamily="2" charset="2"/>
              <a:buChar char="§"/>
            </a:pPr>
            <a:r>
              <a:rPr lang="en-GB" sz="3200" dirty="0" smtClean="0"/>
              <a:t>Need to take steps to achieve sustainable forest management (SFM) in Ghana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2127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Most recent meeting in week of 17</a:t>
            </a:r>
            <a:r>
              <a:rPr lang="en-GB" baseline="30000" dirty="0" smtClean="0"/>
              <a:t>th</a:t>
            </a:r>
            <a:r>
              <a:rPr lang="en-GB" baseline="0" dirty="0" smtClean="0"/>
              <a:t> November and parties happy with progress made in VPA implementation.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Existing</a:t>
            </a:r>
            <a:r>
              <a:rPr lang="en-GB" baseline="0" dirty="0" smtClean="0"/>
              <a:t> permit system provides good basis for system upgrade to meet VPA requirements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Forest industry identified as one of the sectors for support in order</a:t>
            </a:r>
            <a:r>
              <a:rPr lang="en-GB" baseline="0" dirty="0" smtClean="0"/>
              <a:t> to grow the economy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2436C-167D-467B-BF42-7DC0FE6D399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178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2436C-167D-467B-BF42-7DC0FE6D399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757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FF0000"/>
                </a:solidFill>
              </a:rPr>
              <a:t>Change management in the introduction of any technology should be thought through carefully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FF0000"/>
                </a:solidFill>
              </a:rPr>
              <a:t>Balance regulatory requirements with business decisions and also, transparency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2436C-167D-467B-BF42-7DC0FE6D399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077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Ghana FLEGT licensed timber will be founded on a good governance regime and I strongly</a:t>
            </a:r>
            <a:r>
              <a:rPr lang="en-US" sz="1200" b="1" baseline="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sz="1200" b="1" baseline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believe it</a:t>
            </a:r>
            <a:r>
              <a:rPr lang="en-US" sz="1200" b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will be the first to the post</a:t>
            </a:r>
            <a:endParaRPr lang="en-US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2436C-167D-467B-BF42-7DC0FE6D399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73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178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7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66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14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01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72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47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428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068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220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01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4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C16D1-C3E6-4B9B-82B7-B1A6466A09EC}" type="datetimeFigureOut">
              <a:rPr lang="en-GB" smtClean="0"/>
              <a:t>15/10/2005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C8821-FB02-4EBB-9E38-6DB25EEB8C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76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notesSlide" Target="../notesSlides/notesSlide1.xml"/><Relationship Id="rId7" Type="http://schemas.openxmlformats.org/officeDocument/2006/relationships/package" Target="../embeddings/Microsoft_PowerPoint_Presentation1.ppt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Progressing towards the </a:t>
            </a:r>
            <a:r>
              <a:rPr lang="en-GB" b="1" dirty="0" smtClean="0"/>
              <a:t>export </a:t>
            </a:r>
            <a:r>
              <a:rPr lang="en-GB" b="1" dirty="0"/>
              <a:t>of VPA </a:t>
            </a:r>
            <a:r>
              <a:rPr lang="en-GB" b="1" dirty="0" smtClean="0"/>
              <a:t>/FLEGT </a:t>
            </a:r>
            <a:r>
              <a:rPr lang="en-GB" b="1" dirty="0"/>
              <a:t>License </a:t>
            </a:r>
            <a:r>
              <a:rPr lang="en-GB" b="1" dirty="0" smtClean="0"/>
              <a:t>timber: </a:t>
            </a:r>
            <a:r>
              <a:rPr lang="en-GB" i="1" dirty="0" smtClean="0"/>
              <a:t>Ghana’s </a:t>
            </a:r>
            <a:r>
              <a:rPr lang="en-GB" i="1" dirty="0"/>
              <a:t>experience and lessons learned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23528" y="3933056"/>
            <a:ext cx="8280920" cy="23762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2" descr="C:\Users\F2DE5~1.SAM\AppData\Local\Temp\096-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5" t="-978" r="905" b="15639"/>
          <a:stretch/>
        </p:blipFill>
        <p:spPr bwMode="auto">
          <a:xfrm>
            <a:off x="2771800" y="4113076"/>
            <a:ext cx="3168352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TIDD\Desktop\My Document\GhanaPictures\Atta Alhassan\100_059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6479"/>
            <a:ext cx="216024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494506"/>
              </p:ext>
            </p:extLst>
          </p:nvPr>
        </p:nvGraphicFramePr>
        <p:xfrm>
          <a:off x="6012160" y="4113076"/>
          <a:ext cx="2478307" cy="215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Presentation" r:id="rId7" imgW="4570530" imgH="3427327" progId="PowerPoint.Show.12">
                  <p:embed/>
                </p:oleObj>
              </mc:Choice>
              <mc:Fallback>
                <p:oleObj name="Presentation" r:id="rId7" imgW="4570530" imgH="3427327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12160" y="4113076"/>
                        <a:ext cx="2478307" cy="2156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680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What have been the lessons learned?</a:t>
            </a:r>
            <a:endParaRPr lang="en-GB" b="1" dirty="0"/>
          </a:p>
        </p:txBody>
      </p:sp>
      <p:pic>
        <p:nvPicPr>
          <p:cNvPr id="4" name="Picture 6" descr="http://1.bp.blogspot.com/-H8cxAjw0g6E/UOccC3cKfeI/AAAAAAAAEuk/tLeFGjg91xk/s1600/only_in_africa_1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32363"/>
            <a:ext cx="7257829" cy="522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1916832"/>
            <a:ext cx="6696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 smtClean="0">
                <a:solidFill>
                  <a:srgbClr val="FF0000"/>
                </a:solidFill>
              </a:rPr>
              <a:t>Technology (e.g. network connectivity) can be a challenge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00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image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645" y="3429000"/>
            <a:ext cx="2282429" cy="1518047"/>
          </a:xfrm>
          <a:prstGeom prst="rect">
            <a:avLst/>
          </a:prstGeom>
          <a:noFill/>
          <a:ln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697706"/>
          </a:xfrm>
        </p:spPr>
        <p:txBody>
          <a:bodyPr vert="horz" lIns="0" tIns="0" rIns="0" bIns="0" rtlCol="0" anchor="ctr">
            <a:normAutofit/>
          </a:bodyPr>
          <a:lstStyle/>
          <a:p>
            <a:pPr defTabSz="685800"/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Conclusion</a:t>
            </a:r>
            <a:endParaRPr lang="en-US" b="1" dirty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14332"/>
            <a:ext cx="4114800" cy="4303067"/>
          </a:xfrm>
        </p:spPr>
        <p:txBody>
          <a:bodyPr vert="horz" lIns="0" tIns="0" rIns="0" bIns="0" rtlCol="0">
            <a:noAutofit/>
          </a:bodyPr>
          <a:lstStyle/>
          <a:p>
            <a:pPr defTabSz="651272"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Implementing requirements of the VPA through a MSP is time consuming</a:t>
            </a:r>
          </a:p>
          <a:p>
            <a:pPr defTabSz="651272"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Good rewards in introducing transparency and 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gains in governance in the Ghana Forest Sector</a:t>
            </a:r>
          </a:p>
          <a:p>
            <a:pPr defTabSz="651272">
              <a:spcBef>
                <a:spcPts val="375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Ghana is on course at demonstrating overall good forest governance</a:t>
            </a:r>
          </a:p>
          <a:p>
            <a:pPr defTabSz="651272">
              <a:spcBef>
                <a:spcPts val="450"/>
              </a:spcBef>
              <a:buFont typeface="Wingdings" panose="05000000000000000000" pitchFamily="2" charset="2"/>
              <a:buChar char="§"/>
            </a:pPr>
            <a:endParaRPr lang="en-US" sz="24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19459" name="Picture 3" descr="image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18084"/>
            <a:ext cx="2147888" cy="1610916"/>
          </a:xfrm>
          <a:prstGeom prst="rect">
            <a:avLst/>
          </a:prstGeom>
          <a:noFill/>
          <a:ln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558924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GHANA FIRST TO PASS </a:t>
            </a:r>
            <a:r>
              <a:rPr lang="en-GB" sz="3600" b="1" smtClean="0"/>
              <a:t>THE POST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474987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 YOU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103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Outline of Presentation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Introduction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What were Ghana’s commitments under the VPA?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Status of implementation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Experience and lessons learned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2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23850" y="188640"/>
            <a:ext cx="8229600" cy="928688"/>
          </a:xfrm>
        </p:spPr>
        <p:txBody>
          <a:bodyPr/>
          <a:lstStyle/>
          <a:p>
            <a:r>
              <a:rPr lang="en-US" b="1" dirty="0" smtClean="0"/>
              <a:t>Introduction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23850" y="1725613"/>
            <a:ext cx="8820150" cy="45259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GB" dirty="0" smtClean="0"/>
          </a:p>
          <a:p>
            <a:pPr>
              <a:buFontTx/>
              <a:buNone/>
            </a:pPr>
            <a:endParaRPr lang="en-GB" sz="3800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04" y="1479199"/>
            <a:ext cx="9127696" cy="518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283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The Ghana Vision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37" y="1916832"/>
            <a:ext cx="8229600" cy="4525963"/>
          </a:xfrm>
        </p:spPr>
        <p:txBody>
          <a:bodyPr/>
          <a:lstStyle/>
          <a:p>
            <a:pPr lvl="0" fontAlgn="base">
              <a:spcBef>
                <a:spcPts val="700"/>
              </a:spcBef>
              <a:spcAft>
                <a:spcPct val="0"/>
              </a:spcAft>
              <a:buSzPct val="60000"/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</a:rPr>
              <a:t>To create an environment that promotes sustainable forest management, improves rural livelihoods and equity as well as enabling industrial efficiency in a good governance environment</a:t>
            </a:r>
          </a:p>
          <a:p>
            <a:pPr marL="319088" lvl="0" indent="-319088" fontAlgn="base"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</a:pPr>
            <a:endParaRPr lang="en-GB" dirty="0">
              <a:solidFill>
                <a:prstClr val="black"/>
              </a:solidFill>
              <a:latin typeface="Tw Cen MT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7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VPA and status of implementation</a:t>
            </a:r>
            <a:endParaRPr lang="en-GB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022572"/>
              </p:ext>
            </p:extLst>
          </p:nvPr>
        </p:nvGraphicFramePr>
        <p:xfrm>
          <a:off x="457200" y="1600200"/>
          <a:ext cx="8229600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KEY</a:t>
                      </a:r>
                      <a:r>
                        <a:rPr lang="en-GB" baseline="0" dirty="0" smtClean="0"/>
                        <a:t> ELEMENTS OF AGREEMENT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r>
                        <a:rPr lang="en-GB" baseline="0" dirty="0" smtClean="0"/>
                        <a:t> OF IMPLEMENTATION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Legal</a:t>
                      </a:r>
                      <a:r>
                        <a:rPr lang="en-GB" b="1" baseline="0" dirty="0" smtClean="0"/>
                        <a:t> definition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Legal definition established through broad multi-stakeholder</a:t>
                      </a:r>
                      <a:r>
                        <a:rPr lang="en-GB" baseline="0" dirty="0" smtClean="0"/>
                        <a:t> process (MSP)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Establish</a:t>
                      </a:r>
                      <a:r>
                        <a:rPr lang="en-GB" b="1" baseline="0" dirty="0" smtClean="0"/>
                        <a:t> a Legality Assurance System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WTS design</a:t>
                      </a:r>
                      <a:r>
                        <a:rPr lang="en-GB" baseline="0" dirty="0" smtClean="0"/>
                        <a:t> running 5months ahead of planned schedule –Verification protocols developed and to be field tested in Jan 2014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Legal reforms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Forest &amp;</a:t>
                      </a:r>
                      <a:r>
                        <a:rPr lang="en-GB" baseline="0" dirty="0" smtClean="0"/>
                        <a:t> Wildlife Policy 2012.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Licensing Regulation (LI2184) passed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Long term reforms &amp; consolidations of forestry laws under consultations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Timber</a:t>
                      </a:r>
                      <a:r>
                        <a:rPr lang="en-GB" b="1" baseline="0" dirty="0" smtClean="0"/>
                        <a:t> Validation Department  (TVD) and Timber Validation Council (TVC)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TVD created and running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TVC nominations in progress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Independent Forest</a:t>
                      </a:r>
                      <a:r>
                        <a:rPr lang="en-GB" b="1" baseline="0" dirty="0" smtClean="0"/>
                        <a:t> Monitor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Identified and contract pending at </a:t>
                      </a:r>
                      <a:r>
                        <a:rPr lang="en-GB" baseline="0" dirty="0" smtClean="0"/>
                        <a:t>A</a:t>
                      </a:r>
                      <a:r>
                        <a:rPr lang="en-GB" dirty="0" smtClean="0"/>
                        <a:t>G</a:t>
                      </a:r>
                      <a:r>
                        <a:rPr lang="en-GB" baseline="0" dirty="0" smtClean="0"/>
                        <a:t> Department for review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33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VPA and status of implementation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550997"/>
              </p:ext>
            </p:extLst>
          </p:nvPr>
        </p:nvGraphicFramePr>
        <p:xfrm>
          <a:off x="457200" y="1268760"/>
          <a:ext cx="8229600" cy="594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KEY</a:t>
                      </a:r>
                      <a:r>
                        <a:rPr lang="en-GB" baseline="0" dirty="0" smtClean="0"/>
                        <a:t> ELEMENTS OF AGREEMENT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r>
                        <a:rPr lang="en-GB" baseline="0" dirty="0" smtClean="0"/>
                        <a:t> OF IMPLEMENTATION</a:t>
                      </a:r>
                      <a:endParaRPr lang="en-GB" dirty="0"/>
                    </a:p>
                  </a:txBody>
                  <a:tcPr/>
                </a:tc>
              </a:tr>
              <a:tr h="593864">
                <a:tc>
                  <a:txBody>
                    <a:bodyPr/>
                    <a:lstStyle/>
                    <a:p>
                      <a:r>
                        <a:rPr lang="en-GB" b="1" dirty="0" smtClean="0"/>
                        <a:t>Joint Monitoring Review</a:t>
                      </a:r>
                      <a:r>
                        <a:rPr lang="en-GB" b="1" baseline="0" dirty="0" smtClean="0"/>
                        <a:t> Mechanism</a:t>
                      </a:r>
                    </a:p>
                    <a:p>
                      <a:endParaRPr lang="en-GB" b="1" baseline="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Up and running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6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JMRM was</a:t>
                      </a:r>
                      <a:r>
                        <a:rPr lang="en-GB" baseline="0" dirty="0" smtClean="0"/>
                        <a:t> held from 19-22 November, 2013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Domestic</a:t>
                      </a:r>
                      <a:r>
                        <a:rPr lang="en-GB" b="1" baseline="0" dirty="0" smtClean="0"/>
                        <a:t> Market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Domestic</a:t>
                      </a:r>
                      <a:r>
                        <a:rPr lang="en-GB" baseline="0" dirty="0" smtClean="0"/>
                        <a:t> market policy developed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Procurement policy developed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LI 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2184 </a:t>
                      </a:r>
                      <a:r>
                        <a:rPr lang="en-GB" baseline="0" dirty="0" smtClean="0"/>
                        <a:t>expected to strengthen regulations on the domestic market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Piloting of alternate livelihood programmes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Industry restructuring and re-tooling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dirty="0" smtClean="0"/>
                        <a:t>Industry development Blue</a:t>
                      </a:r>
                      <a:r>
                        <a:rPr lang="en-GB" baseline="0" dirty="0" smtClean="0"/>
                        <a:t> print developed creating linkages to Ghana’s industrial policy.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FLEGT License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EU/Ghana to make assessment of WTS/LAS in April 2014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National roll out for all exports by July 2014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Start test runs of some consignments in Jan 2014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134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43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FLEGT LICENSE: </a:t>
            </a:r>
            <a:br>
              <a:rPr lang="en-GB" b="1" dirty="0" smtClean="0"/>
            </a:br>
            <a:r>
              <a:rPr lang="en-GB" b="1" dirty="0" smtClean="0"/>
              <a:t>When and who first?</a:t>
            </a:r>
            <a:endParaRPr lang="en-GB" b="1" dirty="0"/>
          </a:p>
        </p:txBody>
      </p:sp>
      <p:pic>
        <p:nvPicPr>
          <p:cNvPr id="3074" name="Picture 2" descr="http://t2.gstatic.com/images?q=tbn:ANd9GcQyCWqSdEE9otVavnpltMm_APVf62AznHYLO4sYIxooOJtgArVpc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4158382" cy="421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93733" y="2008203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Ghana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988840"/>
            <a:ext cx="1907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Indonesia</a:t>
            </a:r>
            <a:endParaRPr lang="en-GB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135816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Liberia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93515" y="4003669"/>
            <a:ext cx="2442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Cameroon</a:t>
            </a:r>
            <a:endParaRPr lang="en-GB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403504"/>
            <a:ext cx="17636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Central </a:t>
            </a:r>
          </a:p>
          <a:p>
            <a:r>
              <a:rPr lang="en-GB" sz="2800" b="1" dirty="0" smtClean="0"/>
              <a:t>African </a:t>
            </a:r>
          </a:p>
          <a:p>
            <a:r>
              <a:rPr lang="en-GB" sz="2800" b="1" dirty="0" smtClean="0"/>
              <a:t>Republic</a:t>
            </a:r>
            <a:endParaRPr lang="en-GB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67462" y="6334780"/>
            <a:ext cx="4014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Republic of Congo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44843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What have been the lessons learned?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Multi-stakeholder process good for “buy-in”, empowering the marginalised and enhancing forest governance</a:t>
            </a:r>
          </a:p>
          <a:p>
            <a:r>
              <a:rPr lang="en-GB" dirty="0" smtClean="0"/>
              <a:t>But is time consuming and has a tendency to slow down the process</a:t>
            </a:r>
          </a:p>
          <a:p>
            <a:r>
              <a:rPr lang="en-GB" dirty="0" smtClean="0"/>
              <a:t>Design of WTS/LAS can be time consuming</a:t>
            </a:r>
          </a:p>
          <a:p>
            <a:r>
              <a:rPr lang="en-GB" dirty="0" smtClean="0"/>
              <a:t>Always check design against VPA requirements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52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What have been the lessons learned?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Sharing of lessons among partner countries is useful in avoiding pitfalls of others and could result in better negotiations and implementation</a:t>
            </a:r>
          </a:p>
          <a:p>
            <a:pPr marL="0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EUTR, Lacey Act and other market requirements though useful in creating a level playing field can sometimes result in trade diversification to national, regional and other international markets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558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3956</TotalTime>
  <Words>640</Words>
  <Application>Microsoft Office PowerPoint</Application>
  <PresentationFormat>On-screen Show (4:3)</PresentationFormat>
  <Paragraphs>91</Paragraphs>
  <Slides>12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Presentation</vt:lpstr>
      <vt:lpstr>Progressing towards the export of VPA /FLEGT License timber: Ghana’s experience and lessons learned</vt:lpstr>
      <vt:lpstr>Outline of Presentation</vt:lpstr>
      <vt:lpstr>Introduction</vt:lpstr>
      <vt:lpstr>The Ghana Vision</vt:lpstr>
      <vt:lpstr>VPA and status of implementation</vt:lpstr>
      <vt:lpstr>VPA and status of implementation</vt:lpstr>
      <vt:lpstr>1st FLEGT LICENSE:  When and who first?</vt:lpstr>
      <vt:lpstr>What have been the lessons learned?</vt:lpstr>
      <vt:lpstr>What have been the lessons learned?</vt:lpstr>
      <vt:lpstr>What have been the lessons learned?</vt:lpstr>
      <vt:lpstr>Conclusion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MSD dialogue contributing to forest policies</dc:title>
  <dc:creator>Alhassan Attah</dc:creator>
  <cp:lastModifiedBy>Admin</cp:lastModifiedBy>
  <cp:revision>89</cp:revision>
  <dcterms:created xsi:type="dcterms:W3CDTF">2013-11-14T14:18:25Z</dcterms:created>
  <dcterms:modified xsi:type="dcterms:W3CDTF">2005-10-15T08:05:48Z</dcterms:modified>
</cp:coreProperties>
</file>