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Belgium HS 44 imports</a:t>
            </a:r>
          </a:p>
        </c:rich>
      </c:tx>
      <c:layout/>
      <c:overlay val="0"/>
    </c:title>
    <c:autoTitleDeleted val="0"/>
    <c:plotArea>
      <c:layout/>
      <c:lineChart>
        <c:grouping val="standard"/>
        <c:varyColors val="0"/>
        <c:ser>
          <c:idx val="0"/>
          <c:order val="0"/>
          <c:tx>
            <c:v>ITTO Producers</c:v>
          </c:tx>
          <c:cat>
            <c:numRef>
              <c:f>Sheet1!$B$230:$O$230</c:f>
              <c:numCache>
                <c:formatCode>General</c:formatCode>
                <c:ptCount val="14"/>
                <c:pt idx="0">
                  <c:v>1999</c:v>
                </c:pt>
                <c:pt idx="1">
                  <c:v>2000</c:v>
                </c:pt>
                <c:pt idx="2">
                  <c:v>2001</c:v>
                </c:pt>
                <c:pt idx="3">
                  <c:v>2002</c:v>
                </c:pt>
                <c:pt idx="4">
                  <c:v>2003</c:v>
                </c:pt>
                <c:pt idx="5">
                  <c:v>2004</c:v>
                </c:pt>
                <c:pt idx="6">
                  <c:v>2005</c:v>
                </c:pt>
                <c:pt idx="7">
                  <c:v>2006</c:v>
                </c:pt>
                <c:pt idx="8">
                  <c:v>2007</c:v>
                </c:pt>
                <c:pt idx="9">
                  <c:v>2008</c:v>
                </c:pt>
                <c:pt idx="10">
                  <c:v>2009</c:v>
                </c:pt>
                <c:pt idx="11">
                  <c:v>2010</c:v>
                </c:pt>
                <c:pt idx="12">
                  <c:v>2011</c:v>
                </c:pt>
                <c:pt idx="13">
                  <c:v>2012</c:v>
                </c:pt>
              </c:numCache>
            </c:numRef>
          </c:cat>
          <c:val>
            <c:numRef>
              <c:f>Sheet1!$B$231:$O$231</c:f>
              <c:numCache>
                <c:formatCode>0</c:formatCode>
                <c:ptCount val="14"/>
                <c:pt idx="0">
                  <c:v>306.202045</c:v>
                </c:pt>
                <c:pt idx="1">
                  <c:v>415.12047300000006</c:v>
                </c:pt>
                <c:pt idx="2">
                  <c:v>331.04135699999995</c:v>
                </c:pt>
                <c:pt idx="3">
                  <c:v>267.43920199999997</c:v>
                </c:pt>
                <c:pt idx="4">
                  <c:v>264.76089300000001</c:v>
                </c:pt>
                <c:pt idx="5">
                  <c:v>268.70238999999998</c:v>
                </c:pt>
                <c:pt idx="6">
                  <c:v>287.19261299999999</c:v>
                </c:pt>
                <c:pt idx="7">
                  <c:v>292.87262799999996</c:v>
                </c:pt>
                <c:pt idx="8">
                  <c:v>266.70330419999993</c:v>
                </c:pt>
                <c:pt idx="9">
                  <c:v>217.94183700000005</c:v>
                </c:pt>
                <c:pt idx="10">
                  <c:v>157.03543799999994</c:v>
                </c:pt>
                <c:pt idx="11">
                  <c:v>197.86865700000001</c:v>
                </c:pt>
                <c:pt idx="12">
                  <c:v>256.31015899999994</c:v>
                </c:pt>
                <c:pt idx="13">
                  <c:v>266.41043500000001</c:v>
                </c:pt>
              </c:numCache>
            </c:numRef>
          </c:val>
          <c:smooth val="0"/>
        </c:ser>
        <c:dLbls>
          <c:showLegendKey val="0"/>
          <c:showVal val="0"/>
          <c:showCatName val="0"/>
          <c:showSerName val="0"/>
          <c:showPercent val="0"/>
          <c:showBubbleSize val="0"/>
        </c:dLbls>
        <c:marker val="1"/>
        <c:smooth val="0"/>
        <c:axId val="40491648"/>
        <c:axId val="40518016"/>
      </c:lineChart>
      <c:catAx>
        <c:axId val="40491648"/>
        <c:scaling>
          <c:orientation val="minMax"/>
        </c:scaling>
        <c:delete val="0"/>
        <c:axPos val="b"/>
        <c:numFmt formatCode="General" sourceLinked="1"/>
        <c:majorTickMark val="out"/>
        <c:minorTickMark val="none"/>
        <c:tickLblPos val="nextTo"/>
        <c:crossAx val="40518016"/>
        <c:crosses val="autoZero"/>
        <c:auto val="1"/>
        <c:lblAlgn val="ctr"/>
        <c:lblOffset val="100"/>
        <c:noMultiLvlLbl val="0"/>
      </c:catAx>
      <c:valAx>
        <c:axId val="40518016"/>
        <c:scaling>
          <c:orientation val="minMax"/>
        </c:scaling>
        <c:delete val="0"/>
        <c:axPos val="l"/>
        <c:majorGridlines/>
        <c:title>
          <c:tx>
            <c:rich>
              <a:bodyPr rot="-5400000" vert="horz"/>
              <a:lstStyle/>
              <a:p>
                <a:pPr>
                  <a:defRPr/>
                </a:pPr>
                <a:r>
                  <a:rPr lang="en-US"/>
                  <a:t>millions of Euros</a:t>
                </a:r>
              </a:p>
            </c:rich>
          </c:tx>
          <c:layout/>
          <c:overlay val="0"/>
        </c:title>
        <c:numFmt formatCode="0" sourceLinked="1"/>
        <c:majorTickMark val="out"/>
        <c:minorTickMark val="none"/>
        <c:tickLblPos val="nextTo"/>
        <c:crossAx val="40491648"/>
        <c:crosses val="autoZero"/>
        <c:crossBetween val="between"/>
      </c:valAx>
    </c:plotArea>
    <c:legend>
      <c:legendPos val="r"/>
      <c:layout>
        <c:manualLayout>
          <c:xMode val="edge"/>
          <c:yMode val="edge"/>
          <c:x val="0.77162009444951973"/>
          <c:y val="0.5344725138524351"/>
          <c:w val="0.18418110236220472"/>
          <c:h val="0.14390237678623505"/>
        </c:manualLayout>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7D3BE3-72A0-4EBF-B09E-7384A4A23866}" type="datetimeFigureOut">
              <a:rPr lang="en-US" smtClean="0"/>
              <a:t>11/9/2013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CAEB18-BB25-47DE-B1BB-C0FD2D15B0DF}" type="slidenum">
              <a:rPr lang="en-US" smtClean="0"/>
              <a:t>‹#›</a:t>
            </a:fld>
            <a:endParaRPr lang="en-US"/>
          </a:p>
        </p:txBody>
      </p:sp>
    </p:spTree>
    <p:extLst>
      <p:ext uri="{BB962C8B-B14F-4D97-AF65-F5344CB8AC3E}">
        <p14:creationId xmlns:p14="http://schemas.microsoft.com/office/powerpoint/2010/main" val="3640287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This study analyses the economic impact of governmental procurement policies on tropical timber markets, updates developments on legality requirements and timber procurement policies and assesses market implications and opportunities for ITTO producers and consumers.  The study was undertaken by </a:t>
            </a:r>
            <a:r>
              <a:rPr lang="en-GB" sz="1200" kern="1200" dirty="0" err="1" smtClean="0">
                <a:solidFill>
                  <a:schemeClr val="tx1"/>
                </a:solidFill>
                <a:effectLst/>
                <a:latin typeface="+mn-lt"/>
                <a:ea typeface="+mn-ea"/>
                <a:cs typeface="+mn-cs"/>
              </a:rPr>
              <a:t>Messrs.</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Baharuddin</a:t>
            </a:r>
            <a:r>
              <a:rPr lang="en-GB" sz="1200" kern="1200" dirty="0" smtClean="0">
                <a:solidFill>
                  <a:schemeClr val="tx1"/>
                </a:solidFill>
                <a:effectLst/>
                <a:latin typeface="+mn-lt"/>
                <a:ea typeface="+mn-ea"/>
                <a:cs typeface="+mn-cs"/>
              </a:rPr>
              <a:t> Haji </a:t>
            </a:r>
            <a:r>
              <a:rPr lang="en-GB" sz="1200" kern="1200" dirty="0" err="1" smtClean="0">
                <a:solidFill>
                  <a:schemeClr val="tx1"/>
                </a:solidFill>
                <a:effectLst/>
                <a:latin typeface="+mn-lt"/>
                <a:ea typeface="+mn-ea"/>
                <a:cs typeface="+mn-cs"/>
              </a:rPr>
              <a:t>Ghazali</a:t>
            </a:r>
            <a:r>
              <a:rPr lang="en-GB" sz="1200" kern="1200" dirty="0" smtClean="0">
                <a:solidFill>
                  <a:schemeClr val="tx1"/>
                </a:solidFill>
                <a:effectLst/>
                <a:latin typeface="+mn-lt"/>
                <a:ea typeface="+mn-ea"/>
                <a:cs typeface="+mn-cs"/>
              </a:rPr>
              <a:t> and R. Michael Martin.  </a:t>
            </a:r>
            <a:endParaRPr lang="en-US" dirty="0"/>
          </a:p>
        </p:txBody>
      </p:sp>
      <p:sp>
        <p:nvSpPr>
          <p:cNvPr id="4" name="Slide Number Placeholder 3"/>
          <p:cNvSpPr>
            <a:spLocks noGrp="1"/>
          </p:cNvSpPr>
          <p:nvPr>
            <p:ph type="sldNum" sz="quarter" idx="10"/>
          </p:nvPr>
        </p:nvSpPr>
        <p:spPr/>
        <p:txBody>
          <a:bodyPr/>
          <a:lstStyle/>
          <a:p>
            <a:fld id="{75CAEB18-BB25-47DE-B1BB-C0FD2D15B0DF}" type="slidenum">
              <a:rPr lang="en-US" smtClean="0"/>
              <a:t>1</a:t>
            </a:fld>
            <a:endParaRPr lang="en-US"/>
          </a:p>
        </p:txBody>
      </p:sp>
    </p:spTree>
    <p:extLst>
      <p:ext uri="{BB962C8B-B14F-4D97-AF65-F5344CB8AC3E}">
        <p14:creationId xmlns:p14="http://schemas.microsoft.com/office/powerpoint/2010/main" val="3271107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Italy has been the home to a large and vibrant furniture and construction industry.    Since 2008, Italy has suffered significant reductions in exports of furniture and a steady contraction in construction expenditures.   The pattern of HS44 imports to Italy closely resembles that found for Belgium.    Import value from the EU27 climbs from 2,057 million Euro in 1999 to 2,488 million Euros in 2012 (an increase of 21 per cent over the period).   Imports from ITTO producer countries decline by 68 per cent over the period from 419 million Euros in 1999 to 174 million Euros in 2012.    Imports from non- EU27 ITTO consumers declined by 17 per cent from 386 million in 1999 to 320 million in 2012.      Effectively, the decline in HS 44 imports to Italy (no public timber procurement policy) from ITTO producers is more pronounced that the imports to Belgium (with a public timber procurement policy) from ITTO producers. Similar comparisons were completed for a wide range of European import markets.  The general pattern of reduced imports from ITTO producer countries is apparent in all cases except Poland which represents the case of economies in transition that have grown strongly over the decade.    The reduction in imports from ITTO producers is most profound in the countries which have been most deeply impacted by the economic downturn beginning at the end of 2008 and continuing through 2012 with the financial turmoil in the Euro zone economies.  Few of the most impacted countries with the greatest declines in ITTO producer country imports have public timber procurement policies.   This analysis suggests that the market effect of a public timber procurement policy is indistinguishable from the dominant tidal effects of economic expansion and contraction. </a:t>
            </a:r>
            <a:endParaRPr lang="en-US" dirty="0"/>
          </a:p>
        </p:txBody>
      </p:sp>
      <p:sp>
        <p:nvSpPr>
          <p:cNvPr id="4" name="Slide Number Placeholder 3"/>
          <p:cNvSpPr>
            <a:spLocks noGrp="1"/>
          </p:cNvSpPr>
          <p:nvPr>
            <p:ph type="sldNum" sz="quarter" idx="10"/>
          </p:nvPr>
        </p:nvSpPr>
        <p:spPr/>
        <p:txBody>
          <a:bodyPr/>
          <a:lstStyle/>
          <a:p>
            <a:fld id="{75CAEB18-BB25-47DE-B1BB-C0FD2D15B0DF}" type="slidenum">
              <a:rPr lang="en-US" smtClean="0"/>
              <a:t>10</a:t>
            </a:fld>
            <a:endParaRPr lang="en-US"/>
          </a:p>
        </p:txBody>
      </p:sp>
    </p:spTree>
    <p:extLst>
      <p:ext uri="{BB962C8B-B14F-4D97-AF65-F5344CB8AC3E}">
        <p14:creationId xmlns:p14="http://schemas.microsoft.com/office/powerpoint/2010/main" val="3867738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kern="1200" dirty="0" smtClean="0">
                <a:solidFill>
                  <a:schemeClr val="tx1"/>
                </a:solidFill>
                <a:effectLst/>
                <a:latin typeface="+mn-lt"/>
                <a:ea typeface="+mn-ea"/>
                <a:cs typeface="+mn-cs"/>
              </a:rPr>
              <a:t>HS 44 export earnings for ITTO Producer countries have proven to be more resilient than the variation seen at the global level among exporters of all types of timber.    ITTO Producer Country export earnings were higher in 2011 than any preceding year.   At the global level, HS 44 exports earnings have been more volatile and have not yet regained their 2007 level.   The EU27 has been importing progressively lower levels of HS 44 products from ITTO Producer Countries.    This trend began before public sector timber procurement policies were established in a number of European countries.   The decline of European HS 44 imports from ITTO Producers is manifest broadly across Europe but the decline is even greater in Italy, Spain, Greece and a number of other countries without public timber procurement policies.   These declines in imports are largely attributable to broad-based economic recession that progressively deepened from 2008 -2012.   </a:t>
            </a:r>
            <a:endParaRPr lang="en-US" sz="1100" kern="1200" dirty="0" smtClean="0">
              <a:solidFill>
                <a:schemeClr val="tx1"/>
              </a:solidFill>
              <a:effectLst/>
              <a:latin typeface="+mn-lt"/>
              <a:ea typeface="+mn-ea"/>
              <a:cs typeface="+mn-cs"/>
            </a:endParaRPr>
          </a:p>
          <a:p>
            <a:r>
              <a:rPr lang="en-GB" sz="1100" kern="1200" dirty="0" smtClean="0">
                <a:solidFill>
                  <a:schemeClr val="tx1"/>
                </a:solidFill>
                <a:effectLst/>
                <a:latin typeface="+mn-lt"/>
                <a:ea typeface="+mn-ea"/>
                <a:cs typeface="+mn-cs"/>
              </a:rPr>
              <a:t>In the case of Australia and New Zealand, also with public timber procurement policies, ITTO Producer Countries as a group have sustained market share during a period of greater prosperity.    Export earnings of ITTO Producers from Asia to Australia have increased more than 5 fold from 2001-2012. </a:t>
            </a:r>
            <a:endParaRPr lang="en-US" sz="1100" kern="1200" dirty="0" smtClean="0">
              <a:solidFill>
                <a:schemeClr val="tx1"/>
              </a:solidFill>
              <a:effectLst/>
              <a:latin typeface="+mn-lt"/>
              <a:ea typeface="+mn-ea"/>
              <a:cs typeface="+mn-cs"/>
            </a:endParaRPr>
          </a:p>
          <a:p>
            <a:r>
              <a:rPr lang="en-GB" sz="1100" kern="1200" dirty="0" smtClean="0">
                <a:solidFill>
                  <a:schemeClr val="tx1"/>
                </a:solidFill>
                <a:effectLst/>
                <a:latin typeface="+mn-lt"/>
                <a:ea typeface="+mn-ea"/>
                <a:cs typeface="+mn-cs"/>
              </a:rPr>
              <a:t>USA imports of HS44 products declined from roughly $25.6 billion in 2005 to just under $12 billion in 2011.    This trade is dominated by softwood lumber imports from Canada.   ITTO Producer Countries have maintained their share of total imports during this period of market contraction.     The US market for HS 44 imports had contracted by more than $10 billion by the end of 2008.   As such, the entry into force of the </a:t>
            </a:r>
            <a:r>
              <a:rPr lang="en-GB" sz="1100" kern="1200" dirty="0" err="1" smtClean="0">
                <a:solidFill>
                  <a:schemeClr val="tx1"/>
                </a:solidFill>
                <a:effectLst/>
                <a:latin typeface="+mn-lt"/>
                <a:ea typeface="+mn-ea"/>
                <a:cs typeface="+mn-cs"/>
              </a:rPr>
              <a:t>Lacey</a:t>
            </a:r>
            <a:r>
              <a:rPr lang="en-GB" sz="1100" kern="1200" dirty="0" smtClean="0">
                <a:solidFill>
                  <a:schemeClr val="tx1"/>
                </a:solidFill>
                <a:effectLst/>
                <a:latin typeface="+mn-lt"/>
                <a:ea typeface="+mn-ea"/>
                <a:cs typeface="+mn-cs"/>
              </a:rPr>
              <a:t> Act 2008 amendments occurred after this strong market correction and implementation of the </a:t>
            </a:r>
            <a:r>
              <a:rPr lang="en-GB" sz="1100" kern="1200" dirty="0" err="1" smtClean="0">
                <a:solidFill>
                  <a:schemeClr val="tx1"/>
                </a:solidFill>
                <a:effectLst/>
                <a:latin typeface="+mn-lt"/>
                <a:ea typeface="+mn-ea"/>
                <a:cs typeface="+mn-cs"/>
              </a:rPr>
              <a:t>Lacey</a:t>
            </a:r>
            <a:r>
              <a:rPr lang="en-GB" sz="1100" kern="1200" dirty="0" smtClean="0">
                <a:solidFill>
                  <a:schemeClr val="tx1"/>
                </a:solidFill>
                <a:effectLst/>
                <a:latin typeface="+mn-lt"/>
                <a:ea typeface="+mn-ea"/>
                <a:cs typeface="+mn-cs"/>
              </a:rPr>
              <a:t> Act 2008 amendments has occurred during a period of increasing imports from ITTO Producer member countries.  </a:t>
            </a:r>
            <a:endParaRPr lang="en-US" sz="1100" kern="1200" dirty="0" smtClean="0">
              <a:solidFill>
                <a:schemeClr val="tx1"/>
              </a:solidFill>
              <a:effectLst/>
              <a:latin typeface="+mn-lt"/>
              <a:ea typeface="+mn-ea"/>
              <a:cs typeface="+mn-cs"/>
            </a:endParaRPr>
          </a:p>
          <a:p>
            <a:endParaRPr lang="en-US" sz="1100" dirty="0"/>
          </a:p>
        </p:txBody>
      </p:sp>
      <p:sp>
        <p:nvSpPr>
          <p:cNvPr id="4" name="Slide Number Placeholder 3"/>
          <p:cNvSpPr>
            <a:spLocks noGrp="1"/>
          </p:cNvSpPr>
          <p:nvPr>
            <p:ph type="sldNum" sz="quarter" idx="10"/>
          </p:nvPr>
        </p:nvSpPr>
        <p:spPr/>
        <p:txBody>
          <a:bodyPr/>
          <a:lstStyle/>
          <a:p>
            <a:fld id="{75CAEB18-BB25-47DE-B1BB-C0FD2D15B0DF}" type="slidenum">
              <a:rPr lang="en-US" smtClean="0"/>
              <a:t>11</a:t>
            </a:fld>
            <a:endParaRPr lang="en-US"/>
          </a:p>
        </p:txBody>
      </p:sp>
    </p:spTree>
    <p:extLst>
      <p:ext uri="{BB962C8B-B14F-4D97-AF65-F5344CB8AC3E}">
        <p14:creationId xmlns:p14="http://schemas.microsoft.com/office/powerpoint/2010/main" val="1507464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Tropical timber suppliers can meet the requirements of timber procurement policies by providing their consumers with the correct certifications for their products. In many cases, tropical timber suppliers and consumers have demonstrated an ability to comply with public and private procurement policies.   However, complying with the necessary procedures, including certifications typically requires sustained commitment on the part of the suppliers as well as significant financial, organizational and social resources.    It should be remembered that even in those countries with a policy, central government procurement remains a niche segment of that country’s market.    Seen in the larger context, not all producers will find it profitable to obtain the required certificates when they have competitive market options.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Unfortunately, a reasonable degree of reciprocity, mutual recognition and respect among the proponents of various forest certification systems has not been achieved.   The subtle variations in certification requirements among various national timber procurement policies and private sector procurement practices increase cost and confusion among suppliers and consumers. </a:t>
            </a:r>
            <a:endParaRPr lang="en-US" dirty="0"/>
          </a:p>
        </p:txBody>
      </p:sp>
      <p:sp>
        <p:nvSpPr>
          <p:cNvPr id="4" name="Slide Number Placeholder 3"/>
          <p:cNvSpPr>
            <a:spLocks noGrp="1"/>
          </p:cNvSpPr>
          <p:nvPr>
            <p:ph type="sldNum" sz="quarter" idx="10"/>
          </p:nvPr>
        </p:nvSpPr>
        <p:spPr/>
        <p:txBody>
          <a:bodyPr/>
          <a:lstStyle/>
          <a:p>
            <a:fld id="{75CAEB18-BB25-47DE-B1BB-C0FD2D15B0DF}" type="slidenum">
              <a:rPr lang="en-US" smtClean="0"/>
              <a:t>12</a:t>
            </a:fld>
            <a:endParaRPr lang="en-US"/>
          </a:p>
        </p:txBody>
      </p:sp>
    </p:spTree>
    <p:extLst>
      <p:ext uri="{BB962C8B-B14F-4D97-AF65-F5344CB8AC3E}">
        <p14:creationId xmlns:p14="http://schemas.microsoft.com/office/powerpoint/2010/main" val="3389177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i="1" kern="1200" dirty="0" smtClean="0">
                <a:solidFill>
                  <a:schemeClr val="tx1"/>
                </a:solidFill>
                <a:effectLst/>
                <a:latin typeface="+mn-lt"/>
                <a:ea typeface="+mn-ea"/>
                <a:cs typeface="+mn-cs"/>
              </a:rPr>
              <a:t>Seek to reinforce the presence and relevance of ITTO in expanding and emerging markets for tropical timber.</a:t>
            </a:r>
            <a:endParaRPr lang="en-US" sz="1100" kern="1200" dirty="0" smtClean="0">
              <a:solidFill>
                <a:schemeClr val="tx1"/>
              </a:solidFill>
              <a:effectLst/>
              <a:latin typeface="+mn-lt"/>
              <a:ea typeface="+mn-ea"/>
              <a:cs typeface="+mn-cs"/>
            </a:endParaRPr>
          </a:p>
          <a:p>
            <a:r>
              <a:rPr lang="en-GB" sz="1100" kern="1200" dirty="0" smtClean="0">
                <a:solidFill>
                  <a:schemeClr val="tx1"/>
                </a:solidFill>
                <a:effectLst/>
                <a:latin typeface="+mn-lt"/>
                <a:ea typeface="+mn-ea"/>
                <a:cs typeface="+mn-cs"/>
              </a:rPr>
              <a:t>Our analysis of recent market conditions shows that tropical timber suppliers are competing successfully in many emerging markets.  In addition, south-south trade and domestic markets in producing countries account for a rapidly increasing share of tropical timber consumption.  These markets should be an increasing focus of ITTO’s efforts to develop and showcase producer-friendly policies to promote legal and sustainably produced timber.     </a:t>
            </a:r>
            <a:endParaRPr lang="en-US" sz="1100" kern="1200" dirty="0" smtClean="0">
              <a:solidFill>
                <a:schemeClr val="tx1"/>
              </a:solidFill>
              <a:effectLst/>
              <a:latin typeface="+mn-lt"/>
              <a:ea typeface="+mn-ea"/>
              <a:cs typeface="+mn-cs"/>
            </a:endParaRPr>
          </a:p>
          <a:p>
            <a:r>
              <a:rPr lang="en-GB" sz="1100" i="1" kern="1200" dirty="0" smtClean="0">
                <a:solidFill>
                  <a:schemeClr val="tx1"/>
                </a:solidFill>
                <a:effectLst/>
                <a:latin typeface="+mn-lt"/>
                <a:ea typeface="+mn-ea"/>
                <a:cs typeface="+mn-cs"/>
              </a:rPr>
              <a:t>Seek to understand why there are relatively few forest products firms with market clout and global presence operating in the tropics</a:t>
            </a:r>
            <a:endParaRPr lang="en-US" sz="1100" kern="1200" dirty="0" smtClean="0">
              <a:solidFill>
                <a:schemeClr val="tx1"/>
              </a:solidFill>
              <a:effectLst/>
              <a:latin typeface="+mn-lt"/>
              <a:ea typeface="+mn-ea"/>
              <a:cs typeface="+mn-cs"/>
            </a:endParaRPr>
          </a:p>
          <a:p>
            <a:r>
              <a:rPr lang="en-GB" sz="1100" kern="1200" dirty="0" smtClean="0">
                <a:solidFill>
                  <a:schemeClr val="tx1"/>
                </a:solidFill>
                <a:effectLst/>
                <a:latin typeface="+mn-lt"/>
                <a:ea typeface="+mn-ea"/>
                <a:cs typeface="+mn-cs"/>
              </a:rPr>
              <a:t>This and prior analysis for ITTO has shown that well-capitalized firms can invest in product research and development and will invest in marketing to protect the reputation of their products and processes.   Equally, these firms will undertake investments to assure their consumers of the environmental credentials of their products.   </a:t>
            </a:r>
            <a:endParaRPr lang="en-US" sz="1100" kern="1200" dirty="0" smtClean="0">
              <a:solidFill>
                <a:schemeClr val="tx1"/>
              </a:solidFill>
              <a:effectLst/>
              <a:latin typeface="+mn-lt"/>
              <a:ea typeface="+mn-ea"/>
              <a:cs typeface="+mn-cs"/>
            </a:endParaRPr>
          </a:p>
          <a:p>
            <a:r>
              <a:rPr lang="en-GB" sz="1100" i="1" kern="1200" dirty="0" smtClean="0">
                <a:solidFill>
                  <a:schemeClr val="tx1"/>
                </a:solidFill>
                <a:effectLst/>
                <a:latin typeface="+mn-lt"/>
                <a:ea typeface="+mn-ea"/>
                <a:cs typeface="+mn-cs"/>
              </a:rPr>
              <a:t>Give up the old arguments and operate in today’s markets. </a:t>
            </a:r>
            <a:endParaRPr lang="en-US" sz="1100" kern="1200" dirty="0" smtClean="0">
              <a:solidFill>
                <a:schemeClr val="tx1"/>
              </a:solidFill>
              <a:effectLst/>
              <a:latin typeface="+mn-lt"/>
              <a:ea typeface="+mn-ea"/>
              <a:cs typeface="+mn-cs"/>
            </a:endParaRPr>
          </a:p>
          <a:p>
            <a:r>
              <a:rPr lang="en-GB" sz="1100" kern="1200" dirty="0" smtClean="0">
                <a:solidFill>
                  <a:schemeClr val="tx1"/>
                </a:solidFill>
                <a:effectLst/>
                <a:latin typeface="+mn-lt"/>
                <a:ea typeface="+mn-ea"/>
                <a:cs typeface="+mn-cs"/>
              </a:rPr>
              <a:t>The policy dialog in ITTO must move beyond old battles over access to traditional markets.     Although these markets remain important they nevertheless consume a declining share of the output from tropical forests.   Patterns of economic growth, tropical timber consumption and trade have shifted dramatically over the last 30 years.  Efforts by ITTO producers and consumers to promote fundamental concepts of sustainability, life cycle analysis and renewability should increasingly focus on emerging markets.      These markets represent the future and ITTO can play a central role in helping develop and implement trade, procurement and other policies- such as green building codes – that are effective and promote consumption of legal and sustainable tropical timber as a building material of choice.    </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5CAEB18-BB25-47DE-B1BB-C0FD2D15B0DF}" type="slidenum">
              <a:rPr lang="en-US" smtClean="0"/>
              <a:t>13</a:t>
            </a:fld>
            <a:endParaRPr lang="en-US"/>
          </a:p>
        </p:txBody>
      </p:sp>
    </p:spTree>
    <p:extLst>
      <p:ext uri="{BB962C8B-B14F-4D97-AF65-F5344CB8AC3E}">
        <p14:creationId xmlns:p14="http://schemas.microsoft.com/office/powerpoint/2010/main" val="4196858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main objectives of this study are to:</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Update of the ITTO Study “The Pros and Cons of Procurement”, published as Technical Series 34 in April 2010;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Analyse</a:t>
            </a:r>
            <a:r>
              <a:rPr lang="en-AU" sz="1200" kern="1200" baseline="0" dirty="0" smtClean="0">
                <a:solidFill>
                  <a:schemeClr val="tx1"/>
                </a:solidFill>
                <a:effectLst/>
                <a:latin typeface="+mn-lt"/>
                <a:ea typeface="+mn-ea"/>
                <a:cs typeface="+mn-cs"/>
              </a:rPr>
              <a:t> </a:t>
            </a:r>
            <a:r>
              <a:rPr lang="en-AU" sz="1200" kern="1200" dirty="0" smtClean="0">
                <a:solidFill>
                  <a:schemeClr val="tx1"/>
                </a:solidFill>
                <a:effectLst/>
                <a:latin typeface="+mn-lt"/>
                <a:ea typeface="+mn-ea"/>
                <a:cs typeface="+mn-cs"/>
              </a:rPr>
              <a:t>the impacts of timber procurement policies on markets and trade, taking into consideration their relevant effects on demand, supply, costs, prices as well as financial implications for exporting countries;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smtClean="0">
                <a:solidFill>
                  <a:schemeClr val="tx1"/>
                </a:solidFill>
                <a:effectLst/>
                <a:latin typeface="+mn-lt"/>
                <a:ea typeface="+mn-ea"/>
                <a:cs typeface="+mn-cs"/>
              </a:rPr>
              <a:t>Examine the challenges faced by producer and consumer members in complying with and implementing procurement requirements; </a:t>
            </a:r>
            <a:endParaRPr lang="en-US"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AU" sz="1200" kern="1200" dirty="0" smtClean="0">
                <a:solidFill>
                  <a:schemeClr val="tx1"/>
                </a:solidFill>
                <a:effectLst/>
                <a:latin typeface="+mn-lt"/>
                <a:ea typeface="+mn-ea"/>
                <a:cs typeface="+mn-cs"/>
              </a:rPr>
              <a:t>Recommend further action by ITTO to promote trade in tropical timber in the context of procurement policies.</a:t>
            </a:r>
            <a:endParaRPr lang="en-US" dirty="0" smtClean="0"/>
          </a:p>
          <a:p>
            <a:endParaRPr lang="en-US" dirty="0"/>
          </a:p>
        </p:txBody>
      </p:sp>
      <p:sp>
        <p:nvSpPr>
          <p:cNvPr id="4" name="Slide Number Placeholder 3"/>
          <p:cNvSpPr>
            <a:spLocks noGrp="1"/>
          </p:cNvSpPr>
          <p:nvPr>
            <p:ph type="sldNum" sz="quarter" idx="10"/>
          </p:nvPr>
        </p:nvSpPr>
        <p:spPr/>
        <p:txBody>
          <a:bodyPr/>
          <a:lstStyle/>
          <a:p>
            <a:fld id="{75CAEB18-BB25-47DE-B1BB-C0FD2D15B0DF}" type="slidenum">
              <a:rPr lang="en-US" smtClean="0"/>
              <a:t>2</a:t>
            </a:fld>
            <a:endParaRPr lang="en-US"/>
          </a:p>
        </p:txBody>
      </p:sp>
    </p:spTree>
    <p:extLst>
      <p:ext uri="{BB962C8B-B14F-4D97-AF65-F5344CB8AC3E}">
        <p14:creationId xmlns:p14="http://schemas.microsoft.com/office/powerpoint/2010/main" val="1545592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Our methodology was to examine the vast literature</a:t>
            </a:r>
            <a:r>
              <a:rPr lang="en-US" sz="1100" baseline="0" dirty="0" smtClean="0"/>
              <a:t> concerning trade in timber including public timber procurement policies, private sector initiatives both at the timber association level and at the company level.    This included a review of the very extensive literature related to legality in sourcing of timber from all sources including tropical producers.    </a:t>
            </a:r>
          </a:p>
          <a:p>
            <a:r>
              <a:rPr lang="en-US" sz="1100" baseline="0" dirty="0" smtClean="0"/>
              <a:t>Second, we described current trends in procurement practice in both the public and private sectors.  </a:t>
            </a:r>
          </a:p>
          <a:p>
            <a:r>
              <a:rPr lang="en-US" sz="1100" baseline="0" dirty="0" smtClean="0"/>
              <a:t>Third, we looked at imports and exports of timber products at the level of chapter 44 of the Harmonized System of the World Customs Organization.   This seemed to be the appropriate level as it includes logs, sawn wood, panels and veneer reported by all ITTO members and also secondary wood products with higher value added.  This is the range of products most often discussed at the Council and reported in the Annual Market Report of the organization.     The product range includes wooden moldings, millwork, wooden utensils, builder joinery and other specific wood products of interest to ITTO members.  </a:t>
            </a:r>
          </a:p>
          <a:p>
            <a:r>
              <a:rPr lang="en-US" sz="1100" baseline="0" dirty="0" smtClean="0"/>
              <a:t>Next, we adopted a case-study approach to review in depth how a national public timber procurement policy was developed and implemented.  The purpose of the in-depth study is to verify actual practice from the rather strong forecasts made by pundits before a policy is adopted and implemented.  </a:t>
            </a:r>
          </a:p>
          <a:p>
            <a:r>
              <a:rPr lang="en-US" sz="1100" baseline="0" dirty="0" smtClean="0"/>
              <a:t>We wanted to be able to examine the actual economic and market impacts of a policy.    This requires us to really understand how a public timber procurement policy is adopted and implemented and the time span implied.    Our objective was to understand how much variation in imports is attributable to a policy and how much is merely a reflection of the changing general economic condition that underpins the broader market for timber products.    This in-depth analysis alongside the broader trends in HS 44 imports across all countries gave us the basis to examine the economic impacts of timber procurement policies more broadly.    </a:t>
            </a:r>
            <a:endParaRPr lang="en-US" sz="1100" dirty="0"/>
          </a:p>
        </p:txBody>
      </p:sp>
      <p:sp>
        <p:nvSpPr>
          <p:cNvPr id="4" name="Slide Number Placeholder 3"/>
          <p:cNvSpPr>
            <a:spLocks noGrp="1"/>
          </p:cNvSpPr>
          <p:nvPr>
            <p:ph type="sldNum" sz="quarter" idx="10"/>
          </p:nvPr>
        </p:nvSpPr>
        <p:spPr/>
        <p:txBody>
          <a:bodyPr/>
          <a:lstStyle/>
          <a:p>
            <a:fld id="{75CAEB18-BB25-47DE-B1BB-C0FD2D15B0DF}" type="slidenum">
              <a:rPr lang="en-US" smtClean="0"/>
              <a:t>3</a:t>
            </a:fld>
            <a:endParaRPr lang="en-US"/>
          </a:p>
        </p:txBody>
      </p:sp>
    </p:spTree>
    <p:extLst>
      <p:ext uri="{BB962C8B-B14F-4D97-AF65-F5344CB8AC3E}">
        <p14:creationId xmlns:p14="http://schemas.microsoft.com/office/powerpoint/2010/main" val="1304525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Timber procurement</a:t>
            </a:r>
            <a:r>
              <a:rPr lang="en-US" sz="1050" baseline="0" dirty="0" smtClean="0"/>
              <a:t> policies are intended to address public and private sector concerns about the environmental credentials of forest products.   The use of public sector procurement policies as a proactive tool to promote sustainable forest management has subsided measurably from the active period of 1999-2005. This is due in part to a change in focus of the international dialog on forests resulting from inclusion of forests and sustainable forest management in the climate change debate since COP-13 of the UNFCCC (Bali 2009).     There has been a diminished emphasis on public policies and initiatives related to procurement and forest/timber certification as a consequence.  To some extent, private sector efforts, including initiatives by the leading forest certifications schemes have sought to fill the gap.   These private sector initiatives, including those of trade associations, have greatly expanded the market shares of wood products bearing some form of </a:t>
            </a:r>
            <a:r>
              <a:rPr lang="en-US" sz="1050" baseline="0" dirty="0" err="1" smtClean="0"/>
              <a:t>labelling</a:t>
            </a:r>
            <a:r>
              <a:rPr lang="en-US" sz="1050" baseline="0" dirty="0" smtClean="0"/>
              <a:t> to underpin consumer confidence in the social, institutional and environmental credentials of wood products.</a:t>
            </a:r>
          </a:p>
          <a:p>
            <a:r>
              <a:rPr lang="en-US" sz="1050" baseline="0" dirty="0" smtClean="0"/>
              <a:t>In a somewhat parallel development, a number of ITTO consumer countries have given precedence to legality considerations in the last years.    Efforts to ensure the legal origins of timber and trade in wood products have spawned hundreds of initiatives.  Legislative actions taken by a number of ITTO consumer countries and country groups have been discussed extensively in ITTO Council sessions.</a:t>
            </a:r>
          </a:p>
          <a:p>
            <a:r>
              <a:rPr lang="en-US" sz="1050" baseline="0" dirty="0" smtClean="0"/>
              <a:t>Three legislative actions have received considerable attention and this report provides a brief summary of the legislative history and on-going procedures to implement the most prominent of these actions.  These are:  1) The European Timber Regulation; 2) the US Lacey Act; and, 3) the Australian Illegal Logging Prohibition Act.   Each of these legislative acts has a requirement for importers and timber buyers to exercise “due care” or “due diligence” to assure that only legally sourced timber is imported.    The major certification efforts have proactively sought to fill the gap by offering certifications that would be considered best practice to meet these market requirements.    </a:t>
            </a:r>
            <a:endParaRPr lang="en-US" sz="1050" dirty="0"/>
          </a:p>
        </p:txBody>
      </p:sp>
      <p:sp>
        <p:nvSpPr>
          <p:cNvPr id="4" name="Slide Number Placeholder 3"/>
          <p:cNvSpPr>
            <a:spLocks noGrp="1"/>
          </p:cNvSpPr>
          <p:nvPr>
            <p:ph type="sldNum" sz="quarter" idx="10"/>
          </p:nvPr>
        </p:nvSpPr>
        <p:spPr/>
        <p:txBody>
          <a:bodyPr/>
          <a:lstStyle/>
          <a:p>
            <a:fld id="{75CAEB18-BB25-47DE-B1BB-C0FD2D15B0DF}" type="slidenum">
              <a:rPr lang="en-US" smtClean="0"/>
              <a:t>4</a:t>
            </a:fld>
            <a:endParaRPr lang="en-US"/>
          </a:p>
        </p:txBody>
      </p:sp>
    </p:spTree>
    <p:extLst>
      <p:ext uri="{BB962C8B-B14F-4D97-AF65-F5344CB8AC3E}">
        <p14:creationId xmlns:p14="http://schemas.microsoft.com/office/powerpoint/2010/main" val="3975669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100" dirty="0" smtClean="0">
                <a:effectLst/>
                <a:latin typeface="+mn-lt"/>
                <a:ea typeface="Calibri"/>
                <a:cs typeface="Times New Roman"/>
              </a:rPr>
              <a:t>Globally, the value of HS 44 imports has almost doubled from 2001-2011.   </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Symbol"/>
              <a:buChar char=""/>
            </a:pPr>
            <a:r>
              <a:rPr lang="en-GB" sz="1100" dirty="0" smtClean="0">
                <a:effectLst/>
                <a:latin typeface="+mn-lt"/>
                <a:ea typeface="Calibri"/>
                <a:cs typeface="Times New Roman"/>
              </a:rPr>
              <a:t>ITTO producers and consumers are competing globally in almost every market importing HS 44 products.</a:t>
            </a:r>
            <a:endParaRPr lang="en-US" sz="1100" dirty="0" smtClean="0">
              <a:effectLst/>
              <a:latin typeface="+mn-lt"/>
              <a:ea typeface="Calibri"/>
              <a:cs typeface="Times New Roman"/>
            </a:endParaRPr>
          </a:p>
          <a:p>
            <a:pPr marL="342900" marR="0" lvl="0" indent="-342900">
              <a:lnSpc>
                <a:spcPct val="115000"/>
              </a:lnSpc>
              <a:spcBef>
                <a:spcPts val="0"/>
              </a:spcBef>
              <a:spcAft>
                <a:spcPts val="0"/>
              </a:spcAft>
              <a:buFont typeface="Symbol"/>
              <a:buChar char=""/>
            </a:pPr>
            <a:r>
              <a:rPr lang="en-GB" sz="1100" dirty="0" smtClean="0">
                <a:effectLst/>
                <a:latin typeface="+mn-lt"/>
                <a:ea typeface="Calibri"/>
                <a:cs typeface="Times New Roman"/>
              </a:rPr>
              <a:t>Each ITTO member country is both a producer and consumer of HS 44 products.    ITTO producer countries are also important growing markets for HS 44 products from other ITTO member countries.  </a:t>
            </a:r>
            <a:endParaRPr lang="en-US" sz="1100" dirty="0" smtClean="0">
              <a:effectLst/>
              <a:latin typeface="+mn-lt"/>
              <a:ea typeface="Calibri"/>
              <a:cs typeface="Times New Roman"/>
            </a:endParaRPr>
          </a:p>
        </p:txBody>
      </p:sp>
      <p:sp>
        <p:nvSpPr>
          <p:cNvPr id="4" name="Slide Number Placeholder 3"/>
          <p:cNvSpPr>
            <a:spLocks noGrp="1"/>
          </p:cNvSpPr>
          <p:nvPr>
            <p:ph type="sldNum" sz="quarter" idx="10"/>
          </p:nvPr>
        </p:nvSpPr>
        <p:spPr/>
        <p:txBody>
          <a:bodyPr/>
          <a:lstStyle/>
          <a:p>
            <a:fld id="{75CAEB18-BB25-47DE-B1BB-C0FD2D15B0DF}" type="slidenum">
              <a:rPr lang="en-US" smtClean="0"/>
              <a:t>5</a:t>
            </a:fld>
            <a:endParaRPr lang="en-US"/>
          </a:p>
        </p:txBody>
      </p:sp>
    </p:spTree>
    <p:extLst>
      <p:ext uri="{BB962C8B-B14F-4D97-AF65-F5344CB8AC3E}">
        <p14:creationId xmlns:p14="http://schemas.microsoft.com/office/powerpoint/2010/main" val="3249375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b="0" i="0" u="none" strike="noStrike" kern="1200" cap="none" spc="0" normalizeH="0" baseline="0" noProof="0" dirty="0" smtClean="0">
                <a:ln>
                  <a:noFill/>
                </a:ln>
                <a:solidFill>
                  <a:prstClr val="black"/>
                </a:solidFill>
                <a:effectLst/>
                <a:uLnTx/>
                <a:uFillTx/>
                <a:latin typeface="+mn-lt"/>
                <a:ea typeface="Calibri"/>
                <a:cs typeface="Times New Roman"/>
              </a:rPr>
              <a:t>China has become the top importer of HS 44 products and also a leading exporter of HS 44 products.   </a:t>
            </a:r>
            <a:endParaRPr kumimoji="0" lang="en-US" sz="1100" b="0" i="0" u="none" strike="noStrike" kern="1200" cap="none" spc="0" normalizeH="0" baseline="0" noProof="0" dirty="0" smtClean="0">
              <a:ln>
                <a:noFill/>
              </a:ln>
              <a:solidFill>
                <a:prstClr val="black"/>
              </a:solidFill>
              <a:effectLst/>
              <a:uLnTx/>
              <a:uFillTx/>
              <a:latin typeface="+mn-lt"/>
              <a:ea typeface="Calibri"/>
              <a:cs typeface="Times New Roman"/>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kumimoji="0" lang="en-GB" sz="1200" b="0" i="0" u="none" strike="noStrike" kern="1200" cap="none" spc="0" normalizeH="0" baseline="0" noProof="0" dirty="0" smtClean="0">
                <a:ln>
                  <a:noFill/>
                </a:ln>
                <a:solidFill>
                  <a:prstClr val="black"/>
                </a:solidFill>
                <a:effectLst/>
                <a:uLnTx/>
                <a:uFillTx/>
                <a:latin typeface="+mn-lt"/>
                <a:ea typeface="Calibri"/>
                <a:cs typeface="Times New Roman"/>
              </a:rPr>
              <a:t>India has become the 13</a:t>
            </a:r>
            <a:r>
              <a:rPr kumimoji="0" lang="en-GB" sz="1200" b="0" i="0" u="none" strike="noStrike" kern="1200" cap="none" spc="0" normalizeH="0" baseline="30000" noProof="0" dirty="0" smtClean="0">
                <a:ln>
                  <a:noFill/>
                </a:ln>
                <a:solidFill>
                  <a:prstClr val="black"/>
                </a:solidFill>
                <a:effectLst/>
                <a:uLnTx/>
                <a:uFillTx/>
                <a:latin typeface="+mn-lt"/>
                <a:ea typeface="Calibri"/>
                <a:cs typeface="Times New Roman"/>
              </a:rPr>
              <a:t>th</a:t>
            </a:r>
            <a:r>
              <a:rPr kumimoji="0" lang="en-GB" sz="1200" b="0" i="0" u="none" strike="noStrike" kern="1200" cap="none" spc="0" normalizeH="0" baseline="0" noProof="0" dirty="0" smtClean="0">
                <a:ln>
                  <a:noFill/>
                </a:ln>
                <a:solidFill>
                  <a:prstClr val="black"/>
                </a:solidFill>
                <a:effectLst/>
                <a:uLnTx/>
                <a:uFillTx/>
                <a:latin typeface="+mn-lt"/>
                <a:ea typeface="Calibri"/>
                <a:cs typeface="Times New Roman"/>
              </a:rPr>
              <a:t> largest importer of HS 44 products and it is also a growing exporter.   </a:t>
            </a:r>
            <a:endParaRPr kumimoji="0" lang="en-US" sz="1100" b="0" i="0" u="none" strike="noStrike" kern="1200" cap="none" spc="0" normalizeH="0" baseline="0" noProof="0" dirty="0" smtClean="0">
              <a:ln>
                <a:noFill/>
              </a:ln>
              <a:solidFill>
                <a:prstClr val="black"/>
              </a:solidFill>
              <a:effectLst/>
              <a:uLnTx/>
              <a:uFillTx/>
              <a:latin typeface="+mn-lt"/>
              <a:ea typeface="Calibri"/>
              <a:cs typeface="Times New Roman"/>
            </a:endParaRPr>
          </a:p>
          <a:p>
            <a:pPr marL="342900" marR="0" lvl="0" indent="-342900" algn="l" defTabSz="914400" rtl="0" eaLnBrk="1" fontAlgn="auto" latinLnBrk="0" hangingPunct="1">
              <a:lnSpc>
                <a:spcPct val="115000"/>
              </a:lnSpc>
              <a:spcBef>
                <a:spcPts val="0"/>
              </a:spcBef>
              <a:spcAft>
                <a:spcPts val="1000"/>
              </a:spcAft>
              <a:buClrTx/>
              <a:buSzTx/>
              <a:buFont typeface="Symbol"/>
              <a:buChar char=""/>
              <a:tabLst/>
              <a:defRPr/>
            </a:pPr>
            <a:r>
              <a:rPr kumimoji="0" lang="en-GB" sz="1200" b="0" i="0" u="none" strike="noStrike" kern="1200" cap="none" spc="0" normalizeH="0" baseline="0" noProof="0" dirty="0" smtClean="0">
                <a:ln>
                  <a:noFill/>
                </a:ln>
                <a:solidFill>
                  <a:prstClr val="black"/>
                </a:solidFill>
                <a:effectLst/>
                <a:uLnTx/>
                <a:uFillTx/>
                <a:latin typeface="+mn-lt"/>
                <a:ea typeface="Calibri"/>
                <a:cs typeface="Times New Roman"/>
              </a:rPr>
              <a:t>The EU27, USA, Japan and Korea remain large and important markets for HS 44 products but the share of ITTO producers in these mature economies has declined.  The share of China has increased prominently. </a:t>
            </a:r>
            <a:endParaRPr kumimoji="0" lang="en-US" sz="1100" b="0" i="0" u="none" strike="noStrike" kern="1200" cap="none" spc="0" normalizeH="0" baseline="0" noProof="0" dirty="0" smtClean="0">
              <a:ln>
                <a:noFill/>
              </a:ln>
              <a:solidFill>
                <a:prstClr val="black"/>
              </a:solidFill>
              <a:effectLst/>
              <a:uLnTx/>
              <a:uFillTx/>
              <a:latin typeface="+mn-lt"/>
              <a:ea typeface="Calibri"/>
              <a:cs typeface="Times New Roman"/>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smtClean="0">
                <a:ln>
                  <a:noFill/>
                </a:ln>
                <a:solidFill>
                  <a:prstClr val="black"/>
                </a:solidFill>
                <a:effectLst/>
                <a:uLnTx/>
                <a:uFillTx/>
                <a:latin typeface="+mn-lt"/>
                <a:ea typeface="Calibri"/>
                <a:cs typeface="Times New Roman"/>
              </a:rPr>
              <a:t>Finally, ITTO producers are successfully supplying emerging economy markets. </a:t>
            </a:r>
            <a:endParaRPr kumimoji="0" lang="en-US" sz="1200" b="0" i="0" u="none" strike="noStrike" kern="1200" cap="none" spc="0" normalizeH="0" baseline="0" noProof="0" dirty="0">
              <a:ln>
                <a:noFill/>
              </a:ln>
              <a:solidFill>
                <a:prstClr val="black"/>
              </a:solidFill>
              <a:effectLst/>
              <a:uLnTx/>
              <a:uFillTx/>
              <a:latin typeface="+mn-lt"/>
            </a:endParaRPr>
          </a:p>
        </p:txBody>
      </p:sp>
      <p:sp>
        <p:nvSpPr>
          <p:cNvPr id="4" name="Slide Number Placeholder 3"/>
          <p:cNvSpPr>
            <a:spLocks noGrp="1"/>
          </p:cNvSpPr>
          <p:nvPr>
            <p:ph type="sldNum" sz="quarter" idx="10"/>
          </p:nvPr>
        </p:nvSpPr>
        <p:spPr/>
        <p:txBody>
          <a:bodyPr/>
          <a:lstStyle/>
          <a:p>
            <a:fld id="{75CAEB18-BB25-47DE-B1BB-C0FD2D15B0DF}" type="slidenum">
              <a:rPr lang="en-US" smtClean="0"/>
              <a:t>6</a:t>
            </a:fld>
            <a:endParaRPr lang="en-US"/>
          </a:p>
        </p:txBody>
      </p:sp>
    </p:spTree>
    <p:extLst>
      <p:ext uri="{BB962C8B-B14F-4D97-AF65-F5344CB8AC3E}">
        <p14:creationId xmlns:p14="http://schemas.microsoft.com/office/powerpoint/2010/main" val="915963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 has been said in this</a:t>
            </a:r>
            <a:r>
              <a:rPr lang="en-US" baseline="0" dirty="0" smtClean="0"/>
              <a:t> Council and elsewhere on the role and impacts of public sector timber procurement policies.   The debate was often heated and these discussions have been characterized by strong positions taken by advocates and detractors about the impacts present and future on the market for timber products.  We wanted to examine what actually took place in the market and when.   To do so, we needed to study in depth one or more countries to understand how a policy might be debated, enacted and then implemented.   We wanted to choose a country with a public sector timber procurement policy and a country with about the same size and structure of the economy that does not have a public sector timber procurement policy.    Our goal was to evaluate the market trends and see if their imports paths diverged as a result of the policy and in what ways.     </a:t>
            </a:r>
          </a:p>
          <a:p>
            <a:r>
              <a:rPr lang="en-US" baseline="0" dirty="0" smtClean="0"/>
              <a:t>Our report provides considerable detail on how the policy in Belgium was implemented and types of market reach that a federal policy might have.   We  note that the direct impact is quite small although the indirect effect may be larger.    Information on Belgium and Italian imports for industrial round wood, sawn wood and plywood are examined in detail looking at how market shares of imports by tropical, non-coniferous-non-tropical and coniferous wood.    </a:t>
            </a:r>
            <a:endParaRPr lang="en-US" dirty="0"/>
          </a:p>
        </p:txBody>
      </p:sp>
      <p:sp>
        <p:nvSpPr>
          <p:cNvPr id="4" name="Slide Number Placeholder 3"/>
          <p:cNvSpPr>
            <a:spLocks noGrp="1"/>
          </p:cNvSpPr>
          <p:nvPr>
            <p:ph type="sldNum" sz="quarter" idx="10"/>
          </p:nvPr>
        </p:nvSpPr>
        <p:spPr/>
        <p:txBody>
          <a:bodyPr/>
          <a:lstStyle/>
          <a:p>
            <a:fld id="{75CAEB18-BB25-47DE-B1BB-C0FD2D15B0DF}" type="slidenum">
              <a:rPr lang="en-US" smtClean="0"/>
              <a:t>7</a:t>
            </a:fld>
            <a:endParaRPr lang="en-US"/>
          </a:p>
        </p:txBody>
      </p:sp>
    </p:spTree>
    <p:extLst>
      <p:ext uri="{BB962C8B-B14F-4D97-AF65-F5344CB8AC3E}">
        <p14:creationId xmlns:p14="http://schemas.microsoft.com/office/powerpoint/2010/main" val="4292442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point</a:t>
            </a:r>
            <a:r>
              <a:rPr lang="en-US" baseline="0" dirty="0" smtClean="0"/>
              <a:t> was to analyze the direct economic impact of the Belgium timber procurement policy.  It is estimated to be quite modest with an impact of not more than 2 percent of GDP per year.   The indirect effects may be greater and those are described in the report.   We conducted a simple regressions analysis of HS 44 imports in Belgium against major economic variables for two categories of importers, one category was all ITTO members and the second category was ITTO producers alone.   As expected, solid wood imports tracked reasonable well with variations in relevant macroeconomic variables such as GDP and Gross Fixed Capital Formation.    While </a:t>
            </a:r>
            <a:r>
              <a:rPr lang="en-US" baseline="0" dirty="0" smtClean="0"/>
              <a:t>solid </a:t>
            </a:r>
            <a:r>
              <a:rPr lang="en-US" baseline="0" dirty="0" smtClean="0"/>
              <a:t>wood imports tracked the economy well, the value of tropical wood imports showed a consistent decline over the review period.    A key question for our analysis was to examine if this could be attributable to the federal timber procurement policy or are there other factors at play.     Is the weakening preference for tropical wood by end users driven by policy, economics or other factors?   </a:t>
            </a:r>
            <a:endParaRPr lang="en-US" dirty="0"/>
          </a:p>
        </p:txBody>
      </p:sp>
      <p:sp>
        <p:nvSpPr>
          <p:cNvPr id="4" name="Slide Number Placeholder 3"/>
          <p:cNvSpPr>
            <a:spLocks noGrp="1"/>
          </p:cNvSpPr>
          <p:nvPr>
            <p:ph type="sldNum" sz="quarter" idx="10"/>
          </p:nvPr>
        </p:nvSpPr>
        <p:spPr/>
        <p:txBody>
          <a:bodyPr/>
          <a:lstStyle/>
          <a:p>
            <a:fld id="{75CAEB18-BB25-47DE-B1BB-C0FD2D15B0DF}" type="slidenum">
              <a:rPr lang="en-US" smtClean="0"/>
              <a:t>8</a:t>
            </a:fld>
            <a:endParaRPr lang="en-US"/>
          </a:p>
        </p:txBody>
      </p:sp>
    </p:spTree>
    <p:extLst>
      <p:ext uri="{BB962C8B-B14F-4D97-AF65-F5344CB8AC3E}">
        <p14:creationId xmlns:p14="http://schemas.microsoft.com/office/powerpoint/2010/main" val="33767568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Attempts to estimate a time trend or a trend break with the introduction of the timber procurement policy produced statistically insignificant results.   This figure shows why </a:t>
            </a:r>
            <a:r>
              <a:rPr lang="en-US" sz="1100" dirty="0" smtClean="0"/>
              <a:t>neither</a:t>
            </a:r>
            <a:r>
              <a:rPr lang="en-US" sz="1100" baseline="0" dirty="0" smtClean="0"/>
              <a:t> a</a:t>
            </a:r>
            <a:r>
              <a:rPr lang="en-US" sz="1100" dirty="0" smtClean="0"/>
              <a:t> </a:t>
            </a:r>
            <a:r>
              <a:rPr lang="en-US" sz="1100" dirty="0" smtClean="0"/>
              <a:t>time trend </a:t>
            </a:r>
            <a:r>
              <a:rPr lang="en-US" sz="1100" dirty="0" smtClean="0"/>
              <a:t>nor</a:t>
            </a:r>
            <a:r>
              <a:rPr lang="en-US" sz="1100" baseline="0" dirty="0" smtClean="0"/>
              <a:t> a</a:t>
            </a:r>
            <a:r>
              <a:rPr lang="en-US" sz="1100" dirty="0" smtClean="0"/>
              <a:t> </a:t>
            </a:r>
            <a:r>
              <a:rPr lang="en-US" sz="1100" dirty="0" smtClean="0"/>
              <a:t>trend break </a:t>
            </a:r>
            <a:r>
              <a:rPr lang="en-US" sz="1100" dirty="0" smtClean="0"/>
              <a:t>are </a:t>
            </a:r>
            <a:r>
              <a:rPr lang="en-US" sz="1100" dirty="0" smtClean="0"/>
              <a:t>statistically significant</a:t>
            </a:r>
            <a:r>
              <a:rPr lang="en-US" sz="1100" baseline="0" dirty="0" smtClean="0"/>
              <a:t> for imports of tropical timber.</a:t>
            </a:r>
            <a:r>
              <a:rPr lang="en-US" sz="1100" dirty="0" smtClean="0"/>
              <a:t> </a:t>
            </a:r>
            <a:r>
              <a:rPr lang="en-GB" sz="1100" kern="1200" dirty="0" smtClean="0">
                <a:solidFill>
                  <a:schemeClr val="tx1"/>
                </a:solidFill>
                <a:effectLst/>
                <a:latin typeface="+mn-lt"/>
                <a:ea typeface="+mn-ea"/>
                <a:cs typeface="+mn-cs"/>
              </a:rPr>
              <a:t>The Belgium economy passed through two periods of economic contraction and two periods of economic prosperity during the review period (1999-2012).   </a:t>
            </a:r>
            <a:r>
              <a:rPr lang="en-GB" sz="1100" kern="1200" dirty="0" smtClean="0">
                <a:solidFill>
                  <a:schemeClr val="tx1"/>
                </a:solidFill>
                <a:effectLst/>
                <a:latin typeface="+mn-lt"/>
                <a:ea typeface="+mn-ea"/>
                <a:cs typeface="+mn-cs"/>
              </a:rPr>
              <a:t>Significant </a:t>
            </a:r>
            <a:r>
              <a:rPr lang="en-GB" sz="1100" kern="1200" dirty="0" smtClean="0">
                <a:solidFill>
                  <a:schemeClr val="tx1"/>
                </a:solidFill>
                <a:effectLst/>
                <a:latin typeface="+mn-lt"/>
                <a:ea typeface="+mn-ea"/>
                <a:cs typeface="+mn-cs"/>
              </a:rPr>
              <a:t>declines in HS 44 imports from Indonesia and Malaysia began with earnest in 2000 and a cyclical shift was complete before the federal timber procurement policy was implemented.    Imports from ITTO producers stalled during the period of economic expansion 2007-08 after the policy was introduced.   Imports from ITTO producers contracted in-line with the economy in 2009 and then expanded even as the general economy shrank in 2010.  ITTO producers, however, experienced strong gains in 2011 and 2012.    </a:t>
            </a:r>
            <a:endParaRPr lang="en-US" sz="1100" kern="1200" dirty="0" smtClean="0">
              <a:solidFill>
                <a:schemeClr val="tx1"/>
              </a:solidFill>
              <a:effectLst/>
              <a:latin typeface="+mn-lt"/>
              <a:ea typeface="+mn-ea"/>
              <a:cs typeface="+mn-cs"/>
            </a:endParaRPr>
          </a:p>
          <a:p>
            <a:r>
              <a:rPr lang="en-GB" sz="1100" kern="1200" dirty="0" smtClean="0">
                <a:solidFill>
                  <a:schemeClr val="tx1"/>
                </a:solidFill>
                <a:effectLst/>
                <a:latin typeface="+mn-lt"/>
                <a:ea typeface="+mn-ea"/>
                <a:cs typeface="+mn-cs"/>
              </a:rPr>
              <a:t>The analysis of Belgium imports show that tropical timber imports experienced a chilling effect during the period of vibrant debate before and just after the implementation of the federal timber procurement policy.   Since the relevant federal procurement figure is only 2 per cent of the economy, it is not attributable to a change in federal purchases but reflects a broader uncertainty in society and the market.      Subsequent expansion of forest certification and chain of custody certification appear to have helped some of the ITTO producer countries meet the standards set and commitments made toward sustainability by both federal government and the private sector.  Imports from a number of ITTO member countries (e.g., Cameroon, China and Gabon) have substantially increased in recent years. </a:t>
            </a:r>
            <a:r>
              <a:rPr lang="en-US" sz="1100" dirty="0" smtClean="0"/>
              <a:t>We show</a:t>
            </a:r>
            <a:r>
              <a:rPr lang="en-US" sz="1100" baseline="0" dirty="0" smtClean="0"/>
              <a:t> this detail only to underscore that broad generalizations about the impacts of specific policies are generally not supported by the data.   Market shifts reflect a composite picture of many factors as we will show in the next slide.   </a:t>
            </a:r>
            <a:endParaRPr lang="en-US" sz="1100" dirty="0"/>
          </a:p>
        </p:txBody>
      </p:sp>
      <p:sp>
        <p:nvSpPr>
          <p:cNvPr id="4" name="Slide Number Placeholder 3"/>
          <p:cNvSpPr>
            <a:spLocks noGrp="1"/>
          </p:cNvSpPr>
          <p:nvPr>
            <p:ph type="sldNum" sz="quarter" idx="10"/>
          </p:nvPr>
        </p:nvSpPr>
        <p:spPr/>
        <p:txBody>
          <a:bodyPr/>
          <a:lstStyle/>
          <a:p>
            <a:fld id="{75CAEB18-BB25-47DE-B1BB-C0FD2D15B0DF}" type="slidenum">
              <a:rPr lang="en-US" smtClean="0"/>
              <a:t>9</a:t>
            </a:fld>
            <a:endParaRPr lang="en-US"/>
          </a:p>
        </p:txBody>
      </p:sp>
    </p:spTree>
    <p:extLst>
      <p:ext uri="{BB962C8B-B14F-4D97-AF65-F5344CB8AC3E}">
        <p14:creationId xmlns:p14="http://schemas.microsoft.com/office/powerpoint/2010/main" val="650912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16BB85-097F-406A-8F1E-25E24B1DC2A4}" type="datetimeFigureOut">
              <a:rPr lang="en-US" smtClean="0"/>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897873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16BB85-097F-406A-8F1E-25E24B1DC2A4}" type="datetimeFigureOut">
              <a:rPr lang="en-US" smtClean="0"/>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2582441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16BB85-097F-406A-8F1E-25E24B1DC2A4}" type="datetimeFigureOut">
              <a:rPr lang="en-US" smtClean="0"/>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797144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16BB85-097F-406A-8F1E-25E24B1DC2A4}" type="datetimeFigureOut">
              <a:rPr lang="en-US" smtClean="0"/>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1182129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16BB85-097F-406A-8F1E-25E24B1DC2A4}" type="datetimeFigureOut">
              <a:rPr lang="en-US" smtClean="0"/>
              <a:t>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1689115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16BB85-097F-406A-8F1E-25E24B1DC2A4}" type="datetimeFigureOut">
              <a:rPr lang="en-US" smtClean="0"/>
              <a:t>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2865375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16BB85-097F-406A-8F1E-25E24B1DC2A4}" type="datetimeFigureOut">
              <a:rPr lang="en-US" smtClean="0"/>
              <a:t>11/9/2013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1227094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16BB85-097F-406A-8F1E-25E24B1DC2A4}" type="datetimeFigureOut">
              <a:rPr lang="en-US" smtClean="0"/>
              <a:t>11/9/2013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4125569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16BB85-097F-406A-8F1E-25E24B1DC2A4}" type="datetimeFigureOut">
              <a:rPr lang="en-US" smtClean="0"/>
              <a:t>11/9/2013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1896229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6BB85-097F-406A-8F1E-25E24B1DC2A4}" type="datetimeFigureOut">
              <a:rPr lang="en-US" smtClean="0"/>
              <a:t>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1718915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16BB85-097F-406A-8F1E-25E24B1DC2A4}" type="datetimeFigureOut">
              <a:rPr lang="en-US" smtClean="0"/>
              <a:t>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BBB32-2142-48DD-B67D-531E686F1E1F}" type="slidenum">
              <a:rPr lang="en-US" smtClean="0"/>
              <a:t>‹#›</a:t>
            </a:fld>
            <a:endParaRPr lang="en-US"/>
          </a:p>
        </p:txBody>
      </p:sp>
    </p:spTree>
    <p:extLst>
      <p:ext uri="{BB962C8B-B14F-4D97-AF65-F5344CB8AC3E}">
        <p14:creationId xmlns:p14="http://schemas.microsoft.com/office/powerpoint/2010/main" val="2293172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16BB85-097F-406A-8F1E-25E24B1DC2A4}" type="datetimeFigureOut">
              <a:rPr lang="en-US" smtClean="0"/>
              <a:t>11/9/2013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8BBB32-2142-48DD-B67D-531E686F1E1F}" type="slidenum">
              <a:rPr lang="en-US" smtClean="0"/>
              <a:t>‹#›</a:t>
            </a:fld>
            <a:endParaRPr lang="en-US"/>
          </a:p>
        </p:txBody>
      </p:sp>
    </p:spTree>
    <p:extLst>
      <p:ext uri="{BB962C8B-B14F-4D97-AF65-F5344CB8AC3E}">
        <p14:creationId xmlns:p14="http://schemas.microsoft.com/office/powerpoint/2010/main" val="236620678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1"/>
            <a:ext cx="7772400" cy="2000250"/>
          </a:xfrm>
        </p:spPr>
        <p:txBody>
          <a:bodyPr>
            <a:normAutofit fontScale="90000"/>
          </a:bodyPr>
          <a:lstStyle/>
          <a:p>
            <a:r>
              <a:rPr lang="en-US" dirty="0" smtClean="0"/>
              <a:t>Economic Impact of Governmental Procurement Policies on Tropical Timber Markets</a:t>
            </a:r>
            <a:endParaRPr lang="en-US" dirty="0"/>
          </a:p>
        </p:txBody>
      </p:sp>
      <p:sp>
        <p:nvSpPr>
          <p:cNvPr id="3" name="Subtitle 2"/>
          <p:cNvSpPr>
            <a:spLocks noGrp="1"/>
          </p:cNvSpPr>
          <p:nvPr>
            <p:ph type="subTitle" idx="1"/>
          </p:nvPr>
        </p:nvSpPr>
        <p:spPr/>
        <p:txBody>
          <a:bodyPr/>
          <a:lstStyle/>
          <a:p>
            <a:r>
              <a:rPr lang="en-US" dirty="0" smtClean="0"/>
              <a:t>Draft </a:t>
            </a:r>
          </a:p>
          <a:p>
            <a:r>
              <a:rPr lang="en-US" dirty="0" err="1" smtClean="0"/>
              <a:t>Baharuddin</a:t>
            </a:r>
            <a:r>
              <a:rPr lang="en-US" dirty="0" smtClean="0"/>
              <a:t> Haji </a:t>
            </a:r>
            <a:r>
              <a:rPr lang="en-US" dirty="0" err="1" smtClean="0"/>
              <a:t>Ghazali</a:t>
            </a:r>
            <a:endParaRPr lang="en-US" dirty="0" smtClean="0"/>
          </a:p>
          <a:p>
            <a:r>
              <a:rPr lang="en-US" dirty="0" err="1" smtClean="0"/>
              <a:t>R.Michael</a:t>
            </a:r>
            <a:r>
              <a:rPr lang="en-US" dirty="0" smtClean="0"/>
              <a:t> Martin</a:t>
            </a:r>
            <a:endParaRPr lang="en-US" dirty="0"/>
          </a:p>
        </p:txBody>
      </p:sp>
    </p:spTree>
    <p:extLst>
      <p:ext uri="{BB962C8B-B14F-4D97-AF65-F5344CB8AC3E}">
        <p14:creationId xmlns:p14="http://schemas.microsoft.com/office/powerpoint/2010/main" val="29596942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Belgium and Italy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41258068"/>
              </p:ext>
            </p:extLst>
          </p:nvPr>
        </p:nvGraphicFramePr>
        <p:xfrm>
          <a:off x="990600" y="1828800"/>
          <a:ext cx="7315200" cy="4190999"/>
        </p:xfrm>
        <a:graphic>
          <a:graphicData uri="http://schemas.openxmlformats.org/drawingml/2006/table">
            <a:tbl>
              <a:tblPr firstRow="1" firstCol="1" bandRow="1">
                <a:tableStyleId>{5C22544A-7EE6-4342-B048-85BDC9FD1C3A}</a:tableStyleId>
              </a:tblPr>
              <a:tblGrid>
                <a:gridCol w="1828800"/>
                <a:gridCol w="1828800"/>
                <a:gridCol w="1828800"/>
                <a:gridCol w="1828800"/>
              </a:tblGrid>
              <a:tr h="1055779">
                <a:tc>
                  <a:txBody>
                    <a:bodyPr/>
                    <a:lstStyle/>
                    <a:p>
                      <a:pPr marL="0" marR="0">
                        <a:lnSpc>
                          <a:spcPct val="115000"/>
                        </a:lnSpc>
                        <a:spcBef>
                          <a:spcPts val="0"/>
                        </a:spcBef>
                        <a:spcAft>
                          <a:spcPts val="0"/>
                        </a:spcAft>
                      </a:pPr>
                      <a:r>
                        <a:rPr lang="en-GB" sz="1200">
                          <a:effectLst/>
                        </a:rPr>
                        <a:t>Country / ITTO group</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200">
                          <a:effectLst/>
                        </a:rPr>
                        <a:t>HS 44 import value in millions of Euros in 1999</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200">
                          <a:effectLst/>
                        </a:rPr>
                        <a:t>HS 44 import value in millions of Euros in 2012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GB" sz="1200">
                          <a:effectLst/>
                        </a:rPr>
                        <a:t>Percent change</a:t>
                      </a:r>
                      <a:endParaRPr lang="en-US" sz="1100">
                        <a:effectLst/>
                        <a:latin typeface="Calibri"/>
                        <a:ea typeface="Calibri"/>
                        <a:cs typeface="Times New Roman"/>
                      </a:endParaRPr>
                    </a:p>
                  </a:txBody>
                  <a:tcPr marL="68580" marR="68580" marT="0" marB="0"/>
                </a:tc>
              </a:tr>
              <a:tr h="313522">
                <a:tc>
                  <a:txBody>
                    <a:bodyPr/>
                    <a:lstStyle/>
                    <a:p>
                      <a:pPr marL="0" marR="0">
                        <a:lnSpc>
                          <a:spcPct val="115000"/>
                        </a:lnSpc>
                        <a:spcBef>
                          <a:spcPts val="0"/>
                        </a:spcBef>
                        <a:spcAft>
                          <a:spcPts val="0"/>
                        </a:spcAft>
                      </a:pPr>
                      <a:r>
                        <a:rPr lang="en-GB" sz="1200">
                          <a:effectLst/>
                        </a:rPr>
                        <a:t>Belgium</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 </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 </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 </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ITTO consumers</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1113</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1768</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59</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EU27</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991</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1451</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46</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Non-EU 27</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123</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317</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158</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ITTO producers</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306</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266</a:t>
                      </a:r>
                      <a:endParaRPr lang="en-US" sz="1100">
                        <a:effectLst/>
                        <a:latin typeface="Calibri"/>
                        <a:ea typeface="Calibri"/>
                        <a:cs typeface="Times New Roman"/>
                      </a:endParaRPr>
                    </a:p>
                  </a:txBody>
                  <a:tcPr marL="68580" marR="68580" marT="0" marB="0"/>
                </a:tc>
                <a:tc>
                  <a:txBody>
                    <a:bodyPr/>
                    <a:lstStyle/>
                    <a:p>
                      <a:pPr marL="457200" marR="0" algn="r">
                        <a:lnSpc>
                          <a:spcPct val="115000"/>
                        </a:lnSpc>
                        <a:spcBef>
                          <a:spcPts val="0"/>
                        </a:spcBef>
                        <a:spcAft>
                          <a:spcPts val="0"/>
                        </a:spcAft>
                      </a:pPr>
                      <a:r>
                        <a:rPr lang="en-GB" sz="1200">
                          <a:effectLst/>
                        </a:rPr>
                        <a:t>-13</a:t>
                      </a:r>
                      <a:endParaRPr lang="en-US" sz="1100">
                        <a:effectLst/>
                        <a:latin typeface="Calibri"/>
                        <a:ea typeface="Calibri"/>
                        <a:cs typeface="Times New Roman"/>
                      </a:endParaRPr>
                    </a:p>
                  </a:txBody>
                  <a:tcPr marL="68580" marR="68580" marT="0" marB="0"/>
                </a:tc>
              </a:tr>
              <a:tr h="313522">
                <a:tc>
                  <a:txBody>
                    <a:bodyPr/>
                    <a:lstStyle/>
                    <a:p>
                      <a:pPr marL="0" marR="0">
                        <a:lnSpc>
                          <a:spcPct val="115000"/>
                        </a:lnSpc>
                        <a:spcBef>
                          <a:spcPts val="0"/>
                        </a:spcBef>
                        <a:spcAft>
                          <a:spcPts val="0"/>
                        </a:spcAft>
                      </a:pPr>
                      <a:r>
                        <a:rPr lang="en-GB" sz="1200">
                          <a:effectLst/>
                        </a:rPr>
                        <a:t>Italy</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 </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 </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 </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ITTO consumers</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2443</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2808</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15</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EU27</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2057</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2488</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21</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Non-EU 27</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386</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320</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-17</a:t>
                      </a:r>
                      <a:endParaRPr lang="en-US" sz="1100">
                        <a:effectLst/>
                        <a:latin typeface="Calibri"/>
                        <a:ea typeface="Calibri"/>
                        <a:cs typeface="Times New Roman"/>
                      </a:endParaRPr>
                    </a:p>
                  </a:txBody>
                  <a:tcPr marL="68580" marR="68580" marT="0" marB="0"/>
                </a:tc>
              </a:tr>
              <a:tr h="313522">
                <a:tc>
                  <a:txBody>
                    <a:bodyPr/>
                    <a:lstStyle/>
                    <a:p>
                      <a:pPr marL="0" marR="0" algn="r">
                        <a:lnSpc>
                          <a:spcPct val="115000"/>
                        </a:lnSpc>
                        <a:spcBef>
                          <a:spcPts val="0"/>
                        </a:spcBef>
                        <a:spcAft>
                          <a:spcPts val="0"/>
                        </a:spcAft>
                      </a:pPr>
                      <a:r>
                        <a:rPr lang="en-GB" sz="1200">
                          <a:effectLst/>
                        </a:rPr>
                        <a:t>ITTO producers</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419</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a:effectLst/>
                        </a:rPr>
                        <a:t>174</a:t>
                      </a:r>
                      <a:endParaRPr lang="en-US" sz="1100">
                        <a:effectLst/>
                        <a:latin typeface="Calibri"/>
                        <a:ea typeface="Calibri"/>
                        <a:cs typeface="Times New Roman"/>
                      </a:endParaRPr>
                    </a:p>
                  </a:txBody>
                  <a:tcPr marL="68580" marR="68580" marT="0" marB="0"/>
                </a:tc>
                <a:tc>
                  <a:txBody>
                    <a:bodyPr/>
                    <a:lstStyle/>
                    <a:p>
                      <a:pPr marL="0" marR="0" algn="r">
                        <a:lnSpc>
                          <a:spcPct val="115000"/>
                        </a:lnSpc>
                        <a:spcBef>
                          <a:spcPts val="0"/>
                        </a:spcBef>
                        <a:spcAft>
                          <a:spcPts val="0"/>
                        </a:spcAft>
                      </a:pPr>
                      <a:r>
                        <a:rPr lang="en-GB" sz="1200" dirty="0">
                          <a:effectLst/>
                        </a:rPr>
                        <a:t>-58</a:t>
                      </a:r>
                      <a:endParaRPr lang="en-US" sz="1100" dirty="0">
                        <a:effectLst/>
                        <a:latin typeface="Calibri"/>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1531938" y="24955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034951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Impacts</a:t>
            </a:r>
            <a:endParaRPr lang="en-US" dirty="0"/>
          </a:p>
        </p:txBody>
      </p:sp>
      <p:sp>
        <p:nvSpPr>
          <p:cNvPr id="3" name="Content Placeholder 2"/>
          <p:cNvSpPr>
            <a:spLocks noGrp="1"/>
          </p:cNvSpPr>
          <p:nvPr>
            <p:ph idx="1"/>
          </p:nvPr>
        </p:nvSpPr>
        <p:spPr/>
        <p:txBody>
          <a:bodyPr/>
          <a:lstStyle/>
          <a:p>
            <a:r>
              <a:rPr lang="en-US" dirty="0" smtClean="0"/>
              <a:t>HS44 export earnings for ITTO producers more resilient than variation at global level.</a:t>
            </a:r>
          </a:p>
          <a:p>
            <a:r>
              <a:rPr lang="en-US" dirty="0" smtClean="0"/>
              <a:t>ITTO producer earnings higher in 2011 than any preceding year. </a:t>
            </a:r>
          </a:p>
          <a:p>
            <a:r>
              <a:rPr lang="en-US" dirty="0" smtClean="0"/>
              <a:t>Globally, HS44 earnings more volatile and not yet regained their 2007 peak.   </a:t>
            </a:r>
            <a:endParaRPr lang="en-US" dirty="0"/>
          </a:p>
        </p:txBody>
      </p:sp>
    </p:spTree>
    <p:extLst>
      <p:ext uri="{BB962C8B-B14F-4D97-AF65-F5344CB8AC3E}">
        <p14:creationId xmlns:p14="http://schemas.microsoft.com/office/powerpoint/2010/main" val="6314076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Autofit/>
          </a:bodyPr>
          <a:lstStyle/>
          <a:p>
            <a:r>
              <a:rPr lang="en-US" sz="3200" dirty="0" smtClean="0"/>
              <a:t>Challenges faced by tropical timber producers and consumers to meet requirements of timber procurement policies</a:t>
            </a:r>
            <a:endParaRPr lang="en-US" sz="3200" dirty="0"/>
          </a:p>
        </p:txBody>
      </p:sp>
      <p:sp>
        <p:nvSpPr>
          <p:cNvPr id="3" name="Content Placeholder 2"/>
          <p:cNvSpPr>
            <a:spLocks noGrp="1"/>
          </p:cNvSpPr>
          <p:nvPr>
            <p:ph idx="1"/>
          </p:nvPr>
        </p:nvSpPr>
        <p:spPr>
          <a:xfrm>
            <a:off x="457200" y="2514600"/>
            <a:ext cx="8229600" cy="3611563"/>
          </a:xfrm>
        </p:spPr>
        <p:txBody>
          <a:bodyPr>
            <a:normAutofit lnSpcReduction="10000"/>
          </a:bodyPr>
          <a:lstStyle/>
          <a:p>
            <a:r>
              <a:rPr lang="en-US" dirty="0" smtClean="0"/>
              <a:t>Correct product certifications meet requirements for timber procurement policies. </a:t>
            </a:r>
          </a:p>
          <a:p>
            <a:r>
              <a:rPr lang="en-US" dirty="0" smtClean="0"/>
              <a:t>Serving the public procurement market remains a niche market.   </a:t>
            </a:r>
          </a:p>
          <a:p>
            <a:r>
              <a:rPr lang="en-US" dirty="0" smtClean="0"/>
              <a:t>Lack of reciprocity and mutual recognition in forest and product certification increases costs and creates confusion among buyers.  </a:t>
            </a:r>
            <a:endParaRPr lang="en-US" dirty="0"/>
          </a:p>
        </p:txBody>
      </p:sp>
    </p:spTree>
    <p:extLst>
      <p:ext uri="{BB962C8B-B14F-4D97-AF65-F5344CB8AC3E}">
        <p14:creationId xmlns:p14="http://schemas.microsoft.com/office/powerpoint/2010/main" val="20773943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dirty="0" smtClean="0"/>
              <a:t>Reinforce the presence and relevance of ITTO in expanding and emerging markets for tropical timber.</a:t>
            </a:r>
          </a:p>
          <a:p>
            <a:r>
              <a:rPr lang="en-US" dirty="0" smtClean="0"/>
              <a:t>Understand why there are few forest products firms with market clout and global presence operating in the tropics.</a:t>
            </a:r>
          </a:p>
          <a:p>
            <a:r>
              <a:rPr lang="en-US" dirty="0" smtClean="0"/>
              <a:t>Give up the old arguments and operate in today’s markets.  </a:t>
            </a:r>
            <a:endParaRPr lang="en-US" dirty="0"/>
          </a:p>
        </p:txBody>
      </p:sp>
    </p:spTree>
    <p:extLst>
      <p:ext uri="{BB962C8B-B14F-4D97-AF65-F5344CB8AC3E}">
        <p14:creationId xmlns:p14="http://schemas.microsoft.com/office/powerpoint/2010/main" val="227463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Update TS 34 “The Pros and Cons of Procurement”</a:t>
            </a:r>
          </a:p>
          <a:p>
            <a:r>
              <a:rPr lang="en-US" dirty="0" smtClean="0"/>
              <a:t>Impacts of procurement policies on markets and trade</a:t>
            </a:r>
          </a:p>
          <a:p>
            <a:r>
              <a:rPr lang="en-US" dirty="0" smtClean="0"/>
              <a:t>Challenges faced by producers and consumers members </a:t>
            </a:r>
          </a:p>
          <a:p>
            <a:r>
              <a:rPr lang="en-US" dirty="0" smtClean="0"/>
              <a:t>Recommendations for action by ITTO </a:t>
            </a:r>
            <a:endParaRPr lang="en-US" dirty="0"/>
          </a:p>
        </p:txBody>
      </p:sp>
    </p:spTree>
    <p:extLst>
      <p:ext uri="{BB962C8B-B14F-4D97-AF65-F5344CB8AC3E}">
        <p14:creationId xmlns:p14="http://schemas.microsoft.com/office/powerpoint/2010/main" val="8148378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en-US" dirty="0"/>
          </a:p>
        </p:txBody>
      </p:sp>
      <p:sp>
        <p:nvSpPr>
          <p:cNvPr id="3" name="Content Placeholder 2"/>
          <p:cNvSpPr>
            <a:spLocks noGrp="1"/>
          </p:cNvSpPr>
          <p:nvPr>
            <p:ph idx="1"/>
          </p:nvPr>
        </p:nvSpPr>
        <p:spPr/>
        <p:txBody>
          <a:bodyPr>
            <a:normAutofit/>
          </a:bodyPr>
          <a:lstStyle/>
          <a:p>
            <a:r>
              <a:rPr lang="en-US" dirty="0" smtClean="0"/>
              <a:t>Reviewed literature on timber procurement issues</a:t>
            </a:r>
          </a:p>
          <a:p>
            <a:r>
              <a:rPr lang="en-US" dirty="0" smtClean="0"/>
              <a:t>Described current procurement trends and practice</a:t>
            </a:r>
          </a:p>
          <a:p>
            <a:r>
              <a:rPr lang="en-US" dirty="0" smtClean="0"/>
              <a:t>Analyzed country-level data on HS 44 imports</a:t>
            </a:r>
          </a:p>
          <a:p>
            <a:r>
              <a:rPr lang="en-US" dirty="0" smtClean="0"/>
              <a:t>Developed in-depth case study of a public timber procurement policy.</a:t>
            </a:r>
          </a:p>
          <a:p>
            <a:r>
              <a:rPr lang="en-US" dirty="0" smtClean="0"/>
              <a:t>Examined economic impacts</a:t>
            </a:r>
          </a:p>
        </p:txBody>
      </p:sp>
    </p:spTree>
    <p:extLst>
      <p:ext uri="{BB962C8B-B14F-4D97-AF65-F5344CB8AC3E}">
        <p14:creationId xmlns:p14="http://schemas.microsoft.com/office/powerpoint/2010/main" val="980064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Procurement Trends</a:t>
            </a:r>
            <a:br>
              <a:rPr lang="en-US" dirty="0" smtClean="0"/>
            </a:br>
            <a:r>
              <a:rPr lang="en-US" sz="2200" dirty="0" smtClean="0"/>
              <a:t>(Draft)</a:t>
            </a:r>
            <a:endParaRPr lang="en-US" sz="2200" dirty="0"/>
          </a:p>
        </p:txBody>
      </p:sp>
      <p:sp>
        <p:nvSpPr>
          <p:cNvPr id="3" name="Content Placeholder 2"/>
          <p:cNvSpPr>
            <a:spLocks noGrp="1"/>
          </p:cNvSpPr>
          <p:nvPr>
            <p:ph idx="1"/>
          </p:nvPr>
        </p:nvSpPr>
        <p:spPr/>
        <p:txBody>
          <a:bodyPr>
            <a:normAutofit/>
          </a:bodyPr>
          <a:lstStyle/>
          <a:p>
            <a:r>
              <a:rPr lang="en-US" dirty="0" smtClean="0"/>
              <a:t>Use of public sector procurement policies as a tool to promote SFM has waned.</a:t>
            </a:r>
          </a:p>
          <a:p>
            <a:r>
              <a:rPr lang="en-US" dirty="0" smtClean="0"/>
              <a:t>Assuring legality has become a significant policy theme.   </a:t>
            </a:r>
          </a:p>
          <a:p>
            <a:r>
              <a:rPr lang="en-US" dirty="0" smtClean="0"/>
              <a:t>Forest management and chain of custody certifications have become critical tools to assist buyers and traders obliged to meet due care and due diligence requirements. </a:t>
            </a:r>
            <a:endParaRPr lang="en-US" dirty="0"/>
          </a:p>
        </p:txBody>
      </p:sp>
    </p:spTree>
    <p:extLst>
      <p:ext uri="{BB962C8B-B14F-4D97-AF65-F5344CB8AC3E}">
        <p14:creationId xmlns:p14="http://schemas.microsoft.com/office/powerpoint/2010/main" val="3950757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Trends in HS 44 imports</a:t>
            </a:r>
            <a:br>
              <a:rPr lang="en-US" dirty="0" smtClean="0"/>
            </a:br>
            <a:r>
              <a:rPr lang="en-US" sz="2200" dirty="0" smtClean="0"/>
              <a:t>(Draft)</a:t>
            </a:r>
            <a:endParaRPr lang="en-US" sz="2200" dirty="0"/>
          </a:p>
        </p:txBody>
      </p:sp>
      <p:sp>
        <p:nvSpPr>
          <p:cNvPr id="3" name="Content Placeholder 2"/>
          <p:cNvSpPr>
            <a:spLocks noGrp="1"/>
          </p:cNvSpPr>
          <p:nvPr>
            <p:ph idx="1"/>
          </p:nvPr>
        </p:nvSpPr>
        <p:spPr>
          <a:xfrm>
            <a:off x="457200" y="1600200"/>
            <a:ext cx="8229600" cy="4876800"/>
          </a:xfrm>
        </p:spPr>
        <p:txBody>
          <a:bodyPr>
            <a:noAutofit/>
          </a:bodyPr>
          <a:lstStyle/>
          <a:p>
            <a:pPr lvl="0"/>
            <a:r>
              <a:rPr lang="en-GB" sz="2800" dirty="0" smtClean="0"/>
              <a:t>Value </a:t>
            </a:r>
            <a:r>
              <a:rPr lang="en-GB" sz="2800" dirty="0"/>
              <a:t>of </a:t>
            </a:r>
            <a:r>
              <a:rPr lang="en-GB" sz="2800" dirty="0" smtClean="0"/>
              <a:t>HS44 </a:t>
            </a:r>
            <a:r>
              <a:rPr lang="en-GB" sz="2800" dirty="0"/>
              <a:t>imports </a:t>
            </a:r>
            <a:r>
              <a:rPr lang="en-GB" sz="2800" dirty="0" smtClean="0"/>
              <a:t>almost </a:t>
            </a:r>
            <a:r>
              <a:rPr lang="en-GB" sz="2800" dirty="0"/>
              <a:t>doubled from </a:t>
            </a:r>
            <a:r>
              <a:rPr lang="en-GB" sz="2800" dirty="0" smtClean="0"/>
              <a:t>2001-11</a:t>
            </a:r>
            <a:r>
              <a:rPr lang="en-GB" sz="2800" dirty="0"/>
              <a:t>.   </a:t>
            </a:r>
            <a:endParaRPr lang="en-US" sz="2800" dirty="0"/>
          </a:p>
          <a:p>
            <a:pPr lvl="0"/>
            <a:r>
              <a:rPr lang="en-GB" sz="2800" dirty="0"/>
              <a:t>ITTO producers and consumers </a:t>
            </a:r>
            <a:r>
              <a:rPr lang="en-GB" sz="2800" dirty="0" smtClean="0"/>
              <a:t>compete globally </a:t>
            </a:r>
            <a:r>
              <a:rPr lang="en-GB" sz="2800" dirty="0"/>
              <a:t>in almost every market importing </a:t>
            </a:r>
            <a:r>
              <a:rPr lang="en-GB" sz="2800" dirty="0" smtClean="0"/>
              <a:t>HS44 </a:t>
            </a:r>
            <a:r>
              <a:rPr lang="en-GB" sz="2800" dirty="0"/>
              <a:t>products.</a:t>
            </a:r>
            <a:endParaRPr lang="en-US" sz="2800" dirty="0"/>
          </a:p>
          <a:p>
            <a:pPr lvl="0"/>
            <a:r>
              <a:rPr lang="en-GB" sz="2800" dirty="0"/>
              <a:t>Each ITTO member country is both a producer and consumer of </a:t>
            </a:r>
            <a:r>
              <a:rPr lang="en-GB" sz="2800" dirty="0" smtClean="0"/>
              <a:t>HS44 </a:t>
            </a:r>
            <a:r>
              <a:rPr lang="en-GB" sz="2800" dirty="0"/>
              <a:t>products.    </a:t>
            </a:r>
            <a:endParaRPr lang="en-GB" sz="2800" dirty="0" smtClean="0"/>
          </a:p>
          <a:p>
            <a:pPr lvl="0"/>
            <a:r>
              <a:rPr lang="en-GB" sz="2800" dirty="0" smtClean="0"/>
              <a:t>ITTO </a:t>
            </a:r>
            <a:r>
              <a:rPr lang="en-GB" sz="2800" dirty="0"/>
              <a:t>producer countries are also important growing markets for </a:t>
            </a:r>
            <a:r>
              <a:rPr lang="en-GB" sz="2800" dirty="0" smtClean="0"/>
              <a:t>HS44 </a:t>
            </a:r>
            <a:r>
              <a:rPr lang="en-GB" sz="2800" dirty="0"/>
              <a:t>products from other ITTO member countries. </a:t>
            </a:r>
            <a:endParaRPr lang="en-US" sz="2800" dirty="0"/>
          </a:p>
        </p:txBody>
      </p:sp>
    </p:spTree>
    <p:extLst>
      <p:ext uri="{BB962C8B-B14F-4D97-AF65-F5344CB8AC3E}">
        <p14:creationId xmlns:p14="http://schemas.microsoft.com/office/powerpoint/2010/main" val="1526863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Trends in HS 44 imports </a:t>
            </a:r>
            <a:r>
              <a:rPr lang="en-US" dirty="0" smtClean="0"/>
              <a:t>(2)</a:t>
            </a:r>
            <a:r>
              <a:rPr lang="en-US" dirty="0"/>
              <a:t/>
            </a:r>
            <a:br>
              <a:rPr lang="en-US" dirty="0"/>
            </a:br>
            <a:r>
              <a:rPr lang="en-US" sz="2200" dirty="0"/>
              <a:t>(</a:t>
            </a:r>
            <a:r>
              <a:rPr lang="en-US" sz="2200" dirty="0" smtClean="0"/>
              <a:t>Draft)</a:t>
            </a:r>
            <a:endParaRPr lang="en-US" dirty="0"/>
          </a:p>
        </p:txBody>
      </p:sp>
      <p:sp>
        <p:nvSpPr>
          <p:cNvPr id="3" name="Content Placeholder 2"/>
          <p:cNvSpPr>
            <a:spLocks noGrp="1"/>
          </p:cNvSpPr>
          <p:nvPr>
            <p:ph idx="1"/>
          </p:nvPr>
        </p:nvSpPr>
        <p:spPr/>
        <p:txBody>
          <a:bodyPr>
            <a:normAutofit fontScale="92500" lnSpcReduction="20000"/>
          </a:bodyPr>
          <a:lstStyle/>
          <a:p>
            <a:pPr lvl="0"/>
            <a:r>
              <a:rPr lang="en-GB" dirty="0"/>
              <a:t>China </a:t>
            </a:r>
            <a:r>
              <a:rPr lang="en-GB" dirty="0" smtClean="0"/>
              <a:t>- top </a:t>
            </a:r>
            <a:r>
              <a:rPr lang="en-GB" dirty="0"/>
              <a:t>importer of </a:t>
            </a:r>
            <a:r>
              <a:rPr lang="en-GB" dirty="0" smtClean="0"/>
              <a:t>HS44 </a:t>
            </a:r>
            <a:r>
              <a:rPr lang="en-GB" dirty="0"/>
              <a:t>products and </a:t>
            </a:r>
            <a:r>
              <a:rPr lang="en-GB" dirty="0" smtClean="0"/>
              <a:t>a </a:t>
            </a:r>
            <a:r>
              <a:rPr lang="en-GB" dirty="0"/>
              <a:t>leading exporter of HS44 products.   </a:t>
            </a:r>
            <a:endParaRPr lang="en-US" dirty="0"/>
          </a:p>
          <a:p>
            <a:pPr lvl="0"/>
            <a:r>
              <a:rPr lang="en-GB" dirty="0"/>
              <a:t>India </a:t>
            </a:r>
            <a:r>
              <a:rPr lang="en-GB" dirty="0" smtClean="0"/>
              <a:t>- 13</a:t>
            </a:r>
            <a:r>
              <a:rPr lang="en-GB" baseline="30000" dirty="0" smtClean="0"/>
              <a:t>th</a:t>
            </a:r>
            <a:r>
              <a:rPr lang="en-GB" dirty="0" smtClean="0"/>
              <a:t> </a:t>
            </a:r>
            <a:r>
              <a:rPr lang="en-GB" dirty="0"/>
              <a:t>largest importer of HS44 products and </a:t>
            </a:r>
            <a:r>
              <a:rPr lang="en-GB" dirty="0" smtClean="0"/>
              <a:t> </a:t>
            </a:r>
            <a:r>
              <a:rPr lang="en-GB" dirty="0"/>
              <a:t>also a growing exporter.   </a:t>
            </a:r>
            <a:endParaRPr lang="en-US" dirty="0"/>
          </a:p>
          <a:p>
            <a:pPr lvl="0"/>
            <a:r>
              <a:rPr lang="en-GB" dirty="0"/>
              <a:t>The EU27, USA, Japan and Korea remain large and important markets for HS44 products but </a:t>
            </a:r>
            <a:r>
              <a:rPr lang="en-GB" dirty="0" smtClean="0"/>
              <a:t>share </a:t>
            </a:r>
            <a:r>
              <a:rPr lang="en-GB" dirty="0"/>
              <a:t>of ITTO producers in these mature economies has declined.  </a:t>
            </a:r>
            <a:r>
              <a:rPr lang="en-GB" dirty="0" smtClean="0"/>
              <a:t>China </a:t>
            </a:r>
            <a:r>
              <a:rPr lang="en-GB" dirty="0"/>
              <a:t>has </a:t>
            </a:r>
            <a:r>
              <a:rPr lang="en-GB" dirty="0" smtClean="0"/>
              <a:t>become a prominent supplier to these countries.   </a:t>
            </a:r>
            <a:endParaRPr lang="en-US" dirty="0"/>
          </a:p>
          <a:p>
            <a:r>
              <a:rPr lang="en-GB" dirty="0"/>
              <a:t>ITTO producers are successfully supplying emerging economy markets</a:t>
            </a:r>
            <a:endParaRPr lang="en-US" dirty="0"/>
          </a:p>
        </p:txBody>
      </p:sp>
    </p:spTree>
    <p:extLst>
      <p:ext uri="{BB962C8B-B14F-4D97-AF65-F5344CB8AC3E}">
        <p14:creationId xmlns:p14="http://schemas.microsoft.com/office/powerpoint/2010/main" val="32157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study of Belgium and Italy (1)</a:t>
            </a:r>
            <a:endParaRPr lang="en-US" dirty="0"/>
          </a:p>
        </p:txBody>
      </p:sp>
      <p:sp>
        <p:nvSpPr>
          <p:cNvPr id="3" name="Content Placeholder 2"/>
          <p:cNvSpPr>
            <a:spLocks noGrp="1"/>
          </p:cNvSpPr>
          <p:nvPr>
            <p:ph idx="1"/>
          </p:nvPr>
        </p:nvSpPr>
        <p:spPr/>
        <p:txBody>
          <a:bodyPr/>
          <a:lstStyle/>
          <a:p>
            <a:r>
              <a:rPr lang="en-US" dirty="0" smtClean="0"/>
              <a:t>Belgium – adopted a federal level timber procurement policy in late 2005.</a:t>
            </a:r>
          </a:p>
          <a:p>
            <a:r>
              <a:rPr lang="en-US" dirty="0" smtClean="0"/>
              <a:t>Italy – no explicit policy on timber procurement</a:t>
            </a:r>
          </a:p>
          <a:p>
            <a:pPr marL="0" indent="0">
              <a:buNone/>
            </a:pPr>
            <a:endParaRPr lang="en-US" dirty="0"/>
          </a:p>
        </p:txBody>
      </p:sp>
    </p:spTree>
    <p:extLst>
      <p:ext uri="{BB962C8B-B14F-4D97-AF65-F5344CB8AC3E}">
        <p14:creationId xmlns:p14="http://schemas.microsoft.com/office/powerpoint/2010/main" val="29300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Belgium</a:t>
            </a:r>
            <a:endParaRPr lang="en-US" dirty="0"/>
          </a:p>
        </p:txBody>
      </p:sp>
      <p:sp>
        <p:nvSpPr>
          <p:cNvPr id="3" name="Content Placeholder 2"/>
          <p:cNvSpPr>
            <a:spLocks noGrp="1"/>
          </p:cNvSpPr>
          <p:nvPr>
            <p:ph idx="1"/>
          </p:nvPr>
        </p:nvSpPr>
        <p:spPr/>
        <p:txBody>
          <a:bodyPr/>
          <a:lstStyle/>
          <a:p>
            <a:r>
              <a:rPr lang="en-US" dirty="0" smtClean="0"/>
              <a:t>Regression analysis of HS44 imports into Belgium against major macroeconomic variables for all ITTO members and for ITTO producers.  </a:t>
            </a:r>
          </a:p>
          <a:p>
            <a:r>
              <a:rPr lang="en-US" dirty="0" smtClean="0"/>
              <a:t>Solid wood imports track general economy =&gt; wood maintains share in building practices.</a:t>
            </a:r>
          </a:p>
          <a:p>
            <a:r>
              <a:rPr lang="en-US" dirty="0" smtClean="0"/>
              <a:t>Consistent decline in tropical wood imports =&gt; weakening preference by end users.    </a:t>
            </a:r>
            <a:endParaRPr lang="en-US" dirty="0"/>
          </a:p>
        </p:txBody>
      </p:sp>
    </p:spTree>
    <p:extLst>
      <p:ext uri="{BB962C8B-B14F-4D97-AF65-F5344CB8AC3E}">
        <p14:creationId xmlns:p14="http://schemas.microsoft.com/office/powerpoint/2010/main" val="633498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Belgium</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23048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3419</Words>
  <Application>Microsoft Office PowerPoint</Application>
  <PresentationFormat>On-screen Show (4:3)</PresentationFormat>
  <Paragraphs>148</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Economic Impact of Governmental Procurement Policies on Tropical Timber Markets</vt:lpstr>
      <vt:lpstr>Objectives</vt:lpstr>
      <vt:lpstr>Methods</vt:lpstr>
      <vt:lpstr>Procurement Trends (Draft)</vt:lpstr>
      <vt:lpstr>Trends in HS 44 imports (Draft)</vt:lpstr>
      <vt:lpstr>Trends in HS 44 imports (2) (Draft)</vt:lpstr>
      <vt:lpstr>Case study of Belgium and Italy (1)</vt:lpstr>
      <vt:lpstr>Belgium</vt:lpstr>
      <vt:lpstr>Belgium</vt:lpstr>
      <vt:lpstr>Belgium and Italy</vt:lpstr>
      <vt:lpstr>Financial Impacts</vt:lpstr>
      <vt:lpstr>Challenges faced by tropical timber producers and consumers to meet requirements of timber procurement policies</vt:lpstr>
      <vt:lpstr>Recommendations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Impact of Governmental Procurement Policies on Tropical Timber Markets</dc:title>
  <dc:creator>Michael</dc:creator>
  <cp:lastModifiedBy>Michael</cp:lastModifiedBy>
  <cp:revision>29</cp:revision>
  <cp:lastPrinted>2013-11-09T17:14:45Z</cp:lastPrinted>
  <dcterms:created xsi:type="dcterms:W3CDTF">2013-11-08T18:52:19Z</dcterms:created>
  <dcterms:modified xsi:type="dcterms:W3CDTF">2013-11-09T17:35:53Z</dcterms:modified>
</cp:coreProperties>
</file>