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08" r:id="rId2"/>
    <p:sldId id="462" r:id="rId3"/>
    <p:sldId id="465" r:id="rId4"/>
    <p:sldId id="486" r:id="rId5"/>
    <p:sldId id="490" r:id="rId6"/>
    <p:sldId id="464" r:id="rId7"/>
    <p:sldId id="487" r:id="rId8"/>
    <p:sldId id="488" r:id="rId9"/>
    <p:sldId id="476" r:id="rId10"/>
    <p:sldId id="489" r:id="rId11"/>
    <p:sldId id="477" r:id="rId12"/>
    <p:sldId id="425" r:id="rId13"/>
  </p:sldIdLst>
  <p:sldSz cx="9144000" cy="6858000" type="screen4x3"/>
  <p:notesSz cx="6858000" cy="9296400"/>
  <p:defaultTextStyle>
    <a:defPPr>
      <a:defRPr lang="de-CH"/>
    </a:defPPr>
    <a:lvl1pPr algn="l" rtl="0" fontAlgn="base">
      <a:lnSpc>
        <a:spcPct val="90000"/>
      </a:lnSpc>
      <a:spcBef>
        <a:spcPct val="20000"/>
      </a:spcBef>
      <a:spcAft>
        <a:spcPct val="0"/>
      </a:spcAft>
      <a:defRPr b="1" kern="1200">
        <a:solidFill>
          <a:schemeClr val="tx1"/>
        </a:solidFill>
        <a:latin typeface="Arial Narrow" pitchFamily="34" charset="0"/>
        <a:ea typeface="ＭＳ Ｐゴシック" pitchFamily="1" charset="-128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defRPr b="1" kern="1200">
        <a:solidFill>
          <a:schemeClr val="tx1"/>
        </a:solidFill>
        <a:latin typeface="Arial Narrow" pitchFamily="34" charset="0"/>
        <a:ea typeface="ＭＳ Ｐゴシック" pitchFamily="1" charset="-128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defRPr b="1" kern="1200">
        <a:solidFill>
          <a:schemeClr val="tx1"/>
        </a:solidFill>
        <a:latin typeface="Arial Narrow" pitchFamily="34" charset="0"/>
        <a:ea typeface="ＭＳ Ｐゴシック" pitchFamily="1" charset="-128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defRPr b="1" kern="1200">
        <a:solidFill>
          <a:schemeClr val="tx1"/>
        </a:solidFill>
        <a:latin typeface="Arial Narrow" pitchFamily="34" charset="0"/>
        <a:ea typeface="ＭＳ Ｐゴシック" pitchFamily="1" charset="-128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defRPr b="1" kern="1200">
        <a:solidFill>
          <a:schemeClr val="tx1"/>
        </a:solidFill>
        <a:latin typeface="Arial Narrow" pitchFamily="34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 Narrow" pitchFamily="34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 Narrow" pitchFamily="34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 Narrow" pitchFamily="34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 Narrow" pitchFamily="34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9966FF"/>
    <a:srgbClr val="9933FF"/>
    <a:srgbClr val="CC00FF"/>
    <a:srgbClr val="FF9966"/>
    <a:srgbClr val="009900"/>
    <a:srgbClr val="FF0000"/>
    <a:srgbClr val="FF6699"/>
    <a:srgbClr val="FF0066"/>
    <a:srgbClr val="FF7401"/>
    <a:srgbClr val="F77D0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9" autoAdjust="0"/>
    <p:restoredTop sz="92318" autoAdjust="0"/>
  </p:normalViewPr>
  <p:slideViewPr>
    <p:cSldViewPr>
      <p:cViewPr>
        <p:scale>
          <a:sx n="66" d="100"/>
          <a:sy n="66" d="100"/>
        </p:scale>
        <p:origin x="-2070" y="-408"/>
      </p:cViewPr>
      <p:guideLst>
        <p:guide orient="horz" pos="3984"/>
        <p:guide pos="384"/>
      </p:guideLst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598" y="48"/>
      </p:cViewPr>
      <p:guideLst>
        <p:guide orient="horz" pos="2928"/>
        <p:guide pos="215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72016" cy="46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08" tIns="46204" rIns="92408" bIns="46204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spcBef>
                <a:spcPct val="0"/>
              </a:spcBef>
              <a:defRPr sz="1300" b="0">
                <a:solidFill>
                  <a:schemeClr val="tx2"/>
                </a:solidFill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986" y="1"/>
            <a:ext cx="2972016" cy="46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08" tIns="46204" rIns="92408" bIns="46204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300" b="0">
                <a:solidFill>
                  <a:schemeClr val="tx2"/>
                </a:solidFill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32180"/>
            <a:ext cx="2972016" cy="46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08" tIns="46204" rIns="92408" bIns="46204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spcBef>
                <a:spcPct val="0"/>
              </a:spcBef>
              <a:defRPr sz="1300" b="0">
                <a:solidFill>
                  <a:schemeClr val="tx2"/>
                </a:solidFill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986" y="8832180"/>
            <a:ext cx="2972016" cy="46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08" tIns="46204" rIns="92408" bIns="46204" numCol="1" anchor="b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300" b="0">
                <a:solidFill>
                  <a:schemeClr val="tx2"/>
                </a:solidFill>
                <a:latin typeface="Arial" charset="0"/>
              </a:defRPr>
            </a:lvl1pPr>
          </a:lstStyle>
          <a:p>
            <a:fld id="{EBE6F9BC-3498-4909-BBCE-455FDFE6CB8C}" type="slidenum">
              <a:rPr lang="de-CH"/>
              <a:pPr/>
              <a:t>‹#›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72016" cy="46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08" tIns="46204" rIns="92408" bIns="46204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spcBef>
                <a:spcPct val="0"/>
              </a:spcBef>
              <a:defRPr sz="1300" b="0"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986" y="1"/>
            <a:ext cx="2972016" cy="46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08" tIns="46204" rIns="92408" bIns="46204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300" b="0"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3313" y="696913"/>
            <a:ext cx="4651375" cy="3487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3969" y="4416091"/>
            <a:ext cx="5030064" cy="4182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08" tIns="46204" rIns="92408" bIns="462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32180"/>
            <a:ext cx="2972016" cy="46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08" tIns="46204" rIns="92408" bIns="46204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spcBef>
                <a:spcPct val="0"/>
              </a:spcBef>
              <a:defRPr sz="1300" b="0">
                <a:latin typeface="Arial" charset="0"/>
              </a:defRPr>
            </a:lvl1pPr>
          </a:lstStyle>
          <a:p>
            <a:endParaRPr lang="de-CH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986" y="8832180"/>
            <a:ext cx="2972016" cy="46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08" tIns="46204" rIns="92408" bIns="46204" numCol="1" anchor="b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300" b="0">
                <a:latin typeface="Arial" charset="0"/>
              </a:defRPr>
            </a:lvl1pPr>
          </a:lstStyle>
          <a:p>
            <a:fld id="{04A68BE5-BD3D-4A6C-AF29-4893B8E4C842}" type="slidenum">
              <a:rPr lang="de-CH"/>
              <a:pPr/>
              <a:t>‹#›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4D36B8-8705-49D1-B2A4-1E98757AA7C3}" type="slidenum">
              <a:rPr lang="de-CH"/>
              <a:pPr/>
              <a:t>1</a:t>
            </a:fld>
            <a:endParaRPr lang="de-CH"/>
          </a:p>
        </p:txBody>
      </p:sp>
      <p:sp>
        <p:nvSpPr>
          <p:cNvPr id="429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b="1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51D29A-78C4-416C-8A4B-4514EB4A6DB5}" type="slidenum">
              <a:rPr lang="de-CH" smtClean="0">
                <a:latin typeface="Arial" pitchFamily="34" charset="0"/>
                <a:ea typeface="ＭＳ Ｐゴシック" pitchFamily="34" charset="-128"/>
              </a:rPr>
              <a:pPr/>
              <a:t>10</a:t>
            </a:fld>
            <a:endParaRPr lang="de-CH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231055" indent="-231055"/>
            <a:r>
              <a:rPr lang="fr-FR" b="1" dirty="0" smtClean="0">
                <a:latin typeface="Arial" pitchFamily="34" charset="0"/>
                <a:ea typeface="ＭＳ Ｐゴシック" pitchFamily="34" charset="-128"/>
              </a:rPr>
              <a:t>dito</a:t>
            </a:r>
            <a:endParaRPr lang="fr-FR" dirty="0" smtClean="0">
              <a:latin typeface="Arial" pitchFamily="34" charset="0"/>
              <a:ea typeface="ＭＳ Ｐゴシック" pitchFamily="34" charset="-128"/>
            </a:endParaRPr>
          </a:p>
          <a:p>
            <a:pPr marL="231055" indent="-231055"/>
            <a:endParaRPr lang="fr-FR" dirty="0" smtClean="0">
              <a:latin typeface="Arial" pitchFamily="34" charset="0"/>
              <a:ea typeface="ＭＳ Ｐゴシック" pitchFamily="34" charset="-128"/>
            </a:endParaRPr>
          </a:p>
          <a:p>
            <a:pPr marL="231055" indent="-231055"/>
            <a:endParaRPr lang="fr-FR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51D29A-78C4-416C-8A4B-4514EB4A6DB5}" type="slidenum">
              <a:rPr lang="de-CH" smtClean="0">
                <a:latin typeface="Arial" pitchFamily="34" charset="0"/>
                <a:ea typeface="ＭＳ Ｐゴシック" pitchFamily="34" charset="-128"/>
              </a:rPr>
              <a:pPr/>
              <a:t>11</a:t>
            </a:fld>
            <a:endParaRPr lang="de-CH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231055" indent="-231055"/>
            <a:r>
              <a:rPr lang="fr-FR" b="1" dirty="0" smtClean="0">
                <a:latin typeface="Arial" pitchFamily="34" charset="0"/>
                <a:ea typeface="ＭＳ Ｐゴシック" pitchFamily="34" charset="-128"/>
              </a:rPr>
              <a:t>dito</a:t>
            </a:r>
            <a:endParaRPr lang="fr-FR" dirty="0" smtClean="0">
              <a:latin typeface="Arial" pitchFamily="34" charset="0"/>
              <a:ea typeface="ＭＳ Ｐゴシック" pitchFamily="34" charset="-128"/>
            </a:endParaRPr>
          </a:p>
          <a:p>
            <a:pPr marL="231055" indent="-231055"/>
            <a:endParaRPr lang="fr-FR" dirty="0" smtClean="0">
              <a:latin typeface="Arial" pitchFamily="34" charset="0"/>
              <a:ea typeface="ＭＳ Ｐゴシック" pitchFamily="34" charset="-128"/>
            </a:endParaRPr>
          </a:p>
          <a:p>
            <a:pPr marL="231055" indent="-231055"/>
            <a:endParaRPr lang="fr-FR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79A0DB-30BD-4F5B-9183-F2A54132965A}" type="slidenum">
              <a:rPr lang="de-CH" smtClean="0">
                <a:latin typeface="Arial" pitchFamily="34" charset="0"/>
                <a:ea typeface="ＭＳ Ｐゴシック" pitchFamily="34" charset="-128"/>
              </a:rPr>
              <a:pPr/>
              <a:t>12</a:t>
            </a:fld>
            <a:endParaRPr lang="de-CH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26256" y="4416091"/>
            <a:ext cx="4817777" cy="4182481"/>
          </a:xfrm>
          <a:noFill/>
          <a:ln/>
        </p:spPr>
        <p:txBody>
          <a:bodyPr/>
          <a:lstStyle/>
          <a:p>
            <a:pPr eaLnBrk="1" hangingPunct="1"/>
            <a:endParaRPr lang="en-GB" sz="1000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51D29A-78C4-416C-8A4B-4514EB4A6DB5}" type="slidenum">
              <a:rPr lang="de-CH" smtClean="0">
                <a:latin typeface="Arial" pitchFamily="34" charset="0"/>
                <a:ea typeface="ＭＳ Ｐゴシック" pitchFamily="34" charset="-128"/>
              </a:rPr>
              <a:pPr/>
              <a:t>2</a:t>
            </a:fld>
            <a:endParaRPr lang="de-CH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231055" indent="-231055"/>
            <a:r>
              <a:rPr lang="fr-FR" b="1" dirty="0" smtClean="0">
                <a:latin typeface="Arial" pitchFamily="34" charset="0"/>
                <a:ea typeface="ＭＳ Ｐゴシック" pitchFamily="34" charset="-128"/>
              </a:rPr>
              <a:t>dito</a:t>
            </a:r>
            <a:endParaRPr lang="fr-FR" dirty="0" smtClean="0">
              <a:latin typeface="Arial" pitchFamily="34" charset="0"/>
              <a:ea typeface="ＭＳ Ｐゴシック" pitchFamily="34" charset="-128"/>
            </a:endParaRPr>
          </a:p>
          <a:p>
            <a:pPr marL="231055" indent="-231055"/>
            <a:endParaRPr lang="fr-FR" dirty="0" smtClean="0">
              <a:latin typeface="Arial" pitchFamily="34" charset="0"/>
              <a:ea typeface="ＭＳ Ｐゴシック" pitchFamily="34" charset="-128"/>
            </a:endParaRPr>
          </a:p>
          <a:p>
            <a:pPr marL="231055" indent="-231055"/>
            <a:endParaRPr lang="fr-FR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51D29A-78C4-416C-8A4B-4514EB4A6DB5}" type="slidenum">
              <a:rPr lang="de-CH" smtClean="0">
                <a:latin typeface="Arial" pitchFamily="34" charset="0"/>
                <a:ea typeface="ＭＳ Ｐゴシック" pitchFamily="34" charset="-128"/>
              </a:rPr>
              <a:pPr/>
              <a:t>3</a:t>
            </a:fld>
            <a:endParaRPr lang="de-CH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231055" indent="-231055"/>
            <a:r>
              <a:rPr lang="fr-FR" b="1" dirty="0" smtClean="0">
                <a:latin typeface="Arial" pitchFamily="34" charset="0"/>
                <a:ea typeface="ＭＳ Ｐゴシック" pitchFamily="34" charset="-128"/>
              </a:rPr>
              <a:t>dito</a:t>
            </a:r>
            <a:endParaRPr lang="fr-FR" dirty="0" smtClean="0">
              <a:latin typeface="Arial" pitchFamily="34" charset="0"/>
              <a:ea typeface="ＭＳ Ｐゴシック" pitchFamily="34" charset="-128"/>
            </a:endParaRPr>
          </a:p>
          <a:p>
            <a:pPr marL="231055" indent="-231055"/>
            <a:endParaRPr lang="fr-FR" dirty="0" smtClean="0">
              <a:latin typeface="Arial" pitchFamily="34" charset="0"/>
              <a:ea typeface="ＭＳ Ｐゴシック" pitchFamily="34" charset="-128"/>
            </a:endParaRPr>
          </a:p>
          <a:p>
            <a:pPr marL="231055" indent="-231055"/>
            <a:endParaRPr lang="fr-FR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51D29A-78C4-416C-8A4B-4514EB4A6DB5}" type="slidenum">
              <a:rPr lang="de-CH" smtClean="0">
                <a:latin typeface="Arial" pitchFamily="34" charset="0"/>
                <a:ea typeface="ＭＳ Ｐゴシック" pitchFamily="34" charset="-128"/>
              </a:rPr>
              <a:pPr/>
              <a:t>4</a:t>
            </a:fld>
            <a:endParaRPr lang="de-CH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231055" indent="-231055"/>
            <a:r>
              <a:rPr lang="fr-FR" b="1" dirty="0" smtClean="0">
                <a:latin typeface="Arial" pitchFamily="34" charset="0"/>
                <a:ea typeface="ＭＳ Ｐゴシック" pitchFamily="34" charset="-128"/>
              </a:rPr>
              <a:t>dito</a:t>
            </a:r>
            <a:endParaRPr lang="fr-FR" dirty="0" smtClean="0">
              <a:latin typeface="Arial" pitchFamily="34" charset="0"/>
              <a:ea typeface="ＭＳ Ｐゴシック" pitchFamily="34" charset="-128"/>
            </a:endParaRPr>
          </a:p>
          <a:p>
            <a:pPr marL="231055" indent="-231055"/>
            <a:endParaRPr lang="fr-FR" dirty="0" smtClean="0">
              <a:latin typeface="Arial" pitchFamily="34" charset="0"/>
              <a:ea typeface="ＭＳ Ｐゴシック" pitchFamily="34" charset="-128"/>
            </a:endParaRPr>
          </a:p>
          <a:p>
            <a:pPr marL="231055" indent="-231055"/>
            <a:endParaRPr lang="fr-FR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51D29A-78C4-416C-8A4B-4514EB4A6DB5}" type="slidenum">
              <a:rPr lang="de-CH" smtClean="0">
                <a:latin typeface="Arial" pitchFamily="34" charset="0"/>
                <a:ea typeface="ＭＳ Ｐゴシック" pitchFamily="34" charset="-128"/>
              </a:rPr>
              <a:pPr/>
              <a:t>5</a:t>
            </a:fld>
            <a:endParaRPr lang="de-CH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231055" indent="-231055"/>
            <a:r>
              <a:rPr lang="fr-FR" b="1" dirty="0" smtClean="0">
                <a:latin typeface="Arial" pitchFamily="34" charset="0"/>
                <a:ea typeface="ＭＳ Ｐゴシック" pitchFamily="34" charset="-128"/>
              </a:rPr>
              <a:t>dito</a:t>
            </a:r>
            <a:endParaRPr lang="fr-FR" dirty="0" smtClean="0">
              <a:latin typeface="Arial" pitchFamily="34" charset="0"/>
              <a:ea typeface="ＭＳ Ｐゴシック" pitchFamily="34" charset="-128"/>
            </a:endParaRPr>
          </a:p>
          <a:p>
            <a:pPr marL="231055" indent="-231055"/>
            <a:endParaRPr lang="fr-FR" dirty="0" smtClean="0">
              <a:latin typeface="Arial" pitchFamily="34" charset="0"/>
              <a:ea typeface="ＭＳ Ｐゴシック" pitchFamily="34" charset="-128"/>
            </a:endParaRPr>
          </a:p>
          <a:p>
            <a:pPr marL="231055" indent="-231055"/>
            <a:endParaRPr lang="fr-FR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51D29A-78C4-416C-8A4B-4514EB4A6DB5}" type="slidenum">
              <a:rPr lang="de-CH" smtClean="0">
                <a:latin typeface="Arial" pitchFamily="34" charset="0"/>
                <a:ea typeface="ＭＳ Ｐゴシック" pitchFamily="34" charset="-128"/>
              </a:rPr>
              <a:pPr/>
              <a:t>6</a:t>
            </a:fld>
            <a:endParaRPr lang="de-CH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231055" indent="-231055"/>
            <a:r>
              <a:rPr lang="fr-FR" b="1" dirty="0" smtClean="0">
                <a:latin typeface="Arial" pitchFamily="34" charset="0"/>
                <a:ea typeface="ＭＳ Ｐゴシック" pitchFamily="34" charset="-128"/>
              </a:rPr>
              <a:t>Information</a:t>
            </a:r>
            <a:r>
              <a:rPr lang="fr-FR" b="1" baseline="0" dirty="0" smtClean="0">
                <a:latin typeface="Arial" pitchFamily="34" charset="0"/>
                <a:ea typeface="ＭＳ Ｐゴシック" pitchFamily="34" charset="-128"/>
              </a:rPr>
              <a:t> infrastructure and </a:t>
            </a:r>
            <a:r>
              <a:rPr lang="fr-FR" b="1" baseline="0" dirty="0" err="1" smtClean="0">
                <a:latin typeface="Arial" pitchFamily="34" charset="0"/>
                <a:ea typeface="ＭＳ Ｐゴシック" pitchFamily="34" charset="-128"/>
              </a:rPr>
              <a:t>related</a:t>
            </a:r>
            <a:r>
              <a:rPr lang="fr-FR" b="1" baseline="0" dirty="0" smtClean="0">
                <a:latin typeface="Arial" pitchFamily="34" charset="0"/>
                <a:ea typeface="ＭＳ Ｐゴシック" pitchFamily="34" charset="-128"/>
              </a:rPr>
              <a:t> </a:t>
            </a:r>
            <a:r>
              <a:rPr lang="fr-FR" b="1" baseline="0" dirty="0" err="1" smtClean="0">
                <a:latin typeface="Arial" pitchFamily="34" charset="0"/>
                <a:ea typeface="ＭＳ Ｐゴシック" pitchFamily="34" charset="-128"/>
              </a:rPr>
              <a:t>processes</a:t>
            </a:r>
            <a:r>
              <a:rPr lang="fr-FR" b="1" baseline="0" dirty="0" smtClean="0">
                <a:latin typeface="Arial" pitchFamily="34" charset="0"/>
                <a:ea typeface="ＭＳ Ｐゴシック" pitchFamily="34" charset="-128"/>
              </a:rPr>
              <a:t>: </a:t>
            </a:r>
            <a:r>
              <a:rPr lang="en-CA" sz="1200" dirty="0" smtClean="0"/>
              <a:t>Website requirements specification, identification of process-related</a:t>
            </a:r>
            <a:r>
              <a:rPr lang="en-CA" sz="1200" baseline="0" dirty="0" smtClean="0"/>
              <a:t> barriers to improve content flow to website, online engagement possibilities	</a:t>
            </a:r>
            <a:endParaRPr lang="fr-FR" dirty="0" smtClean="0">
              <a:latin typeface="Arial" pitchFamily="34" charset="0"/>
              <a:ea typeface="ＭＳ Ｐゴシック" pitchFamily="34" charset="-128"/>
            </a:endParaRPr>
          </a:p>
          <a:p>
            <a:pPr marL="231055" indent="-231055"/>
            <a:endParaRPr lang="fr-FR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51D29A-78C4-416C-8A4B-4514EB4A6DB5}" type="slidenum">
              <a:rPr lang="de-CH" smtClean="0">
                <a:latin typeface="Arial" pitchFamily="34" charset="0"/>
                <a:ea typeface="ＭＳ Ｐゴシック" pitchFamily="34" charset="-128"/>
              </a:rPr>
              <a:pPr/>
              <a:t>7</a:t>
            </a:fld>
            <a:endParaRPr lang="de-CH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231055" indent="-231055"/>
            <a:r>
              <a:rPr lang="fr-FR" b="1" dirty="0" err="1" smtClean="0">
                <a:latin typeface="Arial" pitchFamily="34" charset="0"/>
                <a:ea typeface="ＭＳ Ｐゴシック" pitchFamily="34" charset="-128"/>
              </a:rPr>
              <a:t>Targeted</a:t>
            </a:r>
            <a:r>
              <a:rPr lang="fr-FR" b="1" baseline="0" dirty="0" smtClean="0">
                <a:latin typeface="Arial" pitchFamily="34" charset="0"/>
                <a:ea typeface="ＭＳ Ｐゴシック" pitchFamily="34" charset="-128"/>
              </a:rPr>
              <a:t> </a:t>
            </a:r>
            <a:r>
              <a:rPr lang="fr-FR" b="1" baseline="0" dirty="0" err="1" smtClean="0">
                <a:latin typeface="Arial" pitchFamily="34" charset="0"/>
                <a:ea typeface="ＭＳ Ｐゴシック" pitchFamily="34" charset="-128"/>
              </a:rPr>
              <a:t>learning</a:t>
            </a:r>
            <a:r>
              <a:rPr lang="fr-FR" b="1" baseline="0" dirty="0" smtClean="0">
                <a:latin typeface="Arial" pitchFamily="34" charset="0"/>
                <a:ea typeface="ＭＳ Ｐゴシック" pitchFamily="34" charset="-128"/>
              </a:rPr>
              <a:t> </a:t>
            </a:r>
            <a:r>
              <a:rPr lang="fr-FR" b="1" baseline="0" dirty="0" err="1" smtClean="0">
                <a:latin typeface="Arial" pitchFamily="34" charset="0"/>
                <a:ea typeface="ＭＳ Ｐゴシック" pitchFamily="34" charset="-128"/>
              </a:rPr>
              <a:t>opportunities</a:t>
            </a:r>
            <a:r>
              <a:rPr lang="fr-FR" b="1" baseline="0" dirty="0" smtClean="0">
                <a:latin typeface="Arial" pitchFamily="34" charset="0"/>
                <a:ea typeface="ＭＳ Ｐゴシック" pitchFamily="34" charset="-128"/>
              </a:rPr>
              <a:t>: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Use of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website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for collaborative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work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;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convening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a meeting of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partners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around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a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key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ITTO issue (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e.g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. Congo Basin Forest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Partnership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,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Activity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3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Strategic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Priority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1 in BWP)</a:t>
            </a:r>
            <a:endParaRPr lang="fr-FR" b="1" dirty="0" smtClean="0">
              <a:latin typeface="Arial" pitchFamily="34" charset="0"/>
              <a:ea typeface="ＭＳ Ｐゴシック" pitchFamily="34" charset="-128"/>
            </a:endParaRPr>
          </a:p>
          <a:p>
            <a:pPr marL="231055" indent="-231055"/>
            <a:endParaRPr lang="fr-FR" dirty="0" smtClean="0">
              <a:latin typeface="Arial" pitchFamily="34" charset="0"/>
              <a:ea typeface="ＭＳ Ｐゴシック" pitchFamily="34" charset="-128"/>
            </a:endParaRPr>
          </a:p>
          <a:p>
            <a:pPr marL="231055" indent="-231055"/>
            <a:endParaRPr lang="fr-FR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51D29A-78C4-416C-8A4B-4514EB4A6DB5}" type="slidenum">
              <a:rPr lang="de-CH" smtClean="0">
                <a:latin typeface="Arial" pitchFamily="34" charset="0"/>
                <a:ea typeface="ＭＳ Ｐゴシック" pitchFamily="34" charset="-128"/>
              </a:rPr>
              <a:pPr/>
              <a:t>8</a:t>
            </a:fld>
            <a:endParaRPr lang="de-CH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231055" indent="-231055"/>
            <a:r>
              <a:rPr lang="fr-FR" b="1" dirty="0" smtClean="0">
                <a:latin typeface="Arial" pitchFamily="34" charset="0"/>
                <a:ea typeface="ＭＳ Ｐゴシック" pitchFamily="34" charset="-128"/>
              </a:rPr>
              <a:t>K-</a:t>
            </a:r>
            <a:r>
              <a:rPr lang="fr-FR" b="1" dirty="0" err="1" smtClean="0">
                <a:latin typeface="Arial" pitchFamily="34" charset="0"/>
                <a:ea typeface="ＭＳ Ｐゴシック" pitchFamily="34" charset="-128"/>
              </a:rPr>
              <a:t>related</a:t>
            </a:r>
            <a:r>
              <a:rPr lang="fr-FR" b="1" dirty="0" smtClean="0">
                <a:latin typeface="Arial" pitchFamily="34" charset="0"/>
                <a:ea typeface="ＭＳ Ｐゴシック" pitchFamily="34" charset="-128"/>
              </a:rPr>
              <a:t> </a:t>
            </a:r>
            <a:r>
              <a:rPr lang="fr-FR" b="1" dirty="0" err="1" smtClean="0">
                <a:latin typeface="Arial" pitchFamily="34" charset="0"/>
                <a:ea typeface="ＭＳ Ｐゴシック" pitchFamily="34" charset="-128"/>
              </a:rPr>
              <a:t>capacities</a:t>
            </a:r>
            <a:r>
              <a:rPr lang="fr-FR" b="1" baseline="0" dirty="0" smtClean="0">
                <a:latin typeface="Arial" pitchFamily="34" charset="0"/>
                <a:ea typeface="ＭＳ Ｐゴシック" pitchFamily="34" charset="-128"/>
              </a:rPr>
              <a:t>: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strengthening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retention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of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institutional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memory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; proactive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approach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to staff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capacity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building</a:t>
            </a:r>
          </a:p>
          <a:p>
            <a:pPr marL="231055" indent="-231055"/>
            <a:r>
              <a:rPr lang="fr-FR" b="1" baseline="0" dirty="0" err="1" smtClean="0">
                <a:latin typeface="Arial" pitchFamily="34" charset="0"/>
                <a:ea typeface="ＭＳ Ｐゴシック" pitchFamily="34" charset="-128"/>
              </a:rPr>
              <a:t>Secretariat</a:t>
            </a:r>
            <a:r>
              <a:rPr lang="fr-FR" b="1" baseline="0" dirty="0" smtClean="0">
                <a:latin typeface="Arial" pitchFamily="34" charset="0"/>
                <a:ea typeface="ＭＳ Ｐゴシック" pitchFamily="34" charset="-128"/>
              </a:rPr>
              <a:t> </a:t>
            </a:r>
            <a:r>
              <a:rPr lang="fr-FR" b="1" baseline="0" dirty="0" err="1" smtClean="0">
                <a:latin typeface="Arial" pitchFamily="34" charset="0"/>
                <a:ea typeface="ＭＳ Ｐゴシック" pitchFamily="34" charset="-128"/>
              </a:rPr>
              <a:t>working</a:t>
            </a:r>
            <a:r>
              <a:rPr lang="fr-FR" b="1" baseline="0" dirty="0" smtClean="0">
                <a:latin typeface="Arial" pitchFamily="34" charset="0"/>
                <a:ea typeface="ＭＳ Ｐゴシック" pitchFamily="34" charset="-128"/>
              </a:rPr>
              <a:t> </a:t>
            </a:r>
            <a:r>
              <a:rPr lang="fr-FR" b="1" baseline="0" dirty="0" err="1" smtClean="0">
                <a:latin typeface="Arial" pitchFamily="34" charset="0"/>
                <a:ea typeface="ＭＳ Ｐゴシック" pitchFamily="34" charset="-128"/>
              </a:rPr>
              <a:t>environment</a:t>
            </a:r>
            <a:r>
              <a:rPr lang="fr-FR" b="1" baseline="0" dirty="0" smtClean="0">
                <a:latin typeface="Arial" pitchFamily="34" charset="0"/>
                <a:ea typeface="ＭＳ Ｐゴシック" pitchFamily="34" charset="-128"/>
              </a:rPr>
              <a:t>: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breaking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down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divisional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silos;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enhancement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of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physical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layout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of offices</a:t>
            </a:r>
          </a:p>
          <a:p>
            <a:pPr marL="231055" indent="-231055"/>
            <a:r>
              <a:rPr lang="fr-FR" b="1" baseline="0" dirty="0" err="1" smtClean="0">
                <a:latin typeface="Arial" pitchFamily="34" charset="0"/>
                <a:ea typeface="ＭＳ Ｐゴシック" pitchFamily="34" charset="-128"/>
              </a:rPr>
              <a:t>Streamlined</a:t>
            </a:r>
            <a:r>
              <a:rPr lang="fr-FR" b="1" baseline="0" dirty="0" smtClean="0">
                <a:latin typeface="Arial" pitchFamily="34" charset="0"/>
                <a:ea typeface="ＭＳ Ｐゴシック" pitchFamily="34" charset="-128"/>
              </a:rPr>
              <a:t> </a:t>
            </a:r>
            <a:r>
              <a:rPr lang="fr-FR" b="1" baseline="0" dirty="0" err="1" smtClean="0">
                <a:latin typeface="Arial" pitchFamily="34" charset="0"/>
                <a:ea typeface="ＭＳ Ｐゴシック" pitchFamily="34" charset="-128"/>
              </a:rPr>
              <a:t>processes</a:t>
            </a:r>
            <a:r>
              <a:rPr lang="fr-FR" b="1" baseline="0" dirty="0" smtClean="0">
                <a:latin typeface="Arial" pitchFamily="34" charset="0"/>
                <a:ea typeface="ＭＳ Ｐゴシック" pitchFamily="34" charset="-128"/>
              </a:rPr>
              <a:t> &amp; structures: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merging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of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TPACs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and Expert Panel;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alignment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of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committee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and </a:t>
            </a:r>
            <a:r>
              <a:rPr lang="fr-FR" b="0" baseline="0" dirty="0" err="1" smtClean="0">
                <a:latin typeface="Arial" pitchFamily="34" charset="0"/>
                <a:ea typeface="ＭＳ Ｐゴシック" pitchFamily="34" charset="-128"/>
              </a:rPr>
              <a:t>secretariat</a:t>
            </a:r>
            <a:r>
              <a:rPr lang="fr-FR" b="0" baseline="0" dirty="0" smtClean="0">
                <a:latin typeface="Arial" pitchFamily="34" charset="0"/>
                <a:ea typeface="ＭＳ Ｐゴシック" pitchFamily="34" charset="-128"/>
              </a:rPr>
              <a:t> structures</a:t>
            </a:r>
            <a:endParaRPr lang="fr-FR" b="1" dirty="0" smtClean="0">
              <a:latin typeface="Arial" pitchFamily="34" charset="0"/>
              <a:ea typeface="ＭＳ Ｐゴシック" pitchFamily="34" charset="-128"/>
            </a:endParaRPr>
          </a:p>
          <a:p>
            <a:pPr marL="231055" indent="-231055"/>
            <a:endParaRPr lang="fr-FR" dirty="0" smtClean="0">
              <a:latin typeface="Arial" pitchFamily="34" charset="0"/>
              <a:ea typeface="ＭＳ Ｐゴシック" pitchFamily="34" charset="-128"/>
            </a:endParaRPr>
          </a:p>
          <a:p>
            <a:pPr marL="231055" indent="-231055"/>
            <a:endParaRPr lang="fr-FR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51D29A-78C4-416C-8A4B-4514EB4A6DB5}" type="slidenum">
              <a:rPr lang="de-CH" smtClean="0">
                <a:latin typeface="Arial" pitchFamily="34" charset="0"/>
                <a:ea typeface="ＭＳ Ｐゴシック" pitchFamily="34" charset="-128"/>
              </a:rPr>
              <a:pPr/>
              <a:t>9</a:t>
            </a:fld>
            <a:endParaRPr lang="de-CH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231055" indent="-231055"/>
            <a:r>
              <a:rPr lang="fr-FR" b="1" dirty="0" smtClean="0">
                <a:latin typeface="Arial" pitchFamily="34" charset="0"/>
                <a:ea typeface="ＭＳ Ｐゴシック" pitchFamily="34" charset="-128"/>
              </a:rPr>
              <a:t>dito</a:t>
            </a:r>
            <a:endParaRPr lang="fr-FR" dirty="0" smtClean="0">
              <a:latin typeface="Arial" pitchFamily="34" charset="0"/>
              <a:ea typeface="ＭＳ Ｐゴシック" pitchFamily="34" charset="-128"/>
            </a:endParaRPr>
          </a:p>
          <a:p>
            <a:pPr marL="231055" indent="-231055"/>
            <a:endParaRPr lang="fr-FR" dirty="0" smtClean="0">
              <a:latin typeface="Arial" pitchFamily="34" charset="0"/>
              <a:ea typeface="ＭＳ Ｐゴシック" pitchFamily="34" charset="-128"/>
            </a:endParaRPr>
          </a:p>
          <a:p>
            <a:pPr marL="231055" indent="-231055"/>
            <a:endParaRPr lang="fr-FR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7" name="Line 3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410689" name="Group 65"/>
          <p:cNvGraphicFramePr>
            <a:graphicFrameLocks noGrp="1"/>
          </p:cNvGraphicFramePr>
          <p:nvPr userDrawn="1"/>
        </p:nvGraphicFramePr>
        <p:xfrm>
          <a:off x="609600" y="1447800"/>
          <a:ext cx="7848600" cy="1008063"/>
        </p:xfrm>
        <a:graphic>
          <a:graphicData uri="http://schemas.openxmlformats.org/drawingml/2006/table">
            <a:tbl>
              <a:tblPr/>
              <a:tblGrid>
                <a:gridCol w="7848600"/>
              </a:tblGrid>
              <a:tr h="1008063">
                <a:tc>
                  <a:txBody>
                    <a:bodyPr/>
                    <a:lstStyle/>
                    <a:p>
                      <a:pPr marL="533400" marR="0" lvl="0" indent="-53340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3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31D23"/>
                          </a:solidFill>
                          <a:effectLst/>
                          <a:latin typeface="Arial Narrow" pitchFamily="34" charset="0"/>
                          <a:ea typeface="ＭＳ Ｐゴシック" pitchFamily="1" charset="-128"/>
                        </a:rPr>
                        <a:t> </a:t>
                      </a:r>
                    </a:p>
                    <a:p>
                      <a:pPr marL="533400" marR="0" lvl="0" indent="-53340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 </a:t>
                      </a:r>
                      <a:endParaRPr kumimoji="0" lang="de-CH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pitchFamily="1" charset="-128"/>
                      </a:endParaRPr>
                    </a:p>
                  </a:txBody>
                  <a:tcPr marL="0" marR="0" marT="46800" horzOverflow="overflow">
                    <a:lnL cap="flat">
                      <a:noFill/>
                    </a:lnL>
                    <a:lnR cap="flat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10670" name="Group 46"/>
          <p:cNvGraphicFramePr>
            <a:graphicFrameLocks noGrp="1"/>
          </p:cNvGraphicFramePr>
          <p:nvPr userDrawn="1"/>
        </p:nvGraphicFramePr>
        <p:xfrm>
          <a:off x="609600" y="6553200"/>
          <a:ext cx="7848600" cy="702120"/>
        </p:xfrm>
        <a:graphic>
          <a:graphicData uri="http://schemas.openxmlformats.org/drawingml/2006/table">
            <a:tbl>
              <a:tblPr/>
              <a:tblGrid>
                <a:gridCol w="7848600"/>
              </a:tblGrid>
              <a:tr h="625475">
                <a:tc>
                  <a:txBody>
                    <a:bodyPr/>
                    <a:lstStyle/>
                    <a:p>
                      <a:pPr marL="533400" marR="0" lvl="0" indent="-5334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31D23"/>
                        </a:solidFill>
                        <a:effectLst/>
                        <a:latin typeface="Arial Narrow" pitchFamily="34" charset="0"/>
                        <a:ea typeface="ＭＳ Ｐゴシック" pitchFamily="1" charset="-128"/>
                      </a:endParaRPr>
                    </a:p>
                  </a:txBody>
                  <a:tcPr marL="0" marR="0" marT="46800" horzOverflow="overflow">
                    <a:lnL cap="flat">
                      <a:noFill/>
                    </a:lnL>
                    <a:lnR cap="flat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10688" name="Group 64"/>
          <p:cNvGraphicFramePr>
            <a:graphicFrameLocks noGrp="1"/>
          </p:cNvGraphicFramePr>
          <p:nvPr userDrawn="1"/>
        </p:nvGraphicFramePr>
        <p:xfrm>
          <a:off x="6660232" y="2564905"/>
          <a:ext cx="1797968" cy="3960439"/>
        </p:xfrm>
        <a:graphic>
          <a:graphicData uri="http://schemas.openxmlformats.org/drawingml/2006/table">
            <a:tbl>
              <a:tblPr/>
              <a:tblGrid>
                <a:gridCol w="1797968"/>
              </a:tblGrid>
              <a:tr h="39604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itchFamily="34" charset="0"/>
                        <a:ea typeface="ＭＳ Ｐゴシック" pitchFamily="1" charset="-128"/>
                      </a:endParaRPr>
                    </a:p>
                  </a:txBody>
                  <a:tcPr marL="90000" marR="90000" marT="90000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D9372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6" descr="itto_logo_HQprintin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10287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1763688" y="517205"/>
            <a:ext cx="6942670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/>
              <a:t>International Tropical</a:t>
            </a:r>
            <a:r>
              <a:rPr lang="en-CA" sz="3200" baseline="0" dirty="0" smtClean="0"/>
              <a:t> Timber Organization</a:t>
            </a:r>
            <a:endParaRPr lang="en-C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3" name="Group 69"/>
          <p:cNvGraphicFramePr>
            <a:graphicFrameLocks noGrp="1"/>
          </p:cNvGraphicFramePr>
          <p:nvPr userDrawn="1"/>
        </p:nvGraphicFramePr>
        <p:xfrm>
          <a:off x="609600" y="6525344"/>
          <a:ext cx="7848600" cy="625475"/>
        </p:xfrm>
        <a:graphic>
          <a:graphicData uri="http://schemas.openxmlformats.org/drawingml/2006/table">
            <a:tbl>
              <a:tblPr/>
              <a:tblGrid>
                <a:gridCol w="7848600"/>
              </a:tblGrid>
              <a:tr h="625475">
                <a:tc>
                  <a:txBody>
                    <a:bodyPr/>
                    <a:lstStyle/>
                    <a:p>
                      <a:pPr marL="533400" marR="0" lvl="0" indent="-5334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D9372"/>
                          </a:solidFill>
                          <a:effectLst/>
                          <a:latin typeface="Arial Narrow" pitchFamily="34" charset="0"/>
                          <a:ea typeface="ＭＳ Ｐゴシック" pitchFamily="1" charset="-128"/>
                        </a:rPr>
                        <a:t>Overview ITTO KM Strategy , Novem ber  2013</a:t>
                      </a:r>
                    </a:p>
                  </a:txBody>
                  <a:tcPr marL="0" marR="0" marT="46800" horzOverflow="overflow">
                    <a:lnL cap="flat">
                      <a:noFill/>
                    </a:lnL>
                    <a:lnR cap="flat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01" name="Rectangle 77"/>
          <p:cNvSpPr>
            <a:spLocks noChangeArrowheads="1"/>
          </p:cNvSpPr>
          <p:nvPr userDrawn="1"/>
        </p:nvSpPr>
        <p:spPr bwMode="auto">
          <a:xfrm>
            <a:off x="514350" y="6549157"/>
            <a:ext cx="498855" cy="24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CH" sz="1100" b="1" dirty="0" smtClean="0">
                <a:solidFill>
                  <a:srgbClr val="3D9372"/>
                </a:solidFill>
                <a:latin typeface="Arial" charset="0"/>
              </a:rPr>
              <a:t>ITTC</a:t>
            </a:r>
            <a:endParaRPr lang="de-CH" sz="1100" b="1" dirty="0">
              <a:solidFill>
                <a:srgbClr val="3D9372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  <a:ea typeface="ＭＳ Ｐゴシック" pitchFamily="1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8034" name="Group 2"/>
          <p:cNvGraphicFramePr>
            <a:graphicFrameLocks noGrp="1"/>
          </p:cNvGraphicFramePr>
          <p:nvPr/>
        </p:nvGraphicFramePr>
        <p:xfrm>
          <a:off x="179512" y="1700808"/>
          <a:ext cx="8640960" cy="953136"/>
        </p:xfrm>
        <a:graphic>
          <a:graphicData uri="http://schemas.openxmlformats.org/drawingml/2006/table">
            <a:tbl>
              <a:tblPr/>
              <a:tblGrid>
                <a:gridCol w="8640960"/>
              </a:tblGrid>
              <a:tr h="399135">
                <a:tc>
                  <a:txBody>
                    <a:bodyPr/>
                    <a:lstStyle/>
                    <a:p>
                      <a:pPr marL="18000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3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pitchFamily="1" charset="-128"/>
                        </a:rPr>
                        <a:t>  </a:t>
                      </a:r>
                      <a:r>
                        <a:rPr kumimoji="0" lang="de-CH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pitchFamily="1" charset="-128"/>
                        </a:rPr>
                        <a:t>Overview: Draft ITTO KM Strategy</a:t>
                      </a:r>
                    </a:p>
                  </a:txBody>
                  <a:tcPr marL="0" marR="0" marT="468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7165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CH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pitchFamily="1" charset="-128"/>
                      </a:endParaRPr>
                    </a:p>
                  </a:txBody>
                  <a:tcPr marL="0" marR="0" marT="4680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8040" name="Rectangle 8"/>
          <p:cNvSpPr>
            <a:spLocks noChangeArrowheads="1"/>
          </p:cNvSpPr>
          <p:nvPr/>
        </p:nvSpPr>
        <p:spPr bwMode="auto">
          <a:xfrm>
            <a:off x="6737920" y="3068960"/>
            <a:ext cx="165050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de-CH" sz="2000" b="0" dirty="0" smtClean="0"/>
              <a:t>Riff Fullan</a:t>
            </a:r>
            <a:endParaRPr lang="de-CH" sz="2000" b="0" dirty="0"/>
          </a:p>
          <a:p>
            <a:pPr>
              <a:lnSpc>
                <a:spcPct val="110000"/>
              </a:lnSpc>
            </a:pPr>
            <a:endParaRPr lang="de-CH" sz="2000" b="0" dirty="0"/>
          </a:p>
          <a:p>
            <a:pPr>
              <a:lnSpc>
                <a:spcPct val="110000"/>
              </a:lnSpc>
            </a:pPr>
            <a:r>
              <a:rPr lang="de-CH" sz="2000" b="0" dirty="0" smtClean="0"/>
              <a:t>49th ITTC Meeting, Libreville, November 2013</a:t>
            </a:r>
            <a:endParaRPr lang="de-CH" sz="2000" b="0" dirty="0"/>
          </a:p>
        </p:txBody>
      </p:sp>
      <p:pic>
        <p:nvPicPr>
          <p:cNvPr id="5" name="Picture 4" descr="ACOFOP - Caoba,Mario rivas y Luna Aroldo, Prueba estudiantes ATFC 9  Ago 06 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564904"/>
            <a:ext cx="5904656" cy="3960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0" y="1"/>
          <a:ext cx="9144002" cy="6919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1760"/>
                <a:gridCol w="3168353"/>
                <a:gridCol w="1800200"/>
                <a:gridCol w="1763689"/>
              </a:tblGrid>
              <a:tr h="413276">
                <a:tc>
                  <a:txBody>
                    <a:bodyPr/>
                    <a:lstStyle/>
                    <a:p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Pillar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Activity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Phase 1 (USD)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Phase 2 (USD)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37993">
                <a:tc rowSpan="2">
                  <a:txBody>
                    <a:bodyPr/>
                    <a:lstStyle/>
                    <a:p>
                      <a:r>
                        <a:rPr lang="en-CA" sz="2200" b="1" i="1" dirty="0" smtClean="0">
                          <a:solidFill>
                            <a:schemeClr val="tx1"/>
                          </a:solidFill>
                        </a:rPr>
                        <a:t>Enhancing knowledge</a:t>
                      </a:r>
                      <a:r>
                        <a:rPr lang="en-CA" sz="2200" b="1" i="1" baseline="0" dirty="0" smtClean="0">
                          <a:solidFill>
                            <a:schemeClr val="tx1"/>
                          </a:solidFill>
                        </a:rPr>
                        <a:t> sharing &amp; dissemination</a:t>
                      </a:r>
                      <a:endParaRPr lang="en-CA" sz="22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200" baseline="0" dirty="0" smtClean="0">
                          <a:solidFill>
                            <a:schemeClr val="tx1"/>
                          </a:solidFill>
                        </a:rPr>
                        <a:t>Information infrastructure &amp; processes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40,000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576871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Website redevelopment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100,000</a:t>
                      </a:r>
                    </a:p>
                  </a:txBody>
                  <a:tcPr anchor="ctr"/>
                </a:tc>
              </a:tr>
              <a:tr h="1062709">
                <a:tc>
                  <a:txBody>
                    <a:bodyPr/>
                    <a:lstStyle/>
                    <a:p>
                      <a:r>
                        <a:rPr lang="en-CA" sz="2200" b="1" i="1" dirty="0" smtClean="0">
                          <a:solidFill>
                            <a:schemeClr val="tx1"/>
                          </a:solidFill>
                        </a:rPr>
                        <a:t>Leveraging knowledge</a:t>
                      </a:r>
                      <a:r>
                        <a:rPr lang="en-CA" sz="2200" b="1" i="1" baseline="0" dirty="0" smtClean="0">
                          <a:solidFill>
                            <a:schemeClr val="tx1"/>
                          </a:solidFill>
                        </a:rPr>
                        <a:t> through partnerships</a:t>
                      </a:r>
                      <a:endParaRPr lang="en-CA" sz="22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Targeted</a:t>
                      </a:r>
                      <a:r>
                        <a:rPr lang="en-CA" sz="2200" baseline="0" dirty="0" smtClean="0">
                          <a:solidFill>
                            <a:schemeClr val="tx1"/>
                          </a:solidFill>
                        </a:rPr>
                        <a:t> learning opportunities (networks)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50,000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737993">
                <a:tc rowSpan="4">
                  <a:txBody>
                    <a:bodyPr/>
                    <a:lstStyle/>
                    <a:p>
                      <a:r>
                        <a:rPr lang="en-CA" sz="2200" b="1" i="1" dirty="0" smtClean="0">
                          <a:solidFill>
                            <a:schemeClr val="tx1"/>
                          </a:solidFill>
                        </a:rPr>
                        <a:t>Enabling knowledge use</a:t>
                      </a:r>
                      <a:endParaRPr lang="en-CA" sz="22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Secretariat</a:t>
                      </a:r>
                      <a:r>
                        <a:rPr lang="en-CA" sz="2200" baseline="0" dirty="0" smtClean="0">
                          <a:solidFill>
                            <a:schemeClr val="tx1"/>
                          </a:solidFill>
                        </a:rPr>
                        <a:t> knowledge-related capacities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25,000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25,000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737993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Secretariat working environment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20,000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737993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Streamlined</a:t>
                      </a:r>
                      <a:r>
                        <a:rPr lang="en-CA" sz="2200" baseline="0" dirty="0" smtClean="0">
                          <a:solidFill>
                            <a:schemeClr val="tx1"/>
                          </a:solidFill>
                        </a:rPr>
                        <a:t> processes and structures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20,000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737993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Targeted</a:t>
                      </a:r>
                      <a:r>
                        <a:rPr lang="en-CA" sz="2200" baseline="0" dirty="0" smtClean="0">
                          <a:solidFill>
                            <a:schemeClr val="tx1"/>
                          </a:solidFill>
                        </a:rPr>
                        <a:t> learning opportunities (projects)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20,000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70456">
                <a:tc>
                  <a:txBody>
                    <a:bodyPr/>
                    <a:lstStyle/>
                    <a:p>
                      <a:r>
                        <a:rPr lang="en-CA" sz="2200" b="1" i="1" dirty="0" smtClean="0">
                          <a:solidFill>
                            <a:schemeClr val="tx1"/>
                          </a:solidFill>
                        </a:rPr>
                        <a:t>All pillars</a:t>
                      </a:r>
                      <a:endParaRPr lang="en-CA" sz="22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Strategy</a:t>
                      </a:r>
                      <a:r>
                        <a:rPr lang="en-CA" sz="2200" baseline="0" dirty="0" smtClean="0">
                          <a:solidFill>
                            <a:schemeClr val="tx1"/>
                          </a:solidFill>
                        </a:rPr>
                        <a:t> validation for SAP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30,000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538243">
                <a:tc>
                  <a:txBody>
                    <a:bodyPr/>
                    <a:lstStyle/>
                    <a:p>
                      <a:r>
                        <a:rPr lang="en-CA" sz="2200" b="1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CA" sz="2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sz="2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200" b="1" dirty="0" smtClean="0">
                          <a:solidFill>
                            <a:schemeClr val="tx1"/>
                          </a:solidFill>
                        </a:rPr>
                        <a:t>105,000</a:t>
                      </a:r>
                      <a:endParaRPr lang="en-CA" sz="2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A" sz="2200" b="1" dirty="0" smtClean="0">
                          <a:solidFill>
                            <a:schemeClr val="tx1"/>
                          </a:solidFill>
                        </a:rPr>
                        <a:t>225,000</a:t>
                      </a:r>
                      <a:endParaRPr lang="en-CA" sz="2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 bwMode="auto">
          <a:xfrm>
            <a:off x="6012160" y="404664"/>
            <a:ext cx="1706488" cy="864096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447675" marR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ＭＳ Ｐゴシック" pitchFamily="1" charset="-128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7690048" y="1052736"/>
            <a:ext cx="1706488" cy="864096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447675" marR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Group 53"/>
          <p:cNvGraphicFramePr>
            <a:graphicFrameLocks noGrp="1"/>
          </p:cNvGraphicFramePr>
          <p:nvPr/>
        </p:nvGraphicFramePr>
        <p:xfrm>
          <a:off x="611560" y="188640"/>
          <a:ext cx="7846640" cy="1008112"/>
        </p:xfrm>
        <a:graphic>
          <a:graphicData uri="http://schemas.openxmlformats.org/drawingml/2006/table">
            <a:tbl>
              <a:tblPr/>
              <a:tblGrid>
                <a:gridCol w="7846640"/>
              </a:tblGrid>
              <a:tr h="1008112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3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pitchFamily="1" charset="-128"/>
                        </a:rPr>
                        <a:t>Summary</a:t>
                      </a:r>
                    </a:p>
                  </a:txBody>
                  <a:tcPr marL="0" marR="0" marT="4680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Group 55"/>
          <p:cNvGraphicFramePr>
            <a:graphicFrameLocks noGrp="1"/>
          </p:cNvGraphicFramePr>
          <p:nvPr/>
        </p:nvGraphicFramePr>
        <p:xfrm>
          <a:off x="467544" y="1040512"/>
          <a:ext cx="8496944" cy="2316480"/>
        </p:xfrm>
        <a:graphic>
          <a:graphicData uri="http://schemas.openxmlformats.org/drawingml/2006/table">
            <a:tbl>
              <a:tblPr/>
              <a:tblGrid>
                <a:gridCol w="8496944"/>
              </a:tblGrid>
              <a:tr h="1671457">
                <a:tc>
                  <a:txBody>
                    <a:bodyPr/>
                    <a:lstStyle/>
                    <a:p>
                      <a:pPr marL="514350" marR="0" lvl="0" indent="-5143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de-DE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Key Mission Element</a:t>
                      </a:r>
                      <a:r>
                        <a:rPr kumimoji="0" lang="de-DE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1" charset="-128"/>
                          <a:cs typeface="Arial" pitchFamily="34" charset="0"/>
                        </a:rPr>
                        <a:t>: Fa</a:t>
                      </a:r>
                      <a:r>
                        <a:rPr lang="en-US" sz="2200" b="0" i="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cilitate</a:t>
                      </a:r>
                      <a:r>
                        <a:rPr lang="en-US" sz="2200" b="0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discussion, consultation and international cooperation </a:t>
                      </a:r>
                    </a:p>
                    <a:p>
                      <a:pPr marL="514350" marR="0" lvl="0" indent="-5143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endParaRPr kumimoji="0" lang="en-US" sz="2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514350" marR="0" lvl="0" indent="-5143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de-DE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Knowledge &amp; Learning: </a:t>
                      </a:r>
                      <a:r>
                        <a:rPr kumimoji="0" lang="de-DE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Dialogues, syntheses of state-of-the-art, ongoing learning in projects and activities</a:t>
                      </a:r>
                    </a:p>
                  </a:txBody>
                  <a:tcPr marL="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03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pitchFamily="1" charset="-128"/>
                      </a:endParaRPr>
                    </a:p>
                  </a:txBody>
                  <a:tcPr marL="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528" y="3652569"/>
            <a:ext cx="842493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 eaLnBrk="0" hangingPunct="0">
              <a:lnSpc>
                <a:spcPct val="100000"/>
              </a:lnSpc>
              <a:spcBef>
                <a:spcPct val="0"/>
              </a:spcBef>
            </a:pPr>
            <a:r>
              <a:rPr lang="de-DE" sz="2200" dirty="0" smtClean="0">
                <a:latin typeface="Arial" pitchFamily="34" charset="0"/>
                <a:cs typeface="Arial" pitchFamily="34" charset="0"/>
              </a:rPr>
              <a:t>KM Strategy Emphasis</a:t>
            </a:r>
            <a:r>
              <a:rPr lang="de-DE" sz="2200" b="0" dirty="0" smtClean="0">
                <a:latin typeface="Arial" pitchFamily="34" charset="0"/>
                <a:cs typeface="Arial" pitchFamily="34" charset="0"/>
              </a:rPr>
              <a:t>: Phase 1: Website planning, capacity retention, development &amp; process rationalization. Phase 2: Website redevelopment, identification of strategic networking opportunities; Phase 3: Consolidation, mainstreaming</a:t>
            </a:r>
          </a:p>
          <a:p>
            <a:pPr marL="514350" lvl="0" indent="-514350" eaLnBrk="0" hangingPunct="0">
              <a:lnSpc>
                <a:spcPct val="100000"/>
              </a:lnSpc>
              <a:spcBef>
                <a:spcPct val="0"/>
              </a:spcBef>
            </a:pPr>
            <a:endParaRPr lang="de-DE" sz="2200" b="0" dirty="0" smtClean="0">
              <a:latin typeface="Arial" pitchFamily="34" charset="0"/>
              <a:cs typeface="Arial" pitchFamily="34" charset="0"/>
            </a:endParaRPr>
          </a:p>
          <a:p>
            <a:pPr marL="514350" lvl="0" indent="-514350" eaLnBrk="0" hangingPunct="0">
              <a:lnSpc>
                <a:spcPct val="100000"/>
              </a:lnSpc>
              <a:spcBef>
                <a:spcPct val="0"/>
              </a:spcBef>
            </a:pPr>
            <a:endParaRPr lang="de-DE" sz="2200" b="0" dirty="0" smtClean="0">
              <a:latin typeface="Arial" pitchFamily="34" charset="0"/>
              <a:cs typeface="Arial" pitchFamily="34" charset="0"/>
            </a:endParaRPr>
          </a:p>
          <a:p>
            <a:pPr marL="514350" lvl="0" indent="-514350" eaLnBrk="0" hangingPunct="0">
              <a:lnSpc>
                <a:spcPct val="100000"/>
              </a:lnSpc>
              <a:spcBef>
                <a:spcPct val="0"/>
              </a:spcBef>
              <a:defRPr/>
            </a:pPr>
            <a:r>
              <a:rPr lang="de-DE" sz="2200" dirty="0" smtClean="0">
                <a:latin typeface="Arial" pitchFamily="34" charset="0"/>
                <a:cs typeface="Arial" pitchFamily="34" charset="0"/>
              </a:rPr>
              <a:t>KM Strategy Process: </a:t>
            </a:r>
            <a:r>
              <a:rPr lang="de-DE" sz="2200" b="0" dirty="0" smtClean="0">
                <a:latin typeface="Arial" pitchFamily="34" charset="0"/>
                <a:cs typeface="Arial" pitchFamily="34" charset="0"/>
              </a:rPr>
              <a:t>Iterative, starting with tangibles, increasing in complexity over time</a:t>
            </a:r>
            <a:endParaRPr lang="en-US" sz="2200" b="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082" name="Group 2"/>
          <p:cNvGraphicFramePr>
            <a:graphicFrameLocks noGrp="1"/>
          </p:cNvGraphicFramePr>
          <p:nvPr/>
        </p:nvGraphicFramePr>
        <p:xfrm>
          <a:off x="611560" y="-27384"/>
          <a:ext cx="7992888" cy="1296144"/>
        </p:xfrm>
        <a:graphic>
          <a:graphicData uri="http://schemas.openxmlformats.org/drawingml/2006/table">
            <a:tbl>
              <a:tblPr/>
              <a:tblGrid>
                <a:gridCol w="7992888"/>
              </a:tblGrid>
              <a:tr h="12961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3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ＭＳ Ｐゴシック" pitchFamily="1" charset="-128"/>
                        </a:rPr>
                        <a:t>Thank</a:t>
                      </a:r>
                      <a:r>
                        <a:rPr kumimoji="0" lang="de-CH" sz="3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ＭＳ Ｐゴシック" pitchFamily="1" charset="-128"/>
                        </a:rPr>
                        <a:t> </a:t>
                      </a:r>
                      <a:r>
                        <a:rPr kumimoji="0" lang="de-CH" sz="3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ＭＳ Ｐゴシック" pitchFamily="1" charset="-128"/>
                        </a:rPr>
                        <a:t>you</a:t>
                      </a:r>
                      <a:r>
                        <a:rPr kumimoji="0" lang="de-CH" sz="3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ＭＳ Ｐゴシック" pitchFamily="1" charset="-128"/>
                        </a:rPr>
                        <a:t> </a:t>
                      </a:r>
                      <a:r>
                        <a:rPr kumimoji="0" lang="de-CH" sz="3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ＭＳ Ｐゴシック" pitchFamily="1" charset="-128"/>
                        </a:rPr>
                        <a:t>for</a:t>
                      </a:r>
                      <a:r>
                        <a:rPr kumimoji="0" lang="de-CH" sz="3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ＭＳ Ｐゴシック" pitchFamily="1" charset="-128"/>
                        </a:rPr>
                        <a:t> </a:t>
                      </a:r>
                      <a:r>
                        <a:rPr kumimoji="0" lang="de-CH" sz="3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ＭＳ Ｐゴシック" pitchFamily="1" charset="-128"/>
                        </a:rPr>
                        <a:t>your</a:t>
                      </a:r>
                      <a:r>
                        <a:rPr kumimoji="0" lang="de-CH" sz="3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ＭＳ Ｐゴシック" pitchFamily="1" charset="-128"/>
                        </a:rPr>
                        <a:t> </a:t>
                      </a:r>
                      <a:r>
                        <a:rPr kumimoji="0" lang="de-CH" sz="3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ＭＳ Ｐゴシック" pitchFamily="1" charset="-128"/>
                        </a:rPr>
                        <a:t>attention</a:t>
                      </a:r>
                      <a:r>
                        <a:rPr kumimoji="0" lang="de-CH" sz="3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ＭＳ Ｐゴシック" pitchFamily="1" charset="-128"/>
                        </a:rPr>
                        <a:t>!</a:t>
                      </a:r>
                    </a:p>
                  </a:txBody>
                  <a:tcPr marL="90000" marR="900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D9372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 descr="Sustainable Forest Photo, SFTN and VNAFE, Vietnam.jpg"/>
          <p:cNvPicPr>
            <a:picLocks noChangeAspect="1"/>
          </p:cNvPicPr>
          <p:nvPr/>
        </p:nvPicPr>
        <p:blipFill>
          <a:blip r:embed="rId3" cstate="print"/>
          <a:srcRect b="18501"/>
          <a:stretch>
            <a:fillRect/>
          </a:stretch>
        </p:blipFill>
        <p:spPr>
          <a:xfrm>
            <a:off x="611560" y="1413149"/>
            <a:ext cx="7983984" cy="496817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Group 53"/>
          <p:cNvGraphicFramePr>
            <a:graphicFrameLocks noGrp="1"/>
          </p:cNvGraphicFramePr>
          <p:nvPr/>
        </p:nvGraphicFramePr>
        <p:xfrm>
          <a:off x="611560" y="360136"/>
          <a:ext cx="7846640" cy="1008112"/>
        </p:xfrm>
        <a:graphic>
          <a:graphicData uri="http://schemas.openxmlformats.org/drawingml/2006/table">
            <a:tbl>
              <a:tblPr/>
              <a:tblGrid>
                <a:gridCol w="7846640"/>
              </a:tblGrid>
              <a:tr h="1008112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pitchFamily="1" charset="-128"/>
                        </a:rPr>
                        <a:t>Background </a:t>
                      </a:r>
                    </a:p>
                  </a:txBody>
                  <a:tcPr marL="0" marR="0" marT="4680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2" name="Group 55"/>
          <p:cNvGraphicFramePr>
            <a:graphicFrameLocks noGrp="1"/>
          </p:cNvGraphicFramePr>
          <p:nvPr/>
        </p:nvGraphicFramePr>
        <p:xfrm>
          <a:off x="395536" y="1456144"/>
          <a:ext cx="5472608" cy="4709160"/>
        </p:xfrm>
        <a:graphic>
          <a:graphicData uri="http://schemas.openxmlformats.org/drawingml/2006/table">
            <a:tbl>
              <a:tblPr/>
              <a:tblGrid>
                <a:gridCol w="5472608"/>
              </a:tblGrid>
              <a:tr h="30091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de-DE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de-DE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 KM Strategy endorsed in BWP2013-2014 </a:t>
                      </a:r>
                      <a:r>
                        <a:rPr lang="en-US" sz="2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[ITTC Decision 2 (XLVIII), activity 22]</a:t>
                      </a:r>
                      <a:endParaRPr kumimoji="0" lang="de-DE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de-DE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de-DE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de-DE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 ITTO Secretariat mandated Helvetas Swiss Intercooperation and STCP Engenharia de Projectos Ltda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de-DE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de-DE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1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de-DE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 Goal: to produce a draft KM Strategy and Guidelines by the end of 2013</a:t>
                      </a:r>
                    </a:p>
                  </a:txBody>
                  <a:tcPr marL="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2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de-DE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pitchFamily="1" charset="-128"/>
                      </a:endParaRPr>
                    </a:p>
                  </a:txBody>
                  <a:tcPr marL="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3" descr="Man in sparse forest.png"/>
          <p:cNvPicPr>
            <a:picLocks noChangeAspect="1"/>
          </p:cNvPicPr>
          <p:nvPr/>
        </p:nvPicPr>
        <p:blipFill>
          <a:blip r:embed="rId3" cstate="print"/>
          <a:srcRect r="8261" b="4776"/>
          <a:stretch>
            <a:fillRect/>
          </a:stretch>
        </p:blipFill>
        <p:spPr>
          <a:xfrm>
            <a:off x="5956583" y="1340768"/>
            <a:ext cx="3187417" cy="496855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3"/>
          <p:cNvSpPr>
            <a:spLocks noChangeShapeType="1"/>
          </p:cNvSpPr>
          <p:nvPr/>
        </p:nvSpPr>
        <p:spPr bwMode="auto">
          <a:xfrm>
            <a:off x="6629400" y="5105400"/>
            <a:ext cx="2514600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19" name="Line 4"/>
          <p:cNvSpPr>
            <a:spLocks noChangeShapeType="1"/>
          </p:cNvSpPr>
          <p:nvPr/>
        </p:nvSpPr>
        <p:spPr bwMode="auto">
          <a:xfrm>
            <a:off x="6629400" y="6858000"/>
            <a:ext cx="2514600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0" name="Line 5"/>
          <p:cNvSpPr>
            <a:spLocks noChangeShapeType="1"/>
          </p:cNvSpPr>
          <p:nvPr/>
        </p:nvSpPr>
        <p:spPr bwMode="auto">
          <a:xfrm>
            <a:off x="6629400" y="5105400"/>
            <a:ext cx="0" cy="175260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1" name="Line 6"/>
          <p:cNvSpPr>
            <a:spLocks noChangeShapeType="1"/>
          </p:cNvSpPr>
          <p:nvPr/>
        </p:nvSpPr>
        <p:spPr bwMode="auto">
          <a:xfrm>
            <a:off x="9144000" y="5105400"/>
            <a:ext cx="0" cy="175260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3" name="Group 53"/>
          <p:cNvGraphicFramePr>
            <a:graphicFrameLocks noGrp="1"/>
          </p:cNvGraphicFramePr>
          <p:nvPr/>
        </p:nvGraphicFramePr>
        <p:xfrm>
          <a:off x="611560" y="360136"/>
          <a:ext cx="7846640" cy="1008112"/>
        </p:xfrm>
        <a:graphic>
          <a:graphicData uri="http://schemas.openxmlformats.org/drawingml/2006/table">
            <a:tbl>
              <a:tblPr/>
              <a:tblGrid>
                <a:gridCol w="7846640"/>
              </a:tblGrid>
              <a:tr h="1008112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pitchFamily="1" charset="-128"/>
                        </a:rPr>
                        <a:t>Current KM-related Areas of Activity</a:t>
                      </a:r>
                    </a:p>
                  </a:txBody>
                  <a:tcPr marL="0" marR="0" marT="4680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Group 55"/>
          <p:cNvGraphicFramePr>
            <a:graphicFrameLocks noGrp="1"/>
          </p:cNvGraphicFramePr>
          <p:nvPr/>
        </p:nvGraphicFramePr>
        <p:xfrm>
          <a:off x="395536" y="1340768"/>
          <a:ext cx="8496944" cy="5314882"/>
        </p:xfrm>
        <a:graphic>
          <a:graphicData uri="http://schemas.openxmlformats.org/drawingml/2006/table">
            <a:tbl>
              <a:tblPr/>
              <a:tblGrid>
                <a:gridCol w="8496944"/>
              </a:tblGrid>
              <a:tr h="2795487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Font typeface="Arial" pitchFamily="34" charset="0"/>
                        <a:buChar char="•"/>
                      </a:pPr>
                      <a:r>
                        <a:rPr lang="en-US" sz="2200" dirty="0" smtClean="0">
                          <a:latin typeface="Arial"/>
                          <a:ea typeface="Times New Roman"/>
                          <a:cs typeface="Times New Roman"/>
                        </a:rPr>
                        <a:t>Documentation, implementation of decisions and reporting related to </a:t>
                      </a:r>
                      <a:r>
                        <a:rPr lang="en-US" sz="2200" b="1" i="1" dirty="0" smtClean="0">
                          <a:latin typeface="Arial"/>
                          <a:ea typeface="Times New Roman"/>
                          <a:cs typeface="Times New Roman"/>
                        </a:rPr>
                        <a:t>proceedings of the ITTC</a:t>
                      </a:r>
                      <a:r>
                        <a:rPr lang="en-US" sz="2200" dirty="0" smtClean="0"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n-CA" sz="2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Arial" pitchFamily="34" charset="0"/>
                        <a:buChar char="•"/>
                      </a:pPr>
                      <a:r>
                        <a:rPr lang="en-US" sz="2200" b="1" i="1" dirty="0" smtClean="0">
                          <a:latin typeface="Arial"/>
                          <a:ea typeface="Times New Roman"/>
                          <a:cs typeface="Times New Roman"/>
                        </a:rPr>
                        <a:t>Contracting, monitoring, evaluation and reporting on projects</a:t>
                      </a:r>
                      <a:r>
                        <a:rPr lang="en-US" sz="2200" dirty="0" smtClean="0">
                          <a:latin typeface="Arial"/>
                          <a:ea typeface="Times New Roman"/>
                          <a:cs typeface="Times New Roman"/>
                        </a:rPr>
                        <a:t> (regular project cycle, Thematic </a:t>
                      </a:r>
                      <a:r>
                        <a:rPr lang="en-US" sz="2200" dirty="0" err="1" smtClean="0">
                          <a:latin typeface="Arial"/>
                          <a:ea typeface="Times New Roman"/>
                          <a:cs typeface="Times New Roman"/>
                        </a:rPr>
                        <a:t>Programmes</a:t>
                      </a:r>
                      <a:r>
                        <a:rPr lang="en-US" sz="2200" dirty="0" smtClean="0">
                          <a:latin typeface="Arial"/>
                          <a:ea typeface="Times New Roman"/>
                          <a:cs typeface="Times New Roman"/>
                        </a:rPr>
                        <a:t> (TPs) and fellowships)</a:t>
                      </a:r>
                      <a:r>
                        <a:rPr lang="en-US" sz="2200" dirty="0" smtClean="0"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n-CA" sz="2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Arial" pitchFamily="34" charset="0"/>
                        <a:buChar char="•"/>
                      </a:pPr>
                      <a:r>
                        <a:rPr lang="en-US" sz="2200" dirty="0" smtClean="0">
                          <a:latin typeface="Arial"/>
                          <a:ea typeface="Times New Roman"/>
                          <a:cs typeface="Times New Roman"/>
                        </a:rPr>
                        <a:t>Publications, including the </a:t>
                      </a:r>
                      <a:r>
                        <a:rPr lang="en-US" sz="2200" b="1" i="1" dirty="0" smtClean="0">
                          <a:latin typeface="Arial"/>
                          <a:ea typeface="Times New Roman"/>
                          <a:cs typeface="Times New Roman"/>
                        </a:rPr>
                        <a:t>Tropical Forest Update</a:t>
                      </a:r>
                      <a:r>
                        <a:rPr lang="en-US" sz="2200" dirty="0" smtClean="0"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2200" b="1" i="1" dirty="0" smtClean="0">
                          <a:latin typeface="Arial"/>
                          <a:ea typeface="Times New Roman"/>
                          <a:cs typeface="Times New Roman"/>
                        </a:rPr>
                        <a:t>Market Information Service</a:t>
                      </a:r>
                      <a:r>
                        <a:rPr lang="en-US" sz="2200" dirty="0" smtClean="0">
                          <a:latin typeface="Arial"/>
                          <a:ea typeface="Times New Roman"/>
                          <a:cs typeface="Times New Roman"/>
                        </a:rPr>
                        <a:t> and </a:t>
                      </a:r>
                      <a:r>
                        <a:rPr lang="en-US" sz="2200" b="1" i="1" dirty="0" smtClean="0">
                          <a:latin typeface="Arial"/>
                          <a:ea typeface="Times New Roman"/>
                          <a:cs typeface="Times New Roman"/>
                        </a:rPr>
                        <a:t>Annual Review and Assessment of the World Timber Situation</a:t>
                      </a:r>
                      <a:r>
                        <a:rPr lang="en-US" sz="2200" dirty="0" smtClean="0"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n-CA" sz="2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Arial" pitchFamily="34" charset="0"/>
                        <a:buChar char="•"/>
                      </a:pPr>
                      <a:r>
                        <a:rPr lang="en-US" sz="2200" b="1" i="1" dirty="0" smtClean="0">
                          <a:latin typeface="Arial"/>
                          <a:ea typeface="Times New Roman"/>
                          <a:cs typeface="Times New Roman"/>
                        </a:rPr>
                        <a:t>Biennial Work </a:t>
                      </a:r>
                      <a:r>
                        <a:rPr lang="en-US" sz="2200" b="1" i="1" dirty="0" err="1" smtClean="0">
                          <a:latin typeface="Arial"/>
                          <a:ea typeface="Times New Roman"/>
                          <a:cs typeface="Times New Roman"/>
                        </a:rPr>
                        <a:t>Programme</a:t>
                      </a:r>
                      <a:r>
                        <a:rPr lang="en-US" sz="2200" b="0" i="0" dirty="0" smtClean="0">
                          <a:latin typeface="Arial"/>
                          <a:ea typeface="Times New Roman"/>
                          <a:cs typeface="Times New Roman"/>
                        </a:rPr>
                        <a:t> activities</a:t>
                      </a:r>
                      <a:r>
                        <a:rPr lang="en-US" sz="2200" dirty="0" smtClean="0">
                          <a:latin typeface="Arial"/>
                          <a:ea typeface="Times New Roman"/>
                          <a:cs typeface="Times New Roman"/>
                        </a:rPr>
                        <a:t>, many of which have KM-related elements</a:t>
                      </a: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3322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endParaRPr lang="en-C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3"/>
          <p:cNvSpPr>
            <a:spLocks noChangeShapeType="1"/>
          </p:cNvSpPr>
          <p:nvPr/>
        </p:nvSpPr>
        <p:spPr bwMode="auto">
          <a:xfrm>
            <a:off x="6629400" y="5105400"/>
            <a:ext cx="2514600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19" name="Line 4"/>
          <p:cNvSpPr>
            <a:spLocks noChangeShapeType="1"/>
          </p:cNvSpPr>
          <p:nvPr/>
        </p:nvSpPr>
        <p:spPr bwMode="auto">
          <a:xfrm>
            <a:off x="6629400" y="6858000"/>
            <a:ext cx="2514600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0" name="Line 5"/>
          <p:cNvSpPr>
            <a:spLocks noChangeShapeType="1"/>
          </p:cNvSpPr>
          <p:nvPr/>
        </p:nvSpPr>
        <p:spPr bwMode="auto">
          <a:xfrm>
            <a:off x="6629400" y="5105400"/>
            <a:ext cx="0" cy="175260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1" name="Line 6"/>
          <p:cNvSpPr>
            <a:spLocks noChangeShapeType="1"/>
          </p:cNvSpPr>
          <p:nvPr/>
        </p:nvSpPr>
        <p:spPr bwMode="auto">
          <a:xfrm>
            <a:off x="9144000" y="5105400"/>
            <a:ext cx="0" cy="175260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3" name="Group 53"/>
          <p:cNvGraphicFramePr>
            <a:graphicFrameLocks noGrp="1"/>
          </p:cNvGraphicFramePr>
          <p:nvPr/>
        </p:nvGraphicFramePr>
        <p:xfrm>
          <a:off x="611560" y="360136"/>
          <a:ext cx="7846640" cy="1008112"/>
        </p:xfrm>
        <a:graphic>
          <a:graphicData uri="http://schemas.openxmlformats.org/drawingml/2006/table">
            <a:tbl>
              <a:tblPr/>
              <a:tblGrid>
                <a:gridCol w="7846640"/>
              </a:tblGrid>
              <a:tr h="1008112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pitchFamily="1" charset="-128"/>
                        </a:rPr>
                        <a:t>ITTO Mission</a:t>
                      </a:r>
                    </a:p>
                  </a:txBody>
                  <a:tcPr marL="0" marR="0" marT="4680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Group 55"/>
          <p:cNvGraphicFramePr>
            <a:graphicFrameLocks noGrp="1"/>
          </p:cNvGraphicFramePr>
          <p:nvPr/>
        </p:nvGraphicFramePr>
        <p:xfrm>
          <a:off x="395536" y="2142740"/>
          <a:ext cx="8496944" cy="3182112"/>
        </p:xfrm>
        <a:graphic>
          <a:graphicData uri="http://schemas.openxmlformats.org/drawingml/2006/table">
            <a:tbl>
              <a:tblPr/>
              <a:tblGrid>
                <a:gridCol w="8496944"/>
              </a:tblGrid>
              <a:tr h="869680">
                <a:tc>
                  <a:txBody>
                    <a:bodyPr/>
                    <a:lstStyle/>
                    <a:p>
                      <a:r>
                        <a:rPr lang="en-US" sz="32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 </a:t>
                      </a:r>
                      <a:r>
                        <a:rPr lang="en-US" sz="32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facilitate discussion, consultation and international cooperation</a:t>
                      </a:r>
                      <a:r>
                        <a:rPr lang="en-US" sz="32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on issues relating to the international trade and utilization of tropical timber and the sustainable management of its resource base </a:t>
                      </a:r>
                      <a:r>
                        <a:rPr lang="en-US" sz="3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[emphasis added].</a:t>
                      </a:r>
                    </a:p>
                  </a:txBody>
                  <a:tcPr marL="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45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endParaRPr lang="en-CA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3"/>
          <p:cNvSpPr>
            <a:spLocks noChangeShapeType="1"/>
          </p:cNvSpPr>
          <p:nvPr/>
        </p:nvSpPr>
        <p:spPr bwMode="auto">
          <a:xfrm>
            <a:off x="6629400" y="5105400"/>
            <a:ext cx="2514600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19" name="Line 4"/>
          <p:cNvSpPr>
            <a:spLocks noChangeShapeType="1"/>
          </p:cNvSpPr>
          <p:nvPr/>
        </p:nvSpPr>
        <p:spPr bwMode="auto">
          <a:xfrm>
            <a:off x="6629400" y="6858000"/>
            <a:ext cx="2514600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0" name="Line 5"/>
          <p:cNvSpPr>
            <a:spLocks noChangeShapeType="1"/>
          </p:cNvSpPr>
          <p:nvPr/>
        </p:nvSpPr>
        <p:spPr bwMode="auto">
          <a:xfrm>
            <a:off x="6629400" y="5105400"/>
            <a:ext cx="0" cy="175260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1" name="Line 6"/>
          <p:cNvSpPr>
            <a:spLocks noChangeShapeType="1"/>
          </p:cNvSpPr>
          <p:nvPr/>
        </p:nvSpPr>
        <p:spPr bwMode="auto">
          <a:xfrm>
            <a:off x="9144000" y="5105400"/>
            <a:ext cx="0" cy="175260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3" name="Group 53"/>
          <p:cNvGraphicFramePr>
            <a:graphicFrameLocks noGrp="1"/>
          </p:cNvGraphicFramePr>
          <p:nvPr/>
        </p:nvGraphicFramePr>
        <p:xfrm>
          <a:off x="611560" y="360136"/>
          <a:ext cx="7846640" cy="1008112"/>
        </p:xfrm>
        <a:graphic>
          <a:graphicData uri="http://schemas.openxmlformats.org/drawingml/2006/table">
            <a:tbl>
              <a:tblPr/>
              <a:tblGrid>
                <a:gridCol w="7846640"/>
              </a:tblGrid>
              <a:tr h="1008112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pitchFamily="1" charset="-128"/>
                        </a:rPr>
                        <a:t>ITTO KM Strategy</a:t>
                      </a:r>
                    </a:p>
                  </a:txBody>
                  <a:tcPr marL="0" marR="0" marT="4680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1" name="Picture 10" descr="ITTO KM Strategy Goal Objective and Pillars 20pt 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24744"/>
            <a:ext cx="9144000" cy="53285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27584" y="2140714"/>
          <a:ext cx="7488832" cy="28004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3744416"/>
              </a:tblGrid>
              <a:tr h="1039845">
                <a:tc>
                  <a:txBody>
                    <a:bodyPr/>
                    <a:lstStyle/>
                    <a:p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Phase</a:t>
                      </a:r>
                      <a:r>
                        <a:rPr lang="en-CA" sz="2200" baseline="0" dirty="0" smtClean="0">
                          <a:solidFill>
                            <a:schemeClr val="tx1"/>
                          </a:solidFill>
                        </a:rPr>
                        <a:t> 1 (Jan-Apr 2014)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009900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Phase 2 (May-Dec 2014)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009900">
                        <a:alpha val="45098"/>
                      </a:srgbClr>
                    </a:solidFill>
                  </a:tcPr>
                </a:tc>
              </a:tr>
              <a:tr h="1760608">
                <a:tc>
                  <a:txBody>
                    <a:bodyPr/>
                    <a:lstStyle/>
                    <a:p>
                      <a:r>
                        <a:rPr lang="en-CA" sz="2200" dirty="0" smtClean="0"/>
                        <a:t>Re-examination</a:t>
                      </a:r>
                      <a:r>
                        <a:rPr lang="en-CA" sz="2200" baseline="0" dirty="0" smtClean="0"/>
                        <a:t> of information infrastructure and related processes</a:t>
                      </a:r>
                      <a:endParaRPr lang="en-CA" sz="2200" dirty="0" smtClean="0"/>
                    </a:p>
                  </a:txBody>
                  <a:tcPr anchor="ctr">
                    <a:solidFill>
                      <a:srgbClr val="009900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Website</a:t>
                      </a:r>
                      <a:r>
                        <a:rPr lang="en-CA" sz="2200" baseline="0" dirty="0" smtClean="0">
                          <a:solidFill>
                            <a:schemeClr val="tx1"/>
                          </a:solidFill>
                        </a:rPr>
                        <a:t> redevelopment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009900">
                        <a:alpha val="45098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 descr="ITTO KM Strategy Pillar 1 20pt .jpg"/>
          <p:cNvPicPr>
            <a:picLocks noChangeAspect="1"/>
          </p:cNvPicPr>
          <p:nvPr/>
        </p:nvPicPr>
        <p:blipFill>
          <a:blip r:embed="rId3" cstate="print"/>
          <a:srcRect t="508" r="45362" b="77221"/>
          <a:stretch>
            <a:fillRect/>
          </a:stretch>
        </p:blipFill>
        <p:spPr>
          <a:xfrm>
            <a:off x="3251249" y="188640"/>
            <a:ext cx="2544887" cy="129614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27584" y="2420888"/>
          <a:ext cx="7488832" cy="23565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3744416"/>
              </a:tblGrid>
              <a:tr h="720080">
                <a:tc>
                  <a:txBody>
                    <a:bodyPr/>
                    <a:lstStyle/>
                    <a:p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Phase</a:t>
                      </a:r>
                      <a:r>
                        <a:rPr lang="en-CA" sz="2200" baseline="0" dirty="0" smtClean="0">
                          <a:solidFill>
                            <a:schemeClr val="tx1"/>
                          </a:solidFill>
                        </a:rPr>
                        <a:t> 1 (Jan-Apr 2014)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9966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Phase 2 (May-Dec 2014)</a:t>
                      </a:r>
                    </a:p>
                  </a:txBody>
                  <a:tcPr anchor="ctr">
                    <a:solidFill>
                      <a:srgbClr val="FF9966">
                        <a:alpha val="69804"/>
                      </a:srgbClr>
                    </a:solidFill>
                  </a:tcPr>
                </a:tc>
              </a:tr>
              <a:tr h="1636491">
                <a:tc>
                  <a:txBody>
                    <a:bodyPr/>
                    <a:lstStyle/>
                    <a:p>
                      <a:r>
                        <a:rPr lang="en-CA" sz="2200" dirty="0" smtClean="0"/>
                        <a:t>Pillar</a:t>
                      </a:r>
                      <a:r>
                        <a:rPr lang="en-CA" sz="2200" baseline="0" dirty="0" smtClean="0"/>
                        <a:t> 1 and 3 preparatory work (e.g. secretariat staff capacity building, exploration of online engagement)</a:t>
                      </a:r>
                      <a:endParaRPr lang="en-CA" sz="2200" dirty="0" smtClean="0"/>
                    </a:p>
                  </a:txBody>
                  <a:tcPr anchor="ctr">
                    <a:solidFill>
                      <a:srgbClr val="FF9966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Pursuit </a:t>
                      </a:r>
                      <a:r>
                        <a:rPr lang="en-CA" sz="2200" baseline="0" dirty="0" smtClean="0">
                          <a:solidFill>
                            <a:schemeClr val="tx1"/>
                          </a:solidFill>
                        </a:rPr>
                        <a:t>of targeted learning opportunities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9966">
                        <a:alpha val="69804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 descr="ITTO KM Strategic Pillar 2 20pt .jpg"/>
          <p:cNvPicPr>
            <a:picLocks noChangeAspect="1"/>
          </p:cNvPicPr>
          <p:nvPr/>
        </p:nvPicPr>
        <p:blipFill>
          <a:blip r:embed="rId3" cstate="print"/>
          <a:srcRect r="45464" b="77088"/>
          <a:stretch>
            <a:fillRect/>
          </a:stretch>
        </p:blipFill>
        <p:spPr>
          <a:xfrm>
            <a:off x="3275856" y="144785"/>
            <a:ext cx="2597274" cy="133999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27584" y="2142429"/>
          <a:ext cx="7488832" cy="31587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3744416"/>
              </a:tblGrid>
              <a:tr h="585412">
                <a:tc>
                  <a:txBody>
                    <a:bodyPr/>
                    <a:lstStyle/>
                    <a:p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Phase</a:t>
                      </a:r>
                      <a:r>
                        <a:rPr lang="en-CA" sz="2200" baseline="0" dirty="0" smtClean="0">
                          <a:solidFill>
                            <a:schemeClr val="tx1"/>
                          </a:solidFill>
                        </a:rPr>
                        <a:t> 1 (Jan-Apr 2014)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9966FF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Phase 2 (May-Dec 2014)</a:t>
                      </a:r>
                    </a:p>
                  </a:txBody>
                  <a:tcPr anchor="ctr">
                    <a:solidFill>
                      <a:srgbClr val="9966FF">
                        <a:alpha val="69804"/>
                      </a:srgbClr>
                    </a:solidFill>
                  </a:tcPr>
                </a:tc>
              </a:tr>
              <a:tr h="892958">
                <a:tc>
                  <a:txBody>
                    <a:bodyPr/>
                    <a:lstStyle/>
                    <a:p>
                      <a:r>
                        <a:rPr lang="en-CA" sz="2200" dirty="0" smtClean="0"/>
                        <a:t>Strengthen Secretariat</a:t>
                      </a:r>
                      <a:r>
                        <a:rPr lang="en-CA" sz="2200" baseline="0" dirty="0" smtClean="0"/>
                        <a:t> knowledge related capacities</a:t>
                      </a:r>
                      <a:endParaRPr lang="en-CA" sz="2200" dirty="0" smtClean="0"/>
                    </a:p>
                  </a:txBody>
                  <a:tcPr anchor="ctr">
                    <a:solidFill>
                      <a:srgbClr val="9966FF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Increased emphasis on learning in</a:t>
                      </a:r>
                      <a:r>
                        <a:rPr lang="en-CA" sz="2200" baseline="0" dirty="0" smtClean="0">
                          <a:solidFill>
                            <a:schemeClr val="tx1"/>
                          </a:solidFill>
                        </a:rPr>
                        <a:t> project planning and M&amp;E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9966FF">
                        <a:alpha val="69804"/>
                      </a:srgbClr>
                    </a:solidFill>
                  </a:tcPr>
                </a:tc>
              </a:tr>
              <a:tr h="892958">
                <a:tc>
                  <a:txBody>
                    <a:bodyPr/>
                    <a:lstStyle/>
                    <a:p>
                      <a:r>
                        <a:rPr lang="en-CA" sz="2200" dirty="0" smtClean="0"/>
                        <a:t>Enhancement of Secretariat working environment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9966FF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9966FF">
                        <a:alpha val="69804"/>
                      </a:srgbClr>
                    </a:solidFill>
                  </a:tcPr>
                </a:tc>
              </a:tr>
              <a:tr h="787451">
                <a:tc>
                  <a:txBody>
                    <a:bodyPr/>
                    <a:lstStyle/>
                    <a:p>
                      <a:r>
                        <a:rPr lang="en-CA" sz="2200" dirty="0" smtClean="0">
                          <a:solidFill>
                            <a:schemeClr val="tx1"/>
                          </a:solidFill>
                        </a:rPr>
                        <a:t>Exploration</a:t>
                      </a:r>
                      <a:r>
                        <a:rPr lang="en-CA" sz="2200" baseline="0" dirty="0" smtClean="0">
                          <a:solidFill>
                            <a:schemeClr val="tx1"/>
                          </a:solidFill>
                        </a:rPr>
                        <a:t> of streamlined institutional processes &amp; structures</a:t>
                      </a:r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9966FF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9966FF">
                        <a:alpha val="69804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 descr="ITTO KM Strategic Pillar 3 20pt .jpg"/>
          <p:cNvPicPr>
            <a:picLocks noChangeAspect="1"/>
          </p:cNvPicPr>
          <p:nvPr/>
        </p:nvPicPr>
        <p:blipFill>
          <a:blip r:embed="rId3" cstate="print"/>
          <a:srcRect r="45464" b="79841"/>
          <a:stretch>
            <a:fillRect/>
          </a:stretch>
        </p:blipFill>
        <p:spPr>
          <a:xfrm>
            <a:off x="3270870" y="173360"/>
            <a:ext cx="2597274" cy="116740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Group 53"/>
          <p:cNvGraphicFramePr>
            <a:graphicFrameLocks noGrp="1"/>
          </p:cNvGraphicFramePr>
          <p:nvPr/>
        </p:nvGraphicFramePr>
        <p:xfrm>
          <a:off x="611560" y="360136"/>
          <a:ext cx="7846640" cy="1008112"/>
        </p:xfrm>
        <a:graphic>
          <a:graphicData uri="http://schemas.openxmlformats.org/drawingml/2006/table">
            <a:tbl>
              <a:tblPr/>
              <a:tblGrid>
                <a:gridCol w="7846640"/>
              </a:tblGrid>
              <a:tr h="1008112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pitchFamily="1" charset="-128"/>
                        </a:rPr>
                        <a:t>KM Strategy Phase 3 – 2015-2018</a:t>
                      </a:r>
                    </a:p>
                  </a:txBody>
                  <a:tcPr marL="0" marR="0" marT="4680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Group 55"/>
          <p:cNvGraphicFramePr>
            <a:graphicFrameLocks noGrp="1"/>
          </p:cNvGraphicFramePr>
          <p:nvPr/>
        </p:nvGraphicFramePr>
        <p:xfrm>
          <a:off x="395536" y="1124744"/>
          <a:ext cx="8496944" cy="1005840"/>
        </p:xfrm>
        <a:graphic>
          <a:graphicData uri="http://schemas.openxmlformats.org/drawingml/2006/table">
            <a:tbl>
              <a:tblPr/>
              <a:tblGrid>
                <a:gridCol w="8496944"/>
              </a:tblGrid>
              <a:tr h="321188">
                <a:tc>
                  <a:txBody>
                    <a:bodyPr/>
                    <a:lstStyle/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de-DE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1" charset="-128"/>
                        </a:rPr>
                        <a:t>Builds on validation exercise at end of Phase 2</a:t>
                      </a:r>
                    </a:p>
                  </a:txBody>
                  <a:tcPr marL="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3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pitchFamily="1" charset="-128"/>
                      </a:endParaRPr>
                    </a:p>
                  </a:txBody>
                  <a:tcPr marL="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3" descr="ITTO KM Strategic Pillar 2 20pt .jpg"/>
          <p:cNvPicPr>
            <a:picLocks noChangeAspect="1"/>
          </p:cNvPicPr>
          <p:nvPr/>
        </p:nvPicPr>
        <p:blipFill>
          <a:blip r:embed="rId3" cstate="print"/>
          <a:srcRect r="45464" b="75856"/>
          <a:stretch>
            <a:fillRect/>
          </a:stretch>
        </p:blipFill>
        <p:spPr>
          <a:xfrm>
            <a:off x="102518" y="3429000"/>
            <a:ext cx="2597274" cy="1412007"/>
          </a:xfrm>
          <a:prstGeom prst="rect">
            <a:avLst/>
          </a:prstGeom>
        </p:spPr>
      </p:pic>
      <p:pic>
        <p:nvPicPr>
          <p:cNvPr id="5" name="Picture 4" descr="ITTO KM Strategy Pillar 1 20pt .jpg"/>
          <p:cNvPicPr>
            <a:picLocks noChangeAspect="1"/>
          </p:cNvPicPr>
          <p:nvPr/>
        </p:nvPicPr>
        <p:blipFill>
          <a:blip r:embed="rId4" cstate="print"/>
          <a:srcRect r="43816" b="75983"/>
          <a:stretch>
            <a:fillRect/>
          </a:stretch>
        </p:blipFill>
        <p:spPr>
          <a:xfrm>
            <a:off x="154905" y="1772816"/>
            <a:ext cx="2616895" cy="1397720"/>
          </a:xfrm>
          <a:prstGeom prst="rect">
            <a:avLst/>
          </a:prstGeom>
        </p:spPr>
      </p:pic>
      <p:pic>
        <p:nvPicPr>
          <p:cNvPr id="6" name="Picture 5" descr="ITTO KM Strategic Pillar 3 20pt .jpg"/>
          <p:cNvPicPr>
            <a:picLocks noChangeAspect="1"/>
          </p:cNvPicPr>
          <p:nvPr/>
        </p:nvPicPr>
        <p:blipFill>
          <a:blip r:embed="rId5" cstate="print"/>
          <a:srcRect r="45464" b="76111"/>
          <a:stretch>
            <a:fillRect/>
          </a:stretch>
        </p:blipFill>
        <p:spPr>
          <a:xfrm>
            <a:off x="107504" y="5141912"/>
            <a:ext cx="2597274" cy="13834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43808" y="2083495"/>
            <a:ext cx="55964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200" dirty="0" smtClean="0"/>
              <a:t>Adjustment and enhancement of website</a:t>
            </a:r>
          </a:p>
          <a:p>
            <a:r>
              <a:rPr lang="en-CA" sz="2200" dirty="0" smtClean="0"/>
              <a:t>Exploration of publications from pillar 2 activities</a:t>
            </a:r>
            <a:endParaRPr lang="en-CA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2843808" y="3429000"/>
            <a:ext cx="63001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dirty="0" smtClean="0"/>
              <a:t>Tapping into field-level knowledge</a:t>
            </a:r>
          </a:p>
          <a:p>
            <a:r>
              <a:rPr lang="en-CA" sz="2200" dirty="0" smtClean="0"/>
              <a:t>Focus on aggregating at regional level (sharing project results, manuals, guidelines</a:t>
            </a:r>
          </a:p>
          <a:p>
            <a:r>
              <a:rPr lang="en-CA" sz="2200" dirty="0" smtClean="0"/>
              <a:t>Global level dialogues, policy guidance</a:t>
            </a:r>
            <a:endParaRPr lang="en-CA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2915816" y="5373216"/>
            <a:ext cx="52245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200" dirty="0" smtClean="0"/>
              <a:t>Continued retention of institutional memory</a:t>
            </a:r>
          </a:p>
          <a:p>
            <a:r>
              <a:rPr lang="en-CA" sz="2200" dirty="0" smtClean="0"/>
              <a:t>Capacity building of secretariat staff, partners</a:t>
            </a:r>
            <a:endParaRPr lang="en-CA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e Präsentation">
      <a:majorFont>
        <a:latin typeface="Arial Narrow"/>
        <a:ea typeface="ＭＳ Ｐゴシック"/>
        <a:cs typeface=""/>
      </a:majorFont>
      <a:minorFont>
        <a:latin typeface="Arial Narrow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>
            <a:alpha val="75000"/>
          </a:scheme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447675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CH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>
            <a:alpha val="75000"/>
          </a:scheme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447675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CH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  <a:ea typeface="ＭＳ Ｐゴシック" pitchFamily="1" charset="-128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3496</TotalTime>
  <Words>561</Words>
  <Application>Microsoft Office PowerPoint</Application>
  <PresentationFormat>On-screen Show (4:3)</PresentationFormat>
  <Paragraphs>105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Leere Präsentation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Helvetas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 Neues CI/CD</dc:title>
  <dc:creator>Andrea Peterhans</dc:creator>
  <cp:lastModifiedBy>Riff Fullan</cp:lastModifiedBy>
  <cp:revision>700</cp:revision>
  <dcterms:created xsi:type="dcterms:W3CDTF">2007-03-21T21:19:50Z</dcterms:created>
  <dcterms:modified xsi:type="dcterms:W3CDTF">2013-11-26T05:38:38Z</dcterms:modified>
</cp:coreProperties>
</file>