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6" r:id="rId3"/>
    <p:sldId id="261" r:id="rId4"/>
    <p:sldId id="266" r:id="rId5"/>
    <p:sldId id="260" r:id="rId6"/>
    <p:sldId id="265" r:id="rId7"/>
    <p:sldId id="258" r:id="rId8"/>
    <p:sldId id="259" r:id="rId9"/>
    <p:sldId id="262" r:id="rId10"/>
    <p:sldId id="263" r:id="rId11"/>
    <p:sldId id="268" r:id="rId12"/>
    <p:sldId id="267" r:id="rId13"/>
    <p:sldId id="269" r:id="rId14"/>
    <p:sldId id="270" r:id="rId15"/>
    <p:sldId id="272" r:id="rId16"/>
    <p:sldId id="271" r:id="rId1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44E85C-1836-4203-B73A-B6BC1A224AEC}" type="datetimeFigureOut">
              <a:rPr lang="es-CO" smtClean="0"/>
              <a:t>26/11/2013</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CD3F26-AE2A-4EBB-9450-D9E5A18A6194}" type="slidenum">
              <a:rPr lang="es-CO" smtClean="0"/>
              <a:t>‹Nº›</a:t>
            </a:fld>
            <a:endParaRPr lang="es-CO"/>
          </a:p>
        </p:txBody>
      </p:sp>
    </p:spTree>
    <p:extLst>
      <p:ext uri="{BB962C8B-B14F-4D97-AF65-F5344CB8AC3E}">
        <p14:creationId xmlns:p14="http://schemas.microsoft.com/office/powerpoint/2010/main" val="1764792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B2CD3F26-AE2A-4EBB-9450-D9E5A18A6194}" type="slidenum">
              <a:rPr lang="es-CO" smtClean="0"/>
              <a:t>2</a:t>
            </a:fld>
            <a:endParaRPr lang="es-CO"/>
          </a:p>
        </p:txBody>
      </p:sp>
    </p:spTree>
    <p:extLst>
      <p:ext uri="{BB962C8B-B14F-4D97-AF65-F5344CB8AC3E}">
        <p14:creationId xmlns:p14="http://schemas.microsoft.com/office/powerpoint/2010/main" val="3223075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9A77DAFC-D851-409F-BBF3-8F908BD55149}" type="datetimeFigureOut">
              <a:rPr lang="es-CO" smtClean="0"/>
              <a:t>26/11/2013</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4243415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9A77DAFC-D851-409F-BBF3-8F908BD55149}" type="datetimeFigureOut">
              <a:rPr lang="es-CO" smtClean="0"/>
              <a:t>26/11/2013</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3172651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9A77DAFC-D851-409F-BBF3-8F908BD55149}" type="datetimeFigureOut">
              <a:rPr lang="es-CO" smtClean="0"/>
              <a:t>26/11/2013</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3865220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9A77DAFC-D851-409F-BBF3-8F908BD55149}" type="datetimeFigureOut">
              <a:rPr lang="es-CO" smtClean="0"/>
              <a:t>26/11/2013</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95114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A77DAFC-D851-409F-BBF3-8F908BD55149}" type="datetimeFigureOut">
              <a:rPr lang="es-CO" smtClean="0"/>
              <a:t>26/11/2013</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37655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9A77DAFC-D851-409F-BBF3-8F908BD55149}" type="datetimeFigureOut">
              <a:rPr lang="es-CO" smtClean="0"/>
              <a:t>26/11/2013</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917890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9A77DAFC-D851-409F-BBF3-8F908BD55149}" type="datetimeFigureOut">
              <a:rPr lang="es-CO" smtClean="0"/>
              <a:t>26/11/2013</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2284599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9A77DAFC-D851-409F-BBF3-8F908BD55149}" type="datetimeFigureOut">
              <a:rPr lang="es-CO" smtClean="0"/>
              <a:t>26/11/2013</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2978245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A77DAFC-D851-409F-BBF3-8F908BD55149}" type="datetimeFigureOut">
              <a:rPr lang="es-CO" smtClean="0"/>
              <a:t>26/11/2013</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71177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A77DAFC-D851-409F-BBF3-8F908BD55149}" type="datetimeFigureOut">
              <a:rPr lang="es-CO" smtClean="0"/>
              <a:t>26/11/2013</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1437689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A77DAFC-D851-409F-BBF3-8F908BD55149}" type="datetimeFigureOut">
              <a:rPr lang="es-CO" smtClean="0"/>
              <a:t>26/11/2013</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E638BCE8-CFC6-4971-9C16-EE6FEE518051}" type="slidenum">
              <a:rPr lang="es-CO" smtClean="0"/>
              <a:t>‹Nº›</a:t>
            </a:fld>
            <a:endParaRPr lang="es-CO"/>
          </a:p>
        </p:txBody>
      </p:sp>
    </p:spTree>
    <p:extLst>
      <p:ext uri="{BB962C8B-B14F-4D97-AF65-F5344CB8AC3E}">
        <p14:creationId xmlns:p14="http://schemas.microsoft.com/office/powerpoint/2010/main" val="52248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77DAFC-D851-409F-BBF3-8F908BD55149}" type="datetimeFigureOut">
              <a:rPr lang="es-CO" smtClean="0"/>
              <a:t>26/11/2013</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8BCE8-CFC6-4971-9C16-EE6FEE518051}" type="slidenum">
              <a:rPr lang="es-CO" smtClean="0"/>
              <a:t>‹Nº›</a:t>
            </a:fld>
            <a:endParaRPr lang="es-CO"/>
          </a:p>
        </p:txBody>
      </p:sp>
    </p:spTree>
    <p:extLst>
      <p:ext uri="{BB962C8B-B14F-4D97-AF65-F5344CB8AC3E}">
        <p14:creationId xmlns:p14="http://schemas.microsoft.com/office/powerpoint/2010/main" val="2442698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arthobservatory.nasa.gov/IOTD/view.php?id=47427"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apping Mangroves by Satellit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6955" y="1843937"/>
            <a:ext cx="6858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785611" y="542939"/>
            <a:ext cx="10200068" cy="1200329"/>
          </a:xfrm>
          <a:prstGeom prst="rect">
            <a:avLst/>
          </a:prstGeom>
        </p:spPr>
        <p:txBody>
          <a:bodyPr wrap="square">
            <a:spAutoFit/>
          </a:bodyPr>
          <a:lstStyle/>
          <a:p>
            <a:pPr algn="ctr"/>
            <a:r>
              <a:rPr lang="en-US" sz="3600" b="1" dirty="0" smtClean="0"/>
              <a:t>Report to the 49</a:t>
            </a:r>
            <a:r>
              <a:rPr lang="en-US" sz="3600" b="1" baseline="30000" dirty="0" smtClean="0"/>
              <a:t>th</a:t>
            </a:r>
            <a:r>
              <a:rPr lang="en-US" sz="3600" b="1" dirty="0" smtClean="0"/>
              <a:t> Session of the ITTC and Associated Sessions of the Committees</a:t>
            </a:r>
            <a:endParaRPr lang="es-CO" sz="3600" dirty="0"/>
          </a:p>
        </p:txBody>
      </p:sp>
      <p:sp>
        <p:nvSpPr>
          <p:cNvPr id="7" name="CuadroTexto 6"/>
          <p:cNvSpPr txBox="1"/>
          <p:nvPr/>
        </p:nvSpPr>
        <p:spPr>
          <a:xfrm>
            <a:off x="1178417" y="6060497"/>
            <a:ext cx="9807262" cy="461665"/>
          </a:xfrm>
          <a:prstGeom prst="rect">
            <a:avLst/>
          </a:prstGeom>
          <a:noFill/>
        </p:spPr>
        <p:txBody>
          <a:bodyPr wrap="square" rtlCol="0">
            <a:spAutoFit/>
          </a:bodyPr>
          <a:lstStyle/>
          <a:p>
            <a:pPr algn="ctr"/>
            <a:r>
              <a:rPr lang="en-US" sz="2400" b="1" dirty="0" smtClean="0"/>
              <a:t>J. Antonio Villa </a:t>
            </a:r>
            <a:r>
              <a:rPr lang="en-US" sz="2400" b="1" dirty="0" err="1" smtClean="0"/>
              <a:t>Lopera</a:t>
            </a:r>
            <a:r>
              <a:rPr lang="en-US" sz="2400" b="1" dirty="0" smtClean="0"/>
              <a:t>, Consultant, Libreville, Gabon, November 2013</a:t>
            </a:r>
            <a:endParaRPr lang="es-CO" sz="2400" dirty="0"/>
          </a:p>
        </p:txBody>
      </p:sp>
      <p:sp>
        <p:nvSpPr>
          <p:cNvPr id="8" name="Rectángulo 7"/>
          <p:cNvSpPr/>
          <p:nvPr/>
        </p:nvSpPr>
        <p:spPr>
          <a:xfrm>
            <a:off x="1178417" y="5278417"/>
            <a:ext cx="9807262" cy="430887"/>
          </a:xfrm>
          <a:prstGeom prst="rect">
            <a:avLst/>
          </a:prstGeom>
        </p:spPr>
        <p:txBody>
          <a:bodyPr wrap="square">
            <a:spAutoFit/>
          </a:bodyPr>
          <a:lstStyle/>
          <a:p>
            <a:pPr algn="ctr"/>
            <a:r>
              <a:rPr lang="es-CO" sz="2200" dirty="0" smtClean="0">
                <a:hlinkClick r:id="rId3"/>
              </a:rPr>
              <a:t>http://earthobservatory.nasa.gov/IOTD/view.php?id=47427</a:t>
            </a:r>
            <a:endParaRPr lang="es-CO" sz="2200" dirty="0"/>
          </a:p>
        </p:txBody>
      </p:sp>
    </p:spTree>
    <p:extLst>
      <p:ext uri="{BB962C8B-B14F-4D97-AF65-F5344CB8AC3E}">
        <p14:creationId xmlns:p14="http://schemas.microsoft.com/office/powerpoint/2010/main" val="3597854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3404"/>
          </a:xfrm>
        </p:spPr>
        <p:txBody>
          <a:bodyPr>
            <a:normAutofit/>
          </a:bodyPr>
          <a:lstStyle/>
          <a:p>
            <a:pPr algn="ctr"/>
            <a:r>
              <a:rPr lang="en-US" sz="3600" dirty="0" smtClean="0"/>
              <a:t>Recommendations</a:t>
            </a:r>
            <a:endParaRPr lang="en-US" sz="3600" dirty="0"/>
          </a:p>
        </p:txBody>
      </p:sp>
      <p:sp>
        <p:nvSpPr>
          <p:cNvPr id="3" name="Marcador de contenido 2"/>
          <p:cNvSpPr>
            <a:spLocks noGrp="1"/>
          </p:cNvSpPr>
          <p:nvPr>
            <p:ph idx="1"/>
          </p:nvPr>
        </p:nvSpPr>
        <p:spPr>
          <a:xfrm>
            <a:off x="838200" y="1237130"/>
            <a:ext cx="10515600" cy="5168433"/>
          </a:xfrm>
        </p:spPr>
        <p:txBody>
          <a:bodyPr>
            <a:normAutofit fontScale="62500" lnSpcReduction="20000"/>
          </a:bodyPr>
          <a:lstStyle/>
          <a:p>
            <a:pPr lvl="0"/>
            <a:r>
              <a:rPr lang="en-US" sz="4000" dirty="0" smtClean="0"/>
              <a:t>A bigger and close coordination between ANAM and ARAP for mangrove management in Panama.</a:t>
            </a:r>
          </a:p>
          <a:p>
            <a:pPr lvl="0"/>
            <a:r>
              <a:rPr lang="en-US" sz="4000" dirty="0" smtClean="0"/>
              <a:t>To consider, under the achievements of both projects, the convenience to participate actively in the international commerce with products and services obtained from managed sources.</a:t>
            </a:r>
          </a:p>
          <a:p>
            <a:pPr lvl="0"/>
            <a:r>
              <a:rPr lang="en-US" sz="4000" dirty="0" smtClean="0"/>
              <a:t>The active diffusion of results to other localities in order to expand the areas under sustainable management.</a:t>
            </a:r>
          </a:p>
          <a:p>
            <a:pPr lvl="0"/>
            <a:r>
              <a:rPr lang="en-US" sz="4000" dirty="0" smtClean="0"/>
              <a:t>To persuade an support local actors involved in productive and sustainable activities to get voluntary forest certification.</a:t>
            </a:r>
          </a:p>
          <a:p>
            <a:r>
              <a:rPr lang="en-US" sz="4000" dirty="0" smtClean="0"/>
              <a:t>To seek an appropriate participation in the markets aimed to mitigate Global Climate Change.</a:t>
            </a:r>
          </a:p>
          <a:p>
            <a:pPr lvl="0"/>
            <a:r>
              <a:rPr lang="en-US" sz="4000" dirty="0" smtClean="0"/>
              <a:t>Make all possible efforts to rise awareness among population and national authorities about the comparatively disadvantageous socioeconomic condition of mangrove ecosystems and neighboring flooding forest in relation to alternative uses of land triggered from other productive sectors</a:t>
            </a:r>
            <a:r>
              <a:rPr lang="en-US" sz="4000" dirty="0" smtClean="0"/>
              <a:t>.</a:t>
            </a:r>
            <a:endParaRPr lang="es-CO" dirty="0"/>
          </a:p>
          <a:p>
            <a:endParaRPr lang="es-CO" dirty="0"/>
          </a:p>
        </p:txBody>
      </p:sp>
    </p:spTree>
    <p:extLst>
      <p:ext uri="{BB962C8B-B14F-4D97-AF65-F5344CB8AC3E}">
        <p14:creationId xmlns:p14="http://schemas.microsoft.com/office/powerpoint/2010/main" val="21103477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643404"/>
          </a:xfrm>
        </p:spPr>
        <p:txBody>
          <a:bodyPr>
            <a:normAutofit/>
          </a:bodyPr>
          <a:lstStyle/>
          <a:p>
            <a:pPr algn="ctr"/>
            <a:r>
              <a:rPr lang="en-US" sz="3600" dirty="0" smtClean="0"/>
              <a:t>Recommendations</a:t>
            </a:r>
            <a:endParaRPr lang="en-US" sz="3600" dirty="0"/>
          </a:p>
        </p:txBody>
      </p:sp>
      <p:sp>
        <p:nvSpPr>
          <p:cNvPr id="3" name="Marcador de contenido 2"/>
          <p:cNvSpPr>
            <a:spLocks noGrp="1"/>
          </p:cNvSpPr>
          <p:nvPr>
            <p:ph idx="1"/>
          </p:nvPr>
        </p:nvSpPr>
        <p:spPr>
          <a:xfrm>
            <a:off x="838200" y="1237130"/>
            <a:ext cx="10515600" cy="5168433"/>
          </a:xfrm>
        </p:spPr>
        <p:txBody>
          <a:bodyPr>
            <a:normAutofit fontScale="92500" lnSpcReduction="10000"/>
          </a:bodyPr>
          <a:lstStyle/>
          <a:p>
            <a:pPr lvl="0"/>
            <a:r>
              <a:rPr lang="en-US" sz="3300" dirty="0" smtClean="0"/>
              <a:t>Seriously consider a mechanism for a formal and independent auto-evaluation of local actors involved in ITTO´s projects.</a:t>
            </a:r>
          </a:p>
          <a:p>
            <a:pPr lvl="0"/>
            <a:r>
              <a:rPr lang="en-US" sz="3300" dirty="0" smtClean="0"/>
              <a:t>To contribute effectively to improve ITTO´s guidelines for mangrove ecosystems and flooding forests.</a:t>
            </a:r>
          </a:p>
          <a:p>
            <a:pPr lvl="0"/>
            <a:r>
              <a:rPr lang="en-US" sz="3300" dirty="0" smtClean="0"/>
              <a:t>Take into account, with the appropriate additions or amendments, the ITTO´s guidelines to prevent forest fires, diseases and pests into the present activities and in future projects.</a:t>
            </a:r>
          </a:p>
          <a:p>
            <a:pPr lvl="0"/>
            <a:r>
              <a:rPr lang="en-US" sz="3300" dirty="0" smtClean="0"/>
              <a:t>To ANAM, to monitor reforested and afforested plots under the project.</a:t>
            </a:r>
          </a:p>
          <a:p>
            <a:pPr lvl="0"/>
            <a:r>
              <a:rPr lang="en-US" sz="3300" dirty="0" smtClean="0"/>
              <a:t>To INECOL A.C., to make a good contribution for the TFU.</a:t>
            </a:r>
          </a:p>
          <a:p>
            <a:pPr lvl="0"/>
            <a:endParaRPr lang="en-US" dirty="0" smtClean="0"/>
          </a:p>
          <a:p>
            <a:endParaRPr lang="es-CO" dirty="0"/>
          </a:p>
          <a:p>
            <a:endParaRPr lang="es-CO" dirty="0"/>
          </a:p>
        </p:txBody>
      </p:sp>
    </p:spTree>
    <p:extLst>
      <p:ext uri="{BB962C8B-B14F-4D97-AF65-F5344CB8AC3E}">
        <p14:creationId xmlns:p14="http://schemas.microsoft.com/office/powerpoint/2010/main" val="12881915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724087"/>
          </a:xfrm>
        </p:spPr>
        <p:txBody>
          <a:bodyPr>
            <a:normAutofit/>
          </a:bodyPr>
          <a:lstStyle/>
          <a:p>
            <a:pPr algn="ctr"/>
            <a:r>
              <a:rPr lang="en-US" sz="3600" dirty="0" smtClean="0"/>
              <a:t>Consultation of the reports</a:t>
            </a:r>
            <a:endParaRPr lang="en-US" sz="3600" dirty="0"/>
          </a:p>
        </p:txBody>
      </p:sp>
      <p:sp>
        <p:nvSpPr>
          <p:cNvPr id="3" name="Marcador de contenido 2"/>
          <p:cNvSpPr>
            <a:spLocks noGrp="1"/>
          </p:cNvSpPr>
          <p:nvPr>
            <p:ph idx="1"/>
          </p:nvPr>
        </p:nvSpPr>
        <p:spPr>
          <a:xfrm>
            <a:off x="838200" y="1825625"/>
            <a:ext cx="10515600" cy="2813610"/>
          </a:xfrm>
        </p:spPr>
        <p:txBody>
          <a:bodyPr/>
          <a:lstStyle/>
          <a:p>
            <a:r>
              <a:rPr lang="en-US" dirty="0" smtClean="0"/>
              <a:t>Each project report was consulted with each Executing Agency and with the Secretariat previous to the preparation and submission of final reports and Executive Summary.</a:t>
            </a:r>
          </a:p>
          <a:p>
            <a:r>
              <a:rPr lang="en-US" dirty="0" smtClean="0"/>
              <a:t>Minor comments and amendments were suggested by EAs and overall agreement with the reports were formally expressed in each EA case.</a:t>
            </a:r>
            <a:endParaRPr lang="en-US" dirty="0"/>
          </a:p>
        </p:txBody>
      </p:sp>
    </p:spTree>
    <p:extLst>
      <p:ext uri="{BB962C8B-B14F-4D97-AF65-F5344CB8AC3E}">
        <p14:creationId xmlns:p14="http://schemas.microsoft.com/office/powerpoint/2010/main" val="4284693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524000" y="0"/>
            <a:ext cx="9144000" cy="6858000"/>
          </a:xfrm>
          <a:prstGeom prst="rect">
            <a:avLst/>
          </a:prstGeom>
        </p:spPr>
      </p:pic>
    </p:spTree>
    <p:extLst>
      <p:ext uri="{BB962C8B-B14F-4D97-AF65-F5344CB8AC3E}">
        <p14:creationId xmlns:p14="http://schemas.microsoft.com/office/powerpoint/2010/main" val="2812945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524000" y="0"/>
            <a:ext cx="9144000" cy="6858000"/>
          </a:xfrm>
          <a:prstGeom prst="rect">
            <a:avLst/>
          </a:prstGeom>
        </p:spPr>
      </p:pic>
    </p:spTree>
    <p:extLst>
      <p:ext uri="{BB962C8B-B14F-4D97-AF65-F5344CB8AC3E}">
        <p14:creationId xmlns:p14="http://schemas.microsoft.com/office/powerpoint/2010/main" val="2588441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05107" y="0"/>
            <a:ext cx="9181785" cy="6858000"/>
          </a:xfrm>
          <a:prstGeom prst="rect">
            <a:avLst/>
          </a:prstGeom>
        </p:spPr>
      </p:pic>
    </p:spTree>
    <p:extLst>
      <p:ext uri="{BB962C8B-B14F-4D97-AF65-F5344CB8AC3E}">
        <p14:creationId xmlns:p14="http://schemas.microsoft.com/office/powerpoint/2010/main" val="2640046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4833" y="0"/>
            <a:ext cx="5122333" cy="6858000"/>
          </a:xfrm>
          <a:prstGeom prst="rect">
            <a:avLst/>
          </a:prstGeom>
        </p:spPr>
      </p:pic>
    </p:spTree>
    <p:extLst>
      <p:ext uri="{BB962C8B-B14F-4D97-AF65-F5344CB8AC3E}">
        <p14:creationId xmlns:p14="http://schemas.microsoft.com/office/powerpoint/2010/main" val="2947357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23870" y="592428"/>
            <a:ext cx="10290220" cy="1056068"/>
          </a:xfrm>
        </p:spPr>
        <p:txBody>
          <a:bodyPr>
            <a:noAutofit/>
          </a:bodyPr>
          <a:lstStyle/>
          <a:p>
            <a:r>
              <a:rPr lang="en-US" sz="3600" b="1" dirty="0" smtClean="0"/>
              <a:t>Report to the 49</a:t>
            </a:r>
            <a:r>
              <a:rPr lang="en-US" sz="3600" b="1" baseline="30000" dirty="0" smtClean="0"/>
              <a:t>th</a:t>
            </a:r>
            <a:r>
              <a:rPr lang="en-US" sz="3600" b="1" dirty="0" smtClean="0"/>
              <a:t> </a:t>
            </a:r>
            <a:r>
              <a:rPr lang="en-US" sz="3600" b="1" dirty="0"/>
              <a:t>Session of the </a:t>
            </a:r>
            <a:r>
              <a:rPr lang="en-US" sz="3600" b="1" dirty="0" smtClean="0"/>
              <a:t>ITTC </a:t>
            </a:r>
            <a:r>
              <a:rPr lang="en-US" sz="3600" b="1" dirty="0"/>
              <a:t>and Associated Sessions of the </a:t>
            </a:r>
            <a:r>
              <a:rPr lang="en-US" sz="3600" b="1" dirty="0" smtClean="0"/>
              <a:t>Committees</a:t>
            </a:r>
            <a:endParaRPr lang="es-CO" sz="3600" b="1" dirty="0"/>
          </a:p>
        </p:txBody>
      </p:sp>
      <p:sp>
        <p:nvSpPr>
          <p:cNvPr id="3" name="Subtítulo 2"/>
          <p:cNvSpPr>
            <a:spLocks noGrp="1"/>
          </p:cNvSpPr>
          <p:nvPr>
            <p:ph type="subTitle" idx="1"/>
          </p:nvPr>
        </p:nvSpPr>
        <p:spPr>
          <a:xfrm>
            <a:off x="1184856" y="3166906"/>
            <a:ext cx="9968248" cy="2228044"/>
          </a:xfrm>
        </p:spPr>
        <p:txBody>
          <a:bodyPr>
            <a:normAutofit/>
          </a:bodyPr>
          <a:lstStyle/>
          <a:p>
            <a:pPr algn="just"/>
            <a:r>
              <a:rPr lang="en-AU" dirty="0"/>
              <a:t>PD 156/02 Rev.3 (F)	</a:t>
            </a:r>
            <a:r>
              <a:rPr lang="en-GB" dirty="0"/>
              <a:t>Conservation and Reforestation of Threatened Mangrove Forest Areas along the Pacific Coast of Panama – Phases I &amp; II  (Panama) </a:t>
            </a:r>
            <a:endParaRPr lang="es-CO" dirty="0"/>
          </a:p>
          <a:p>
            <a:pPr algn="just"/>
            <a:r>
              <a:rPr lang="en-AU" dirty="0"/>
              <a:t> </a:t>
            </a:r>
            <a:r>
              <a:rPr lang="en-AU" dirty="0" smtClean="0"/>
              <a:t>PD </a:t>
            </a:r>
            <a:r>
              <a:rPr lang="en-AU" dirty="0"/>
              <a:t>349/05 Rev.2 (F)	Criteria for the Management of Mangrove and Flood Forests in the Central Coastal Plains of Veracruz, Mexico:  A Community Management Tool  (Mexico)</a:t>
            </a:r>
            <a:endParaRPr lang="es-CO" dirty="0"/>
          </a:p>
        </p:txBody>
      </p:sp>
      <p:sp>
        <p:nvSpPr>
          <p:cNvPr id="6" name="CuadroTexto 5"/>
          <p:cNvSpPr txBox="1"/>
          <p:nvPr/>
        </p:nvSpPr>
        <p:spPr>
          <a:xfrm>
            <a:off x="1184856" y="1966577"/>
            <a:ext cx="9968248" cy="1200329"/>
          </a:xfrm>
          <a:prstGeom prst="rect">
            <a:avLst/>
          </a:prstGeom>
          <a:noFill/>
        </p:spPr>
        <p:txBody>
          <a:bodyPr wrap="square" rtlCol="0">
            <a:spAutoFit/>
          </a:bodyPr>
          <a:lstStyle/>
          <a:p>
            <a:pPr algn="ctr"/>
            <a:r>
              <a:rPr lang="en-US" sz="3600" dirty="0" smtClean="0"/>
              <a:t>Thematic Ex-post Evaluation on two Mangrove Projects</a:t>
            </a:r>
            <a:endParaRPr lang="en-US" sz="3600" dirty="0"/>
          </a:p>
        </p:txBody>
      </p:sp>
    </p:spTree>
    <p:extLst>
      <p:ext uri="{BB962C8B-B14F-4D97-AF65-F5344CB8AC3E}">
        <p14:creationId xmlns:p14="http://schemas.microsoft.com/office/powerpoint/2010/main" val="2683717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523517"/>
          </a:xfrm>
        </p:spPr>
        <p:txBody>
          <a:bodyPr>
            <a:noAutofit/>
          </a:bodyPr>
          <a:lstStyle/>
          <a:p>
            <a:pPr algn="ctr"/>
            <a:r>
              <a:rPr lang="en-US" sz="3600" dirty="0" smtClean="0"/>
              <a:t>Purpose, Scope of Work and Required Work</a:t>
            </a:r>
            <a:r>
              <a:rPr lang="es-CO" sz="3600" dirty="0" smtClean="0"/>
              <a:t>:</a:t>
            </a:r>
            <a:endParaRPr lang="es-CO" sz="3600" dirty="0"/>
          </a:p>
        </p:txBody>
      </p:sp>
      <p:sp>
        <p:nvSpPr>
          <p:cNvPr id="3" name="Marcador de contenido 2"/>
          <p:cNvSpPr>
            <a:spLocks noGrp="1"/>
          </p:cNvSpPr>
          <p:nvPr>
            <p:ph idx="1"/>
          </p:nvPr>
        </p:nvSpPr>
        <p:spPr>
          <a:xfrm>
            <a:off x="838200" y="978794"/>
            <a:ext cx="10515600" cy="5417110"/>
          </a:xfrm>
        </p:spPr>
        <p:txBody>
          <a:bodyPr>
            <a:normAutofit fontScale="92500" lnSpcReduction="10000"/>
          </a:bodyPr>
          <a:lstStyle/>
          <a:p>
            <a:r>
              <a:rPr lang="en-US" sz="2400" dirty="0" smtClean="0"/>
              <a:t>The purpose of the evaluation was to provide a concise diagnosis of the two projects to point out the successful and unsuccessful outcomes, the reasons for them, the contribution of the projects towards ITTO’s Objective 2000 and the ITTO Mangrove Work Plan 2002 - 2006, and to draw lessons that can be used to improve similar projects in the future.</a:t>
            </a:r>
          </a:p>
          <a:p>
            <a:r>
              <a:rPr lang="en-US" sz="2400" dirty="0" smtClean="0"/>
              <a:t>The scope embraced to analyze and assess for each project from the overall role and contribution of the project in light of sector policies, development programs, priorities and requirements to achieve conservation, sustainable management and/or rehabilitation of mangroves in the country concerned to the project’s relative success or failure, including a summary of the key lessons learnt; and the identification of any issues or problems that should be taken into account in designing and implementing similar projects in the future.</a:t>
            </a:r>
          </a:p>
          <a:p>
            <a:pPr lvl="0"/>
            <a:r>
              <a:rPr lang="en-US" sz="2400" dirty="0" smtClean="0"/>
              <a:t>Required work was: (a) desk review of documents, (b) two field visits, (c) two individual evaluations, (d) an executive summary and its presentation to the 49</a:t>
            </a:r>
            <a:r>
              <a:rPr lang="en-US" sz="2400" baseline="30000" dirty="0" smtClean="0"/>
              <a:t>th</a:t>
            </a:r>
            <a:r>
              <a:rPr lang="en-US" sz="2400" dirty="0" smtClean="0"/>
              <a:t> Session of ITTC, (e) preparation of a draft profile of a follow-up work plan to ITTO’s Mangrove work plan 2002-2006, describing its focus and potential components and (f) preparation of an article for possible publication in the ITTO Tropical Forest Update (TFU).</a:t>
            </a:r>
          </a:p>
          <a:p>
            <a:pPr lvl="0"/>
            <a:r>
              <a:rPr lang="en-US" sz="2400" dirty="0" smtClean="0"/>
              <a:t>Dates: 15</a:t>
            </a:r>
            <a:r>
              <a:rPr lang="en-US" sz="2400" baseline="30000" dirty="0" smtClean="0"/>
              <a:t>th</a:t>
            </a:r>
            <a:r>
              <a:rPr lang="en-US" sz="2400" dirty="0" smtClean="0"/>
              <a:t> July to 31</a:t>
            </a:r>
            <a:r>
              <a:rPr lang="en-US" sz="2400" baseline="30000" dirty="0" smtClean="0"/>
              <a:t>st</a:t>
            </a:r>
            <a:r>
              <a:rPr lang="en-US" sz="2400" dirty="0" smtClean="0"/>
              <a:t> August 2013. SSA </a:t>
            </a:r>
            <a:r>
              <a:rPr lang="es-CO" sz="2400" dirty="0"/>
              <a:t>(F) F </a:t>
            </a:r>
            <a:r>
              <a:rPr lang="es-CO" sz="2400" dirty="0" smtClean="0"/>
              <a:t>13/05.</a:t>
            </a:r>
            <a:endParaRPr lang="en-US" sz="2400" dirty="0" smtClean="0"/>
          </a:p>
        </p:txBody>
      </p:sp>
    </p:spTree>
    <p:extLst>
      <p:ext uri="{BB962C8B-B14F-4D97-AF65-F5344CB8AC3E}">
        <p14:creationId xmlns:p14="http://schemas.microsoft.com/office/powerpoint/2010/main" val="34113007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587912"/>
          </a:xfrm>
        </p:spPr>
        <p:txBody>
          <a:bodyPr/>
          <a:lstStyle/>
          <a:p>
            <a:pPr algn="ctr"/>
            <a:r>
              <a:rPr lang="en-US" sz="3600" dirty="0" smtClean="0"/>
              <a:t>Projects Facts: PD 156/02 Rev.3 (F)</a:t>
            </a:r>
            <a:endParaRPr lang="en-US"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752418098"/>
              </p:ext>
            </p:extLst>
          </p:nvPr>
        </p:nvGraphicFramePr>
        <p:xfrm>
          <a:off x="1070020" y="1433723"/>
          <a:ext cx="10108842" cy="4378595"/>
        </p:xfrm>
        <a:graphic>
          <a:graphicData uri="http://schemas.openxmlformats.org/drawingml/2006/table">
            <a:tbl>
              <a:tblPr firstRow="1" bandRow="1">
                <a:tableStyleId>{5C22544A-7EE6-4342-B048-85BDC9FD1C3A}</a:tableStyleId>
              </a:tblPr>
              <a:tblGrid>
                <a:gridCol w="3717133"/>
                <a:gridCol w="6391709"/>
              </a:tblGrid>
              <a:tr h="323218">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Agencia Ejecutora:</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Autoridad Nacional del Ambiente (ANAM)</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r>
              <a:tr h="323218">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Sesión de Aprobación:</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CIMT Sesión XXXIV, Mayo 2003, Ciudad de Panamá, Panamá</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646435">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Fase I: Fecha de inicio y duración</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Septiembre 2004  /  (24 meses planeada, 48 ejecutada)</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969653">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Fecha Revisada Aprobada de Terminación de la Fase I:</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Agosto 2008</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646435">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Fase II: Fecha de inicio y duración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Diciembre 2007 / (24 meses planeada, 48 ejecutada)</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969653">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Fecha Revisada Aprobada de Terminación de la Fase II:</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Marzo 2011</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081810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562154"/>
          </a:xfrm>
        </p:spPr>
        <p:txBody>
          <a:bodyPr>
            <a:noAutofit/>
          </a:bodyPr>
          <a:lstStyle/>
          <a:p>
            <a:pPr algn="ctr"/>
            <a:r>
              <a:rPr lang="en-US" sz="3600" dirty="0" smtClean="0"/>
              <a:t>Projects Facts: PD </a:t>
            </a:r>
            <a:r>
              <a:rPr lang="en-AU" sz="3600" dirty="0" smtClean="0"/>
              <a:t>156/02 Rev.3 (F)</a:t>
            </a:r>
            <a:endParaRPr lang="es-CO" sz="3600"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4085023630"/>
              </p:ext>
            </p:extLst>
          </p:nvPr>
        </p:nvGraphicFramePr>
        <p:xfrm>
          <a:off x="838200" y="1339406"/>
          <a:ext cx="10108842" cy="4774692"/>
        </p:xfrm>
        <a:graphic>
          <a:graphicData uri="http://schemas.openxmlformats.org/drawingml/2006/table">
            <a:tbl>
              <a:tblPr firstRow="1" bandRow="1">
                <a:tableStyleId>{5C22544A-7EE6-4342-B048-85BDC9FD1C3A}</a:tableStyleId>
              </a:tblPr>
              <a:tblGrid>
                <a:gridCol w="1958788"/>
                <a:gridCol w="4383741"/>
                <a:gridCol w="201706"/>
                <a:gridCol w="821407"/>
                <a:gridCol w="1287888"/>
                <a:gridCol w="1455312"/>
              </a:tblGrid>
              <a:tr h="128151">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Fase I</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gridSpan="5">
                  <a:txBody>
                    <a:bodyPr/>
                    <a:lstStyle/>
                    <a:p>
                      <a:pPr>
                        <a:lnSpc>
                          <a:spcPct val="107000"/>
                        </a:lnSpc>
                        <a:spcAft>
                          <a:spcPts val="800"/>
                        </a:spcAft>
                      </a:pPr>
                      <a:r>
                        <a:rPr lang="es-CO" sz="2200" dirty="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solidFill>
                      <a:schemeClr val="accent1">
                        <a:lumMod val="20000"/>
                        <a:lumOff val="80000"/>
                      </a:schemeClr>
                    </a:solid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127339">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total:</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701.547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127339">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OIMT:</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491.257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del Japón:</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400.000</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14149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USA:</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86.257</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Noruega:</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5.000</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Panamá:</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a:txBody>
                    <a:bodyPr/>
                    <a:lstStyle/>
                    <a:p>
                      <a:endParaRPr lang="es-CO" sz="2200"/>
                    </a:p>
                  </a:txBody>
                  <a:tcPr marL="44450" marR="44450" marT="0" marB="0" anchor="ctr"/>
                </a:tc>
                <a:tc>
                  <a:txBody>
                    <a:bodyPr/>
                    <a:lstStyle/>
                    <a:p>
                      <a:pPr algn="r">
                        <a:lnSpc>
                          <a:spcPct val="107000"/>
                        </a:lnSpc>
                        <a:spcAft>
                          <a:spcPts val="0"/>
                        </a:spcAft>
                      </a:pPr>
                      <a:r>
                        <a:rPr lang="es-CO" sz="2200" spc="-1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210.290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142396">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Fase II</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5">
                  <a:txBody>
                    <a:bodyPr/>
                    <a:lstStyle/>
                    <a:p>
                      <a:pPr>
                        <a:lnSpc>
                          <a:spcPct val="107000"/>
                        </a:lnSpc>
                        <a:spcAft>
                          <a:spcPts val="800"/>
                        </a:spcAft>
                      </a:pPr>
                      <a:r>
                        <a:rPr lang="es-CO" sz="2200" dirty="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14149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total:</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endParaRPr lang="es-CO" sz="2200" dirty="0"/>
                    </a:p>
                  </a:txBody>
                  <a:tcPr marL="44450" marR="44450" marT="0" marB="0" anchor="ctr"/>
                </a:tc>
                <a:tc>
                  <a:txBody>
                    <a:bodyPr/>
                    <a:lstStyle/>
                    <a:p>
                      <a:pPr algn="r">
                        <a:lnSpc>
                          <a:spcPct val="107000"/>
                        </a:lnSpc>
                        <a:spcAft>
                          <a:spcPts val="0"/>
                        </a:spcAft>
                      </a:pPr>
                      <a:r>
                        <a:rPr lang="es-CO" sz="2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485.177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14149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OIMT:</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endParaRPr lang="es-CO" sz="2200"/>
                    </a:p>
                  </a:txBody>
                  <a:tcPr marL="44450" marR="44450" marT="0" marB="0" anchor="ctr"/>
                </a:tc>
                <a:tc>
                  <a:txBody>
                    <a:bodyPr/>
                    <a:lstStyle/>
                    <a:p>
                      <a:pPr algn="r">
                        <a:lnSpc>
                          <a:spcPct val="107000"/>
                        </a:lnSpc>
                        <a:spcAft>
                          <a:spcPts val="0"/>
                        </a:spcAft>
                      </a:pPr>
                      <a:r>
                        <a:rPr lang="es-CO" sz="2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316.887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del Japón: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302.887</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Noruega:</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14.000</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Panamá:</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168.290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261437">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2">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total Fases I y II:</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pPr algn="r">
                        <a:lnSpc>
                          <a:spcPct val="107000"/>
                        </a:lnSpc>
                        <a:spcAft>
                          <a:spcPts val="0"/>
                        </a:spcAft>
                      </a:pP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1.186.724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bl>
          </a:graphicData>
        </a:graphic>
      </p:graphicFrame>
    </p:spTree>
    <p:extLst>
      <p:ext uri="{BB962C8B-B14F-4D97-AF65-F5344CB8AC3E}">
        <p14:creationId xmlns:p14="http://schemas.microsoft.com/office/powerpoint/2010/main" val="3732334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536396"/>
          </a:xfrm>
        </p:spPr>
        <p:txBody>
          <a:bodyPr>
            <a:noAutofit/>
          </a:bodyPr>
          <a:lstStyle/>
          <a:p>
            <a:pPr algn="ctr"/>
            <a:r>
              <a:rPr lang="en-US" sz="3600" dirty="0" smtClean="0"/>
              <a:t>Projects Facts</a:t>
            </a:r>
            <a:r>
              <a:rPr lang="es-CO" sz="3600" dirty="0" smtClean="0"/>
              <a:t>: </a:t>
            </a:r>
            <a:r>
              <a:rPr lang="en-AU" sz="3600" b="1" dirty="0"/>
              <a:t>PD 349/05 Rev.2 (F)</a:t>
            </a:r>
            <a:endParaRPr lang="es-CO" sz="3600" dirty="0"/>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3067249603"/>
              </p:ext>
            </p:extLst>
          </p:nvPr>
        </p:nvGraphicFramePr>
        <p:xfrm>
          <a:off x="838200" y="1081088"/>
          <a:ext cx="10515600" cy="4694428"/>
        </p:xfrm>
        <a:graphic>
          <a:graphicData uri="http://schemas.openxmlformats.org/drawingml/2006/table">
            <a:tbl>
              <a:tblPr firstRow="1" bandRow="1">
                <a:tableStyleId>{5C22544A-7EE6-4342-B048-85BDC9FD1C3A}</a:tableStyleId>
              </a:tblPr>
              <a:tblGrid>
                <a:gridCol w="3798194"/>
                <a:gridCol w="2884868"/>
                <a:gridCol w="785611"/>
                <a:gridCol w="1030310"/>
                <a:gridCol w="2016617"/>
              </a:tblGrid>
              <a:tr h="370840">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a:txBody>
                    <a:bodyPr/>
                    <a:lstStyle/>
                    <a:p>
                      <a:pPr>
                        <a:lnSpc>
                          <a:spcPct val="107000"/>
                        </a:lnSpc>
                        <a:spcAft>
                          <a:spcPts val="0"/>
                        </a:spcAft>
                      </a:pPr>
                      <a:r>
                        <a:rPr lang="es-CO" sz="22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a:t>
                      </a:r>
                      <a:r>
                        <a:rPr lang="en-AU" sz="22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total:</a:t>
                      </a:r>
                      <a:endParaRPr lang="es-CO" sz="22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a:txBody>
                    <a:bodyPr/>
                    <a:lstStyle/>
                    <a:p>
                      <a:pPr algn="r">
                        <a:lnSpc>
                          <a:spcPct val="107000"/>
                        </a:lnSpc>
                        <a:spcAft>
                          <a:spcPts val="0"/>
                        </a:spcAft>
                      </a:pPr>
                      <a:r>
                        <a:rPr lang="en-AU" sz="2200" b="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a:txBody>
                    <a:bodyPr/>
                    <a:lstStyle/>
                    <a:p>
                      <a:pPr algn="r">
                        <a:lnSpc>
                          <a:spcPct val="107000"/>
                        </a:lnSpc>
                        <a:spcAft>
                          <a:spcPts val="0"/>
                        </a:spcAft>
                      </a:pPr>
                      <a:r>
                        <a:rPr lang="en-AU" sz="2200" b="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b="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c>
                  <a:txBody>
                    <a:bodyPr/>
                    <a:lstStyle/>
                    <a:p>
                      <a:pPr algn="r">
                        <a:lnSpc>
                          <a:spcPct val="107000"/>
                        </a:lnSpc>
                        <a:spcAft>
                          <a:spcPts val="0"/>
                        </a:spcAft>
                      </a:pPr>
                      <a:r>
                        <a:rPr lang="en-AU" sz="2200" b="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b="0" dirty="0">
                          <a:solidFill>
                            <a:schemeClr val="tx1"/>
                          </a:solidFill>
                          <a:effectLst/>
                          <a:latin typeface="Calibri" panose="020F0502020204030204" pitchFamily="34" charset="0"/>
                          <a:ea typeface="Calibri" panose="020F0502020204030204" pitchFamily="34" charset="0"/>
                          <a:cs typeface="Arial" panose="020B0604020202020204" pitchFamily="34" charset="0"/>
                        </a:rPr>
                        <a:t>1.024. 521</a:t>
                      </a:r>
                      <a:endParaRPr lang="es-CO" sz="2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solidFill>
                      <a:schemeClr val="accent1">
                        <a:lumMod val="20000"/>
                        <a:lumOff val="80000"/>
                      </a:schemeClr>
                    </a:solidFill>
                  </a:tcP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Presupuesto OIMT:</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dirty="0">
                          <a:effectLst/>
                          <a:latin typeface="Calibri" panose="020F0502020204030204" pitchFamily="34" charset="0"/>
                          <a:ea typeface="Calibri" panose="020F0502020204030204" pitchFamily="34" charset="0"/>
                          <a:cs typeface="Arial" panose="020B0604020202020204" pitchFamily="34" charset="0"/>
                        </a:rPr>
                        <a:t>387.296</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del Japón: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effectLst/>
                          <a:latin typeface="Calibri" panose="020F0502020204030204" pitchFamily="34" charset="0"/>
                          <a:ea typeface="Calibri" panose="020F0502020204030204" pitchFamily="34" charset="0"/>
                          <a:cs typeface="Arial" panose="020B0604020202020204" pitchFamily="34" charset="0"/>
                        </a:rPr>
                        <a:t>327.296</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USA:</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effectLst/>
                          <a:latin typeface="Calibri" panose="020F0502020204030204" pitchFamily="34" charset="0"/>
                          <a:ea typeface="Calibri" panose="020F0502020204030204" pitchFamily="34" charset="0"/>
                          <a:cs typeface="Arial" panose="020B0604020202020204" pitchFamily="34" charset="0"/>
                        </a:rPr>
                        <a:t>40.000</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Noruega:</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effectLst/>
                          <a:latin typeface="Calibri" panose="020F0502020204030204" pitchFamily="34" charset="0"/>
                          <a:ea typeface="Calibri" panose="020F0502020204030204" pitchFamily="34" charset="0"/>
                          <a:cs typeface="Arial" panose="020B0604020202020204" pitchFamily="34" charset="0"/>
                        </a:rPr>
                        <a:t>20.000</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Gobierno de Panamá:</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US$</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pPr>
                      <a:endParaRPr lang="es-CO" sz="2200">
                        <a:effectLst/>
                        <a:latin typeface="Calibri" panose="020F0502020204030204" pitchFamily="34" charset="0"/>
                      </a:endParaRPr>
                    </a:p>
                  </a:txBody>
                  <a:tcPr marL="44450" marR="44450" marT="0" marB="0" anchor="ctr"/>
                </a:tc>
                <a:tc>
                  <a:txBody>
                    <a:bodyPr/>
                    <a:lstStyle/>
                    <a:p>
                      <a:pPr algn="r">
                        <a:lnSpc>
                          <a:spcPct val="107000"/>
                        </a:lnSpc>
                        <a:spcAft>
                          <a:spcPts val="0"/>
                        </a:spcAft>
                      </a:pPr>
                      <a:r>
                        <a:rPr lang="es-CO" sz="2200" spc="-1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s-CO" sz="2200" spc="-10" dirty="0">
                          <a:effectLst/>
                          <a:latin typeface="Calibri" panose="020F0502020204030204" pitchFamily="34" charset="0"/>
                          <a:ea typeface="Calibri" panose="020F0502020204030204" pitchFamily="34" charset="0"/>
                          <a:cs typeface="Arial" panose="020B0604020202020204" pitchFamily="34" charset="0"/>
                        </a:rPr>
                        <a:t>637.225</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Agencia Ejecutora:</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4">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Instituto de Ecología A.C., INECOL</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Sesión de Aprobación: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4">
                  <a:txBody>
                    <a:bodyPr/>
                    <a:lstStyle/>
                    <a:p>
                      <a:pPr>
                        <a:lnSpc>
                          <a:spcPct val="107000"/>
                        </a:lnSpc>
                        <a:spcAft>
                          <a:spcPts val="0"/>
                        </a:spcAft>
                      </a:pPr>
                      <a:r>
                        <a:rPr lang="es-CO" sz="2200" spc="-1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CIMT Sesión XXXIX, Noviembre 2005, Yokohama, Japón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Fecha de inicio y duración</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4">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Febrero 2007  /  36 meses (se solicitó una extensión de 10 meses mas sin financiamiento)</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r>
              <a:tr h="370840">
                <a:tc>
                  <a:txBody>
                    <a:bodyPr/>
                    <a:lstStyle/>
                    <a:p>
                      <a:pPr>
                        <a:lnSpc>
                          <a:spcPct val="107000"/>
                        </a:lnSpc>
                        <a:spcAft>
                          <a:spcPts val="0"/>
                        </a:spcAft>
                      </a:pPr>
                      <a:r>
                        <a:rPr lang="es-CO" sz="2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Fecha Revisada Aprobada de Terminación del proyecto:</a:t>
                      </a:r>
                      <a:endParaRPr lang="es-CO" sz="2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gridSpan="4">
                  <a:txBody>
                    <a:bodyPr/>
                    <a:lstStyle/>
                    <a:p>
                      <a:pPr>
                        <a:lnSpc>
                          <a:spcPct val="107000"/>
                        </a:lnSpc>
                        <a:spcAft>
                          <a:spcPts val="0"/>
                        </a:spcAft>
                      </a:pP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Primera Extensión hasta Agosto de 2010 (</a:t>
                      </a:r>
                      <a:r>
                        <a:rPr lang="es-CO" sz="2200" dirty="0">
                          <a:effectLst/>
                          <a:latin typeface="Calibri" panose="020F0502020204030204" pitchFamily="34" charset="0"/>
                          <a:ea typeface="Calibri" panose="020F0502020204030204" pitchFamily="34" charset="0"/>
                          <a:cs typeface="Arial" panose="020B0604020202020204" pitchFamily="34" charset="0"/>
                        </a:rPr>
                        <a:t>CRF XLIII</a:t>
                      </a:r>
                      <a:r>
                        <a:rPr lang="es-CO" sz="2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es-CO"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O"/>
                    </a:p>
                  </a:txBody>
                  <a:tcPr/>
                </a:tc>
                <a:tc hMerge="1">
                  <a:txBody>
                    <a:bodyPr/>
                    <a:lstStyle/>
                    <a:p>
                      <a:endParaRPr lang="es-CO"/>
                    </a:p>
                  </a:txBody>
                  <a:tcPr/>
                </a:tc>
                <a:tc hMerge="1">
                  <a:txBody>
                    <a:bodyPr/>
                    <a:lstStyle/>
                    <a:p>
                      <a:endParaRPr lang="es-CO"/>
                    </a:p>
                  </a:txBody>
                  <a:tcPr/>
                </a:tc>
              </a:tr>
            </a:tbl>
          </a:graphicData>
        </a:graphic>
      </p:graphicFrame>
    </p:spTree>
    <p:extLst>
      <p:ext uri="{BB962C8B-B14F-4D97-AF65-F5344CB8AC3E}">
        <p14:creationId xmlns:p14="http://schemas.microsoft.com/office/powerpoint/2010/main" val="3476281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845489"/>
          </a:xfrm>
        </p:spPr>
        <p:txBody>
          <a:bodyPr>
            <a:normAutofit/>
          </a:bodyPr>
          <a:lstStyle/>
          <a:p>
            <a:pPr algn="ctr"/>
            <a:r>
              <a:rPr lang="en-US" sz="3600" dirty="0" smtClean="0"/>
              <a:t>Main Findings</a:t>
            </a:r>
            <a:endParaRPr lang="en-US" sz="3600" dirty="0"/>
          </a:p>
        </p:txBody>
      </p:sp>
      <p:sp>
        <p:nvSpPr>
          <p:cNvPr id="3" name="Marcador de contenido 2"/>
          <p:cNvSpPr>
            <a:spLocks noGrp="1"/>
          </p:cNvSpPr>
          <p:nvPr>
            <p:ph idx="1"/>
          </p:nvPr>
        </p:nvSpPr>
        <p:spPr>
          <a:xfrm>
            <a:off x="838200" y="1452282"/>
            <a:ext cx="10515600" cy="4787153"/>
          </a:xfrm>
        </p:spPr>
        <p:txBody>
          <a:bodyPr>
            <a:normAutofit fontScale="77500" lnSpcReduction="20000"/>
          </a:bodyPr>
          <a:lstStyle/>
          <a:p>
            <a:pPr marL="0" lvl="0" indent="0">
              <a:buNone/>
            </a:pPr>
            <a:endParaRPr lang="en-US" dirty="0" smtClean="0"/>
          </a:p>
          <a:p>
            <a:pPr lvl="0"/>
            <a:r>
              <a:rPr lang="en-US" dirty="0" smtClean="0"/>
              <a:t>The direct beneficiaries were local communities and mangrove ecosystems. Indirect benefits were management institutions and the whole society. </a:t>
            </a:r>
          </a:p>
          <a:p>
            <a:pPr lvl="0"/>
            <a:r>
              <a:rPr lang="en-US" dirty="0" smtClean="0"/>
              <a:t>Both projects had a very participative approach in design and implementation.</a:t>
            </a:r>
          </a:p>
          <a:p>
            <a:pPr lvl="0"/>
            <a:r>
              <a:rPr lang="en-US" sz="2900" dirty="0"/>
              <a:t>Proposed development objectives, specific objectives, and results were achieved and significant contributions were made to ITTO’s objectives, Yokohama Action Plan, Objective 2000, and to ITTO’s Mangrove work plan 2002-2006</a:t>
            </a:r>
            <a:r>
              <a:rPr lang="en-US" sz="2900" dirty="0" smtClean="0"/>
              <a:t>.</a:t>
            </a:r>
            <a:endParaRPr lang="en-US" sz="2900" dirty="0"/>
          </a:p>
          <a:p>
            <a:pPr lvl="0"/>
            <a:r>
              <a:rPr lang="en-US" dirty="0" smtClean="0"/>
              <a:t>Investments and efforts done promoted to some extent continued actions with own dynamics, mainly in relation with local people participation and compliance with adopted management plans.</a:t>
            </a:r>
          </a:p>
          <a:p>
            <a:pPr lvl="0"/>
            <a:r>
              <a:rPr lang="en-US" dirty="0" smtClean="0"/>
              <a:t>Both projects were implemented properly, stuck to documents, guidelines and agreements with ITTO.</a:t>
            </a:r>
          </a:p>
          <a:p>
            <a:pPr lvl="0"/>
            <a:r>
              <a:rPr lang="en-US" dirty="0" smtClean="0"/>
              <a:t>Other relevant institutions related to mangrove management were involved, informed and keep a proactive attitude towards the conservation and use of these ecosystems.</a:t>
            </a:r>
          </a:p>
          <a:p>
            <a:r>
              <a:rPr lang="en-US" dirty="0" smtClean="0"/>
              <a:t>Projects design was appropriate in general but few recommendations were made (Lessons Learnt).</a:t>
            </a:r>
            <a:endParaRPr lang="en-US" dirty="0"/>
          </a:p>
        </p:txBody>
      </p:sp>
    </p:spTree>
    <p:extLst>
      <p:ext uri="{BB962C8B-B14F-4D97-AF65-F5344CB8AC3E}">
        <p14:creationId xmlns:p14="http://schemas.microsoft.com/office/powerpoint/2010/main" val="3422925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6"/>
            <a:ext cx="10515600" cy="472002"/>
          </a:xfrm>
        </p:spPr>
        <p:txBody>
          <a:bodyPr>
            <a:noAutofit/>
          </a:bodyPr>
          <a:lstStyle/>
          <a:p>
            <a:pPr algn="ctr"/>
            <a:r>
              <a:rPr lang="en-US" sz="3600" dirty="0" smtClean="0"/>
              <a:t>Main Lessons Learnt</a:t>
            </a:r>
            <a:endParaRPr lang="en-US" sz="3600" dirty="0"/>
          </a:p>
        </p:txBody>
      </p:sp>
      <p:sp>
        <p:nvSpPr>
          <p:cNvPr id="3" name="Marcador de contenido 2"/>
          <p:cNvSpPr>
            <a:spLocks noGrp="1"/>
          </p:cNvSpPr>
          <p:nvPr>
            <p:ph idx="1"/>
          </p:nvPr>
        </p:nvSpPr>
        <p:spPr>
          <a:xfrm>
            <a:off x="838200" y="991672"/>
            <a:ext cx="10515600" cy="5355339"/>
          </a:xfrm>
        </p:spPr>
        <p:txBody>
          <a:bodyPr>
            <a:normAutofit lnSpcReduction="10000"/>
          </a:bodyPr>
          <a:lstStyle/>
          <a:p>
            <a:pPr marL="0" lvl="2" indent="0">
              <a:buNone/>
            </a:pPr>
            <a:endParaRPr lang="es-CO" sz="2400" dirty="0" smtClean="0"/>
          </a:p>
          <a:p>
            <a:pPr marL="268288" lvl="2" indent="-268288"/>
            <a:r>
              <a:rPr lang="en-US" sz="2400" dirty="0" smtClean="0"/>
              <a:t>The </a:t>
            </a:r>
            <a:r>
              <a:rPr lang="en-US" sz="2400" u="sng" dirty="0" smtClean="0"/>
              <a:t>synchronized</a:t>
            </a:r>
            <a:r>
              <a:rPr lang="en-US" sz="2400" dirty="0" smtClean="0"/>
              <a:t> implementation of activities and actions of awareness, extension, law reinforcement and economic options for sustainable use, powerfully attracted local people towards conservation and sustainable use of resources and ecosystems.</a:t>
            </a:r>
          </a:p>
          <a:p>
            <a:pPr marL="268288" lvl="2" indent="-268288"/>
            <a:r>
              <a:rPr lang="en-US" sz="2400" dirty="0" smtClean="0"/>
              <a:t>Based on equal offer of opportunities and incentives, women are as much as men interested and participate in activities aimed to sustainable use of mangrove resources.</a:t>
            </a:r>
          </a:p>
          <a:p>
            <a:pPr marL="268288" lvl="2" indent="-268288"/>
            <a:r>
              <a:rPr lang="en-US" sz="2400" dirty="0" smtClean="0"/>
              <a:t>It is possible to repopulate mangrove areas at comparatively lower costs than those activities of reforestation in dry lands.</a:t>
            </a:r>
          </a:p>
          <a:p>
            <a:pPr marL="268288" lvl="2" indent="-268288"/>
            <a:r>
              <a:rPr lang="en-US" sz="2400" dirty="0" smtClean="0"/>
              <a:t>The following studies and activities should be incorporated as project design elements, specially when local people is involved:</a:t>
            </a:r>
          </a:p>
          <a:p>
            <a:pPr marL="725488" lvl="3" indent="-268288"/>
            <a:r>
              <a:rPr lang="en-US" sz="2400" dirty="0" smtClean="0"/>
              <a:t>Costs, marketing and commercialization of products and services</a:t>
            </a:r>
          </a:p>
          <a:p>
            <a:pPr marL="725488" lvl="3" indent="-268288"/>
            <a:r>
              <a:rPr lang="en-US" sz="2400" dirty="0" smtClean="0"/>
              <a:t>Evaluation of appropriate use of technology</a:t>
            </a:r>
          </a:p>
          <a:p>
            <a:pPr marL="725488" lvl="3" indent="-268288">
              <a:lnSpc>
                <a:spcPct val="100000"/>
              </a:lnSpc>
            </a:pPr>
            <a:r>
              <a:rPr lang="en-US" sz="2400" dirty="0"/>
              <a:t>Analysis of land tenure use and regulation in order to prevent delays, pitfalls, and </a:t>
            </a:r>
            <a:r>
              <a:rPr lang="en-US" sz="2400" dirty="0" smtClean="0"/>
              <a:t>over costs</a:t>
            </a:r>
            <a:endParaRPr lang="en-US" sz="2400" dirty="0"/>
          </a:p>
        </p:txBody>
      </p:sp>
    </p:spTree>
    <p:extLst>
      <p:ext uri="{BB962C8B-B14F-4D97-AF65-F5344CB8AC3E}">
        <p14:creationId xmlns:p14="http://schemas.microsoft.com/office/powerpoint/2010/main" val="4271183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45777" y="566831"/>
            <a:ext cx="10515600" cy="522381"/>
          </a:xfrm>
        </p:spPr>
        <p:txBody>
          <a:bodyPr>
            <a:noAutofit/>
          </a:bodyPr>
          <a:lstStyle/>
          <a:p>
            <a:pPr algn="ctr"/>
            <a:r>
              <a:rPr lang="en-US" sz="3600" dirty="0" smtClean="0"/>
              <a:t>Conclusions</a:t>
            </a:r>
            <a:endParaRPr lang="en-US" sz="3600" dirty="0"/>
          </a:p>
        </p:txBody>
      </p:sp>
      <p:sp>
        <p:nvSpPr>
          <p:cNvPr id="3" name="Marcador de contenido 2"/>
          <p:cNvSpPr>
            <a:spLocks noGrp="1"/>
          </p:cNvSpPr>
          <p:nvPr>
            <p:ph idx="1"/>
          </p:nvPr>
        </p:nvSpPr>
        <p:spPr/>
        <p:txBody>
          <a:bodyPr>
            <a:normAutofit/>
          </a:bodyPr>
          <a:lstStyle/>
          <a:p>
            <a:r>
              <a:rPr lang="en-US" dirty="0" smtClean="0"/>
              <a:t>Proposed development objectives, specific objectives, and results were achieved and significant contributions were made to ITTO’s objectives, Yokohama Action Plan, Objective 2000, and to ITTO’s Mangrove work plan 2002-2006, mainly in relation to restoration and management of mangrove ecosystems.</a:t>
            </a:r>
          </a:p>
          <a:p>
            <a:pPr lvl="0"/>
            <a:r>
              <a:rPr lang="en-US" dirty="0" smtClean="0"/>
              <a:t>Both projects were efficient and also effective in resources use.</a:t>
            </a:r>
          </a:p>
          <a:p>
            <a:pPr lvl="0"/>
            <a:r>
              <a:rPr lang="en-US" dirty="0" smtClean="0"/>
              <a:t>Outstanding levels of participation and gender equity were achieved.</a:t>
            </a:r>
          </a:p>
          <a:p>
            <a:pPr lvl="0"/>
            <a:r>
              <a:rPr lang="en-US" dirty="0" smtClean="0"/>
              <a:t>All information obtained was disseminated properly with local people, pertinent institutions and public in general. This information is being handled in each executing agency.</a:t>
            </a:r>
          </a:p>
          <a:p>
            <a:endParaRPr lang="es-CO" dirty="0"/>
          </a:p>
        </p:txBody>
      </p:sp>
    </p:spTree>
    <p:extLst>
      <p:ext uri="{BB962C8B-B14F-4D97-AF65-F5344CB8AC3E}">
        <p14:creationId xmlns:p14="http://schemas.microsoft.com/office/powerpoint/2010/main" val="19558338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TC103457452[[fn=Celestial]]</Template>
  <TotalTime>500</TotalTime>
  <Words>1299</Words>
  <Application>Microsoft Office PowerPoint</Application>
  <PresentationFormat>Panorámica</PresentationFormat>
  <Paragraphs>166</Paragraphs>
  <Slides>16</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Arial</vt:lpstr>
      <vt:lpstr>Calibri</vt:lpstr>
      <vt:lpstr>Calibri Light</vt:lpstr>
      <vt:lpstr>Times New Roman</vt:lpstr>
      <vt:lpstr>Tema de Office</vt:lpstr>
      <vt:lpstr>Presentación de PowerPoint</vt:lpstr>
      <vt:lpstr>Report to the 49th Session of the ITTC and Associated Sessions of the Committees</vt:lpstr>
      <vt:lpstr>Purpose, Scope of Work and Required Work:</vt:lpstr>
      <vt:lpstr>Projects Facts: PD 156/02 Rev.3 (F)</vt:lpstr>
      <vt:lpstr>Projects Facts: PD 156/02 Rev.3 (F)</vt:lpstr>
      <vt:lpstr>Projects Facts: PD 349/05 Rev.2 (F)</vt:lpstr>
      <vt:lpstr>Main Findings</vt:lpstr>
      <vt:lpstr>Main Lessons Learnt</vt:lpstr>
      <vt:lpstr>Conclusions</vt:lpstr>
      <vt:lpstr>Recommendations</vt:lpstr>
      <vt:lpstr>Recommendations</vt:lpstr>
      <vt:lpstr>Consultation of the reports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Tematic Ex-post Evaluation Mangrove projects</dc:title>
  <dc:creator>Cuenta Microsoft</dc:creator>
  <cp:lastModifiedBy>Cuenta Microsoft</cp:lastModifiedBy>
  <cp:revision>38</cp:revision>
  <dcterms:created xsi:type="dcterms:W3CDTF">2013-11-13T14:52:46Z</dcterms:created>
  <dcterms:modified xsi:type="dcterms:W3CDTF">2013-11-26T07:02:33Z</dcterms:modified>
</cp:coreProperties>
</file>