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58" r:id="rId4"/>
    <p:sldId id="263" r:id="rId5"/>
    <p:sldId id="268" r:id="rId6"/>
    <p:sldId id="266" r:id="rId7"/>
    <p:sldId id="298" r:id="rId8"/>
    <p:sldId id="265" r:id="rId9"/>
    <p:sldId id="273" r:id="rId10"/>
    <p:sldId id="274" r:id="rId11"/>
    <p:sldId id="276" r:id="rId12"/>
    <p:sldId id="277" r:id="rId13"/>
    <p:sldId id="295" r:id="rId14"/>
    <p:sldId id="294" r:id="rId15"/>
    <p:sldId id="296" r:id="rId16"/>
    <p:sldId id="299" r:id="rId17"/>
    <p:sldId id="282" r:id="rId18"/>
    <p:sldId id="285" r:id="rId19"/>
    <p:sldId id="290" r:id="rId20"/>
    <p:sldId id="283" r:id="rId21"/>
    <p:sldId id="284" r:id="rId22"/>
    <p:sldId id="297" r:id="rId23"/>
    <p:sldId id="293" r:id="rId24"/>
    <p:sldId id="291" r:id="rId25"/>
    <p:sldId id="292" r:id="rId26"/>
    <p:sldId id="289" r:id="rId27"/>
    <p:sldId id="278" r:id="rId28"/>
    <p:sldId id="279" r:id="rId29"/>
    <p:sldId id="288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100" d="100"/>
          <a:sy n="100" d="100"/>
        </p:scale>
        <p:origin x="-72" y="216"/>
      </p:cViewPr>
      <p:guideLst>
        <p:guide orient="horz" pos="486"/>
        <p:guide pos="10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uns-mac07:Users:carmenza:Documents:CR_HSI:car:Mandatos:ITTO%20Quantifying:Quantification:Colombia:sCreen_Colombia_SnNicolas%20_datos%20P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uns-mac07:Users:carmenza:Documents:CR_HSI:car:Mandatos:ITTO%20Quantifying:Quantification:Colombia:sCreen_Colombia_SnNicolas%20_datos%20P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strRef>
          <c:f>'ER1 data'!$C$9:$F$9</c:f>
          <c:strCache>
            <c:ptCount val="1"/>
            <c:pt idx="0">
              <c:v> Watersheds' rehabilitation</c:v>
            </c:pt>
          </c:strCache>
        </c:strRef>
      </c:tx>
      <c:layout/>
      <c:overlay val="0"/>
      <c:txPr>
        <a:bodyPr/>
        <a:lstStyle/>
        <a:p>
          <a:pPr>
            <a:defRPr sz="1400"/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Baseline</c:v>
          </c:tx>
          <c:spPr>
            <a:ln>
              <a:solidFill>
                <a:schemeClr val="accent2"/>
              </a:solidFill>
            </a:ln>
          </c:spPr>
          <c:marker>
            <c:symbol val="none"/>
          </c:marker>
          <c:cat>
            <c:numRef>
              <c:f>'Emission reduction degradation '!$A$26:$A$33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'Emission reduction degradation '!$D$26:$D$33</c:f>
              <c:numCache>
                <c:formatCode>#,##0</c:formatCode>
                <c:ptCount val="8"/>
                <c:pt idx="0">
                  <c:v>86973.585768000004</c:v>
                </c:pt>
                <c:pt idx="1">
                  <c:v>82201.464756000001</c:v>
                </c:pt>
                <c:pt idx="2">
                  <c:v>77429.343743999998</c:v>
                </c:pt>
                <c:pt idx="3">
                  <c:v>72657.222731999937</c:v>
                </c:pt>
                <c:pt idx="4">
                  <c:v>67885.101720000006</c:v>
                </c:pt>
                <c:pt idx="5">
                  <c:v>63112.980707999981</c:v>
                </c:pt>
                <c:pt idx="6">
                  <c:v>58340.859696</c:v>
                </c:pt>
                <c:pt idx="7">
                  <c:v>53568.738683999982</c:v>
                </c:pt>
              </c:numCache>
            </c:numRef>
          </c:val>
          <c:smooth val="0"/>
        </c:ser>
        <c:ser>
          <c:idx val="2"/>
          <c:order val="1"/>
          <c:tx>
            <c:v>SFM</c:v>
          </c:tx>
          <c:marker>
            <c:symbol val="none"/>
          </c:marker>
          <c:cat>
            <c:numRef>
              <c:f>'Emission reduction degradation '!$A$26:$A$33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'Emission reduction degradation '!$F$26:$F$33</c:f>
              <c:numCache>
                <c:formatCode>#,##0</c:formatCode>
                <c:ptCount val="8"/>
                <c:pt idx="0">
                  <c:v>92585.868930000011</c:v>
                </c:pt>
                <c:pt idx="1">
                  <c:v>93426.031080000015</c:v>
                </c:pt>
                <c:pt idx="2">
                  <c:v>94266.19322999999</c:v>
                </c:pt>
                <c:pt idx="3">
                  <c:v>95106.355380000023</c:v>
                </c:pt>
                <c:pt idx="4">
                  <c:v>95946.517529999968</c:v>
                </c:pt>
                <c:pt idx="5">
                  <c:v>96786.679680000045</c:v>
                </c:pt>
                <c:pt idx="6">
                  <c:v>97626.841830000005</c:v>
                </c:pt>
                <c:pt idx="7">
                  <c:v>98467.003980000038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6254208"/>
        <c:axId val="76260096"/>
      </c:lineChart>
      <c:catAx>
        <c:axId val="76254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6260096"/>
        <c:crosses val="autoZero"/>
        <c:auto val="1"/>
        <c:lblAlgn val="ctr"/>
        <c:lblOffset val="100"/>
        <c:noMultiLvlLbl val="0"/>
      </c:catAx>
      <c:valAx>
        <c:axId val="7626009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TCO2e</a:t>
                </a:r>
              </a:p>
            </c:rich>
          </c:tx>
          <c:layout/>
          <c:overlay val="0"/>
        </c:title>
        <c:numFmt formatCode="#,##0" sourceLinked="1"/>
        <c:majorTickMark val="out"/>
        <c:minorTickMark val="none"/>
        <c:tickLblPos val="nextTo"/>
        <c:crossAx val="762542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3"/>
    </mc:Choice>
    <mc:Fallback>
      <c:style val="33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Total forestry</a:t>
            </a:r>
            <a:r>
              <a:rPr lang="en-US" baseline="0"/>
              <a:t> activities</a:t>
            </a:r>
            <a:endParaRPr lang="en-US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974586187562499"/>
          <c:y val="3.7037037037037E-2"/>
          <c:w val="0.66985166134419005"/>
          <c:h val="0.83661933283980505"/>
        </c:manualLayout>
      </c:layout>
      <c:lineChart>
        <c:grouping val="standard"/>
        <c:varyColors val="0"/>
        <c:ser>
          <c:idx val="0"/>
          <c:order val="0"/>
          <c:tx>
            <c:v>TCO2e over time without potential input for substitution</c:v>
          </c:tx>
          <c:marker>
            <c:symbol val="none"/>
          </c:marker>
          <c:cat>
            <c:numRef>
              <c:f>Balance!$B$9:$B$48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Balance!$G$9:$G$48</c:f>
              <c:numCache>
                <c:formatCode>#,##0</c:formatCode>
                <c:ptCount val="8"/>
                <c:pt idx="0">
                  <c:v>22312.94410656</c:v>
                </c:pt>
                <c:pt idx="1">
                  <c:v>35481.547854120472</c:v>
                </c:pt>
                <c:pt idx="2">
                  <c:v>50651.33934382422</c:v>
                </c:pt>
                <c:pt idx="3">
                  <c:v>73553.517673527691</c:v>
                </c:pt>
                <c:pt idx="4">
                  <c:v>111227.0168032317</c:v>
                </c:pt>
                <c:pt idx="5">
                  <c:v>148900.51593293549</c:v>
                </c:pt>
                <c:pt idx="6">
                  <c:v>186519.2885466392</c:v>
                </c:pt>
                <c:pt idx="7">
                  <c:v>224138.06116034291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414208"/>
        <c:axId val="78415744"/>
      </c:lineChart>
      <c:catAx>
        <c:axId val="78414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8415744"/>
        <c:crosses val="autoZero"/>
        <c:auto val="1"/>
        <c:lblAlgn val="ctr"/>
        <c:lblOffset val="100"/>
        <c:noMultiLvlLbl val="0"/>
      </c:catAx>
      <c:valAx>
        <c:axId val="7841574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TCO2e</a:t>
                </a:r>
              </a:p>
            </c:rich>
          </c:tx>
          <c:layout/>
          <c:overlay val="0"/>
        </c:title>
        <c:numFmt formatCode="#,##0" sourceLinked="1"/>
        <c:majorTickMark val="out"/>
        <c:minorTickMark val="none"/>
        <c:tickLblPos val="nextTo"/>
        <c:crossAx val="78414208"/>
        <c:crosses val="autoZero"/>
        <c:crossBetween val="between"/>
        <c:dispUnits>
          <c:builtInUnit val="thousands"/>
          <c:dispUnitsLbl>
            <c:layout/>
          </c:dispUnitsLbl>
        </c:dispUnits>
      </c:valAx>
    </c:plotArea>
    <c:legend>
      <c:legendPos val="r"/>
      <c:layout>
        <c:manualLayout>
          <c:xMode val="edge"/>
          <c:yMode val="edge"/>
          <c:x val="0.82352941176470595"/>
          <c:y val="0.45417973394351302"/>
          <c:w val="0.15479876160990699"/>
          <c:h val="0.1771106175830589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CE4A2-76F0-4992-A6E9-9E7E3A97A347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2BBAB-4733-42FD-9382-F1EAE1498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4909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69F88-D203-9B40-A90D-3C8D9BF6F10E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 smtClean="0"/>
              <a:t>Click to edit Master text styles</a:t>
            </a:r>
          </a:p>
          <a:p>
            <a:pPr lvl="1"/>
            <a:r>
              <a:rPr lang="de-CH" smtClean="0"/>
              <a:t>Second level</a:t>
            </a:r>
          </a:p>
          <a:p>
            <a:pPr lvl="2"/>
            <a:r>
              <a:rPr lang="de-CH" smtClean="0"/>
              <a:t>Third level</a:t>
            </a:r>
          </a:p>
          <a:p>
            <a:pPr lvl="3"/>
            <a:r>
              <a:rPr lang="de-CH" smtClean="0"/>
              <a:t>Fourth level</a:t>
            </a:r>
          </a:p>
          <a:p>
            <a:pPr lvl="4"/>
            <a:r>
              <a:rPr lang="de-CH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C88E1-D044-EF4E-BBA4-2B14008FE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641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20B6C-F20B-4B62-95BA-8312DB06E3D2}" type="slidenum">
              <a:rPr lang="de-CH" smtClean="0"/>
              <a:pPr/>
              <a:t>4</a:t>
            </a:fld>
            <a:endParaRPr lang="de-C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C88E1-D044-EF4E-BBA4-2B14008FEEA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399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C88E1-D044-EF4E-BBA4-2B14008FEEA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417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C88E1-D044-EF4E-BBA4-2B14008FEEA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417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271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CH" smtClean="0"/>
              <a:t>Click to edit Master text styles</a:t>
            </a:r>
          </a:p>
          <a:p>
            <a:pPr lvl="1"/>
            <a:r>
              <a:rPr lang="de-CH" smtClean="0"/>
              <a:t>Second level</a:t>
            </a:r>
          </a:p>
          <a:p>
            <a:pPr lvl="2"/>
            <a:r>
              <a:rPr lang="de-CH" smtClean="0"/>
              <a:t>Third level</a:t>
            </a:r>
          </a:p>
          <a:p>
            <a:pPr lvl="3"/>
            <a:r>
              <a:rPr lang="de-CH" smtClean="0"/>
              <a:t>Fourth level</a:t>
            </a:r>
          </a:p>
          <a:p>
            <a:pPr lvl="4"/>
            <a:r>
              <a:rPr lang="de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57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CH" smtClean="0"/>
              <a:t>Click to edit Master text styles</a:t>
            </a:r>
          </a:p>
          <a:p>
            <a:pPr lvl="1"/>
            <a:r>
              <a:rPr lang="de-CH" smtClean="0"/>
              <a:t>Second level</a:t>
            </a:r>
          </a:p>
          <a:p>
            <a:pPr lvl="2"/>
            <a:r>
              <a:rPr lang="de-CH" smtClean="0"/>
              <a:t>Third level</a:t>
            </a:r>
          </a:p>
          <a:p>
            <a:pPr lvl="3"/>
            <a:r>
              <a:rPr lang="de-CH" smtClean="0"/>
              <a:t>Fourth level</a:t>
            </a:r>
          </a:p>
          <a:p>
            <a:pPr lvl="4"/>
            <a:r>
              <a:rPr lang="de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989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CH" smtClean="0"/>
              <a:t>Click to edit Master text styles</a:t>
            </a:r>
          </a:p>
          <a:p>
            <a:pPr lvl="1"/>
            <a:r>
              <a:rPr lang="de-CH" smtClean="0"/>
              <a:t>Second level</a:t>
            </a:r>
          </a:p>
          <a:p>
            <a:pPr lvl="2"/>
            <a:r>
              <a:rPr lang="de-CH" smtClean="0"/>
              <a:t>Third level</a:t>
            </a:r>
          </a:p>
          <a:p>
            <a:pPr lvl="3"/>
            <a:r>
              <a:rPr lang="de-CH" smtClean="0"/>
              <a:t>Fourth level</a:t>
            </a:r>
          </a:p>
          <a:p>
            <a:pPr lvl="4"/>
            <a:r>
              <a:rPr lang="de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66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CH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25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Click to edit Master text styles</a:t>
            </a:r>
          </a:p>
          <a:p>
            <a:pPr lvl="1"/>
            <a:r>
              <a:rPr lang="de-CH" smtClean="0"/>
              <a:t>Second level</a:t>
            </a:r>
          </a:p>
          <a:p>
            <a:pPr lvl="2"/>
            <a:r>
              <a:rPr lang="de-CH" smtClean="0"/>
              <a:t>Third level</a:t>
            </a:r>
          </a:p>
          <a:p>
            <a:pPr lvl="3"/>
            <a:r>
              <a:rPr lang="de-CH" smtClean="0"/>
              <a:t>Fourth level</a:t>
            </a:r>
          </a:p>
          <a:p>
            <a:pPr lvl="4"/>
            <a:r>
              <a:rPr lang="de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Click to edit Master text styles</a:t>
            </a:r>
          </a:p>
          <a:p>
            <a:pPr lvl="1"/>
            <a:r>
              <a:rPr lang="de-CH" smtClean="0"/>
              <a:t>Second level</a:t>
            </a:r>
          </a:p>
          <a:p>
            <a:pPr lvl="2"/>
            <a:r>
              <a:rPr lang="de-CH" smtClean="0"/>
              <a:t>Third level</a:t>
            </a:r>
          </a:p>
          <a:p>
            <a:pPr lvl="3"/>
            <a:r>
              <a:rPr lang="de-CH" smtClean="0"/>
              <a:t>Fourth level</a:t>
            </a:r>
          </a:p>
          <a:p>
            <a:pPr lvl="4"/>
            <a:r>
              <a:rPr lang="de-CH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256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Click to edit Master text styles</a:t>
            </a:r>
          </a:p>
          <a:p>
            <a:pPr lvl="1"/>
            <a:r>
              <a:rPr lang="de-CH" smtClean="0"/>
              <a:t>Second level</a:t>
            </a:r>
          </a:p>
          <a:p>
            <a:pPr lvl="2"/>
            <a:r>
              <a:rPr lang="de-CH" smtClean="0"/>
              <a:t>Third level</a:t>
            </a:r>
          </a:p>
          <a:p>
            <a:pPr lvl="3"/>
            <a:r>
              <a:rPr lang="de-CH" smtClean="0"/>
              <a:t>Fourth level</a:t>
            </a:r>
          </a:p>
          <a:p>
            <a:pPr lvl="4"/>
            <a:r>
              <a:rPr lang="de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Click to edit Master text styles</a:t>
            </a:r>
          </a:p>
          <a:p>
            <a:pPr lvl="1"/>
            <a:r>
              <a:rPr lang="de-CH" smtClean="0"/>
              <a:t>Second level</a:t>
            </a:r>
          </a:p>
          <a:p>
            <a:pPr lvl="2"/>
            <a:r>
              <a:rPr lang="de-CH" smtClean="0"/>
              <a:t>Third level</a:t>
            </a:r>
          </a:p>
          <a:p>
            <a:pPr lvl="3"/>
            <a:r>
              <a:rPr lang="de-CH" smtClean="0"/>
              <a:t>Fourth level</a:t>
            </a:r>
          </a:p>
          <a:p>
            <a:pPr lvl="4"/>
            <a:r>
              <a:rPr lang="de-CH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01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540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57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CH" smtClean="0"/>
              <a:t>Click to edit Master text styles</a:t>
            </a:r>
          </a:p>
          <a:p>
            <a:pPr lvl="1"/>
            <a:r>
              <a:rPr lang="de-CH" smtClean="0"/>
              <a:t>Second level</a:t>
            </a:r>
          </a:p>
          <a:p>
            <a:pPr lvl="2"/>
            <a:r>
              <a:rPr lang="de-CH" smtClean="0"/>
              <a:t>Third level</a:t>
            </a:r>
          </a:p>
          <a:p>
            <a:pPr lvl="3"/>
            <a:r>
              <a:rPr lang="de-CH" smtClean="0"/>
              <a:t>Fourth level</a:t>
            </a:r>
          </a:p>
          <a:p>
            <a:pPr lvl="4"/>
            <a:r>
              <a:rPr lang="de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307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95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smtClean="0"/>
              <a:t>Click to edit Master text styles</a:t>
            </a:r>
          </a:p>
          <a:p>
            <a:pPr lvl="1"/>
            <a:r>
              <a:rPr lang="de-CH" smtClean="0"/>
              <a:t>Second level</a:t>
            </a:r>
          </a:p>
          <a:p>
            <a:pPr lvl="2"/>
            <a:r>
              <a:rPr lang="de-CH" smtClean="0"/>
              <a:t>Third level</a:t>
            </a:r>
          </a:p>
          <a:p>
            <a:pPr lvl="3"/>
            <a:r>
              <a:rPr lang="de-CH" smtClean="0"/>
              <a:t>Fourth level</a:t>
            </a:r>
          </a:p>
          <a:p>
            <a:pPr lvl="4"/>
            <a:r>
              <a:rPr lang="de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00ABF-C622-1A49-A415-A105457293B4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10771-B8D0-594E-92E5-51C458323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507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tags" Target="../tags/tag2.xml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11" Type="http://schemas.openxmlformats.org/officeDocument/2006/relationships/image" Target="../media/image19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8.png"/><Relationship Id="rId4" Type="http://schemas.openxmlformats.org/officeDocument/2006/relationships/tags" Target="../tags/tag3.xml"/><Relationship Id="rId9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package" Target="../embeddings/Microsoft_Word_Document2.docx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3.docx"/><Relationship Id="rId5" Type="http://schemas.openxmlformats.org/officeDocument/2006/relationships/chart" Target="../charts/chart1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chart" Target="../charts/chart2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875" y="1660525"/>
            <a:ext cx="8254578" cy="1470025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Quantifying Carbon Benefits</a:t>
            </a:r>
            <a:br>
              <a:rPr lang="en-US" sz="3600" b="1" dirty="0" smtClean="0"/>
            </a:br>
            <a:r>
              <a:rPr lang="en-US" sz="3600" b="1" dirty="0" smtClean="0"/>
              <a:t> of ITTO projects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54500"/>
            <a:ext cx="6400800" cy="1752600"/>
          </a:xfrm>
        </p:spPr>
        <p:txBody>
          <a:bodyPr>
            <a:normAutofit/>
          </a:bodyPr>
          <a:lstStyle/>
          <a:p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Carmenza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Robledo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PhD</a:t>
            </a:r>
          </a:p>
          <a:p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EcoExistence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</a:t>
            </a:r>
          </a:p>
          <a:p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Helvetas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Swiss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Intercooperation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39853"/>
            <a:ext cx="9144000" cy="8181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257" y="611999"/>
            <a:ext cx="2074653" cy="858957"/>
          </a:xfrm>
          <a:prstGeom prst="rect">
            <a:avLst/>
          </a:prstGeom>
        </p:spPr>
      </p:pic>
      <p:pic>
        <p:nvPicPr>
          <p:cNvPr id="12" name="Picture 11" descr="uns-mac07:Users:carmenza:Downloads:16-2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9" t="48651" r="9635" b="12677"/>
          <a:stretch/>
        </p:blipFill>
        <p:spPr bwMode="auto">
          <a:xfrm>
            <a:off x="5984831" y="596056"/>
            <a:ext cx="2348247" cy="8749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91275" y="2790825"/>
            <a:ext cx="825457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REDDES: RED-PA 069/11 Rev.1 (F)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2359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21950"/>
            <a:ext cx="8229600" cy="58450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Structure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4026" y="1227825"/>
            <a:ext cx="5369561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Introduction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Scope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Scientific overview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Possible frameworks </a:t>
            </a:r>
          </a:p>
          <a:p>
            <a:pPr marL="914400" lvl="1" indent="-190500">
              <a:buFont typeface="Wingdings" charset="2"/>
              <a:buChar char="§"/>
            </a:pPr>
            <a:r>
              <a:rPr lang="en-US" dirty="0" smtClean="0"/>
              <a:t>UNFCCC (REDD+, A/R CDM, NAMAs)</a:t>
            </a:r>
          </a:p>
          <a:p>
            <a:pPr marL="914400" lvl="1" indent="-190500">
              <a:buFont typeface="Wingdings" charset="2"/>
              <a:buChar char="§"/>
            </a:pPr>
            <a:r>
              <a:rPr lang="en-US" dirty="0" smtClean="0"/>
              <a:t>Other regulated markets</a:t>
            </a:r>
          </a:p>
          <a:p>
            <a:pPr marL="914400" lvl="1" indent="-190500">
              <a:buFont typeface="Wingdings" charset="2"/>
              <a:buChar char="§"/>
            </a:pPr>
            <a:r>
              <a:rPr lang="en-US" dirty="0" smtClean="0"/>
              <a:t>Voluntary marked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needed at the level of the forest management unit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Carbon accounting in other multilateral organizations</a:t>
            </a:r>
          </a:p>
          <a:p>
            <a:pPr marL="914400" lvl="1" indent="-514350">
              <a:buFont typeface="Wingdings" charset="2"/>
              <a:buChar char="§"/>
            </a:pPr>
            <a:r>
              <a:rPr lang="en-US" dirty="0" smtClean="0"/>
              <a:t>IPCC, GEF, UNDP, UNEP, FAO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Existing tools and approved methodologies</a:t>
            </a:r>
          </a:p>
          <a:p>
            <a:pPr marL="0" indent="0">
              <a:buNone/>
            </a:pPr>
            <a:r>
              <a:rPr lang="en-US" dirty="0" smtClean="0"/>
              <a:t>References, glossary, annexes</a:t>
            </a:r>
            <a:endParaRPr lang="en-US" dirty="0"/>
          </a:p>
        </p:txBody>
      </p:sp>
      <p:sp>
        <p:nvSpPr>
          <p:cNvPr id="6" name="Right Brace 5"/>
          <p:cNvSpPr/>
          <p:nvPr/>
        </p:nvSpPr>
        <p:spPr>
          <a:xfrm>
            <a:off x="4916877" y="1227825"/>
            <a:ext cx="625629" cy="2082571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/>
          <p:cNvSpPr/>
          <p:nvPr/>
        </p:nvSpPr>
        <p:spPr>
          <a:xfrm>
            <a:off x="4902200" y="3226276"/>
            <a:ext cx="667587" cy="2371992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811083" y="3771661"/>
            <a:ext cx="32313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Detail guidance for forest managers at various levels</a:t>
            </a:r>
          </a:p>
          <a:p>
            <a:r>
              <a:rPr lang="en-US" sz="2400" b="1" dirty="0" smtClean="0">
                <a:solidFill>
                  <a:srgbClr val="008000"/>
                </a:solidFill>
              </a:rPr>
              <a:t>(sections 5 – 7)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6704" y="1698739"/>
            <a:ext cx="326243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General part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Clarification of basic concepts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State of scientific knowledge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State of negotiations </a:t>
            </a:r>
          </a:p>
          <a:p>
            <a:r>
              <a:rPr lang="en-US" dirty="0" smtClean="0"/>
              <a:t>(sections 1- 4)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97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 animBg="1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31" y="641669"/>
            <a:ext cx="5880100" cy="3479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7549" y="101546"/>
            <a:ext cx="3742479" cy="47043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69648" y="4805914"/>
            <a:ext cx="363042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Other key concepts like ex-ante estimation and ex-post quantification, uncertainty, leakage, emissions displacement, permanence, availability of data, stratification… 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495731" y="3810000"/>
            <a:ext cx="4271830" cy="3048000"/>
            <a:chOff x="131559" y="3472029"/>
            <a:chExt cx="4636002" cy="338597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0067" y="3472029"/>
              <a:ext cx="4627494" cy="338597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31559" y="6375575"/>
              <a:ext cx="24331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+</a:t>
              </a:r>
              <a:r>
                <a:rPr lang="en-US" dirty="0" smtClean="0"/>
                <a:t> </a:t>
              </a:r>
              <a:r>
                <a:rPr lang="en-US" sz="1200" dirty="0" smtClean="0"/>
                <a:t>Harvested Wood Products (HWP)</a:t>
              </a:r>
              <a:endParaRPr lang="en-US" sz="1200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29031" y="127000"/>
            <a:ext cx="423044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Ch. 3 Scientific overview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6430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2622" y="293847"/>
            <a:ext cx="887975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Ch. 4:Frameworks aimed at getting carbon benefits</a:t>
            </a:r>
            <a:endParaRPr lang="en-US" sz="3200" dirty="0"/>
          </a:p>
        </p:txBody>
      </p:sp>
      <p:sp>
        <p:nvSpPr>
          <p:cNvPr id="14" name="Rounded Rectangle 13"/>
          <p:cNvSpPr/>
          <p:nvPr/>
        </p:nvSpPr>
        <p:spPr>
          <a:xfrm>
            <a:off x="711200" y="1524000"/>
            <a:ext cx="3200400" cy="1270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UN Framework convention on Climate Change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UNFCCC</a:t>
            </a:r>
          </a:p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927600" y="1485900"/>
            <a:ext cx="3302000" cy="1270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A/R CDM, NAMAS and REDD+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11200" y="3200400"/>
            <a:ext cx="3111500" cy="9271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Other regulated markets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826000" y="3225800"/>
            <a:ext cx="3302000" cy="8382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California Climate Action Registry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Climate Action Reserve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711200" y="4775200"/>
            <a:ext cx="3048000" cy="10033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Voluntary Standards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914900" y="4394200"/>
            <a:ext cx="4025900" cy="17653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Voluntary Carbon Standard (VCS)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The Gold Standard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Plan Vivo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Climate, Community and Biodiversity Standards (CCBS)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…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4089400" y="1917700"/>
            <a:ext cx="736600" cy="431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4025900" y="3441700"/>
            <a:ext cx="736600" cy="43180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2" name="Right Arrow 21"/>
          <p:cNvSpPr/>
          <p:nvPr/>
        </p:nvSpPr>
        <p:spPr>
          <a:xfrm>
            <a:off x="4025900" y="5016500"/>
            <a:ext cx="736600" cy="43180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04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66700"/>
            <a:ext cx="8229600" cy="6937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Ch. 5: Stepwise approach – FMU level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905639"/>
              </p:ext>
            </p:extLst>
          </p:nvPr>
        </p:nvGraphicFramePr>
        <p:xfrm>
          <a:off x="406400" y="1368684"/>
          <a:ext cx="8229600" cy="951030"/>
        </p:xfrm>
        <a:graphic>
          <a:graphicData uri="http://schemas.openxmlformats.org/drawingml/2006/table">
            <a:tbl>
              <a:tblPr/>
              <a:tblGrid>
                <a:gridCol w="3390900"/>
                <a:gridCol w="4838700"/>
              </a:tblGrid>
              <a:tr h="18803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STEP</a:t>
                      </a:r>
                    </a:p>
                  </a:txBody>
                  <a:tcPr marL="12210" marR="12210" marT="12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Why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 is important?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How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 do it?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What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 do if there is a significant change?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368829"/>
              </p:ext>
            </p:extLst>
          </p:nvPr>
        </p:nvGraphicFramePr>
        <p:xfrm>
          <a:off x="406400" y="2305136"/>
          <a:ext cx="8229600" cy="476164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4761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1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Define boundaries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Spatial and temporal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149409"/>
              </p:ext>
            </p:extLst>
          </p:nvPr>
        </p:nvGraphicFramePr>
        <p:xfrm>
          <a:off x="406400" y="2800436"/>
          <a:ext cx="8229600" cy="591330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18803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Identify the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institutional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framework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Social actors, policies, programs and regulations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152024"/>
              </p:ext>
            </p:extLst>
          </p:nvPr>
        </p:nvGraphicFramePr>
        <p:xfrm>
          <a:off x="406400" y="3446463"/>
          <a:ext cx="8229600" cy="560850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36630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Define management priorities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Plantations, restoration, SFM, conservation, biofuel plantation, agroforestry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472298"/>
              </p:ext>
            </p:extLst>
          </p:nvPr>
        </p:nvGraphicFramePr>
        <p:xfrm>
          <a:off x="406400" y="4045036"/>
          <a:ext cx="8229600" cy="546100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546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4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Identify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potential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risks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Technical, Social, Market, Political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711357"/>
              </p:ext>
            </p:extLst>
          </p:nvPr>
        </p:nvGraphicFramePr>
        <p:xfrm>
          <a:off x="406400" y="4629236"/>
          <a:ext cx="8229600" cy="501564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5015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Screen potential carbon benefits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Using existing tools e.g.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sCreen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and others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152667"/>
              </p:ext>
            </p:extLst>
          </p:nvPr>
        </p:nvGraphicFramePr>
        <p:xfrm>
          <a:off x="406400" y="5194300"/>
          <a:ext cx="8229600" cy="534266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53426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 Select mitigation framework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Road map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834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6472"/>
            <a:ext cx="9144000" cy="5363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495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9400"/>
            <a:ext cx="8229600" cy="6937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Stepwise approach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708697"/>
              </p:ext>
            </p:extLst>
          </p:nvPr>
        </p:nvGraphicFramePr>
        <p:xfrm>
          <a:off x="406400" y="1368684"/>
          <a:ext cx="8229600" cy="951030"/>
        </p:xfrm>
        <a:graphic>
          <a:graphicData uri="http://schemas.openxmlformats.org/drawingml/2006/table">
            <a:tbl>
              <a:tblPr/>
              <a:tblGrid>
                <a:gridCol w="3390900"/>
                <a:gridCol w="4838700"/>
              </a:tblGrid>
              <a:tr h="18803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STEP</a:t>
                      </a:r>
                    </a:p>
                  </a:txBody>
                  <a:tcPr marL="12210" marR="12210" marT="12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Why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 is important?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How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 do it?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What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 do if there is a significant change?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074310"/>
              </p:ext>
            </p:extLst>
          </p:nvPr>
        </p:nvGraphicFramePr>
        <p:xfrm>
          <a:off x="406400" y="2305136"/>
          <a:ext cx="8229600" cy="476164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4761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1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Define boundaries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Spatial and temporal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519192"/>
              </p:ext>
            </p:extLst>
          </p:nvPr>
        </p:nvGraphicFramePr>
        <p:xfrm>
          <a:off x="406400" y="2800436"/>
          <a:ext cx="8229600" cy="591330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18803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Identify the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institutional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framework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Social actors, policies, programs and regulations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399469"/>
              </p:ext>
            </p:extLst>
          </p:nvPr>
        </p:nvGraphicFramePr>
        <p:xfrm>
          <a:off x="406400" y="3446463"/>
          <a:ext cx="8229600" cy="560850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36630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Define management priorities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Plantations, restoration, SFM, conservation, biofuel plantation, agroforestry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839580"/>
              </p:ext>
            </p:extLst>
          </p:nvPr>
        </p:nvGraphicFramePr>
        <p:xfrm>
          <a:off x="406400" y="4045036"/>
          <a:ext cx="8229600" cy="546100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546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4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Identify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potential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risks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Technical, Social, Market, Political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72775"/>
              </p:ext>
            </p:extLst>
          </p:nvPr>
        </p:nvGraphicFramePr>
        <p:xfrm>
          <a:off x="406400" y="4629236"/>
          <a:ext cx="8229600" cy="501564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5015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Screen potential carbon benefits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Using existing tools e.g.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sCreen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and others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617923"/>
              </p:ext>
            </p:extLst>
          </p:nvPr>
        </p:nvGraphicFramePr>
        <p:xfrm>
          <a:off x="406400" y="5194300"/>
          <a:ext cx="8229600" cy="534266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53426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 Select mitigation framework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Link to road map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885019"/>
              </p:ext>
            </p:extLst>
          </p:nvPr>
        </p:nvGraphicFramePr>
        <p:xfrm>
          <a:off x="406400" y="5795096"/>
          <a:ext cx="8229600" cy="560850"/>
        </p:xfrm>
        <a:graphic>
          <a:graphicData uri="http://schemas.openxmlformats.org/drawingml/2006/table">
            <a:tbl>
              <a:tblPr/>
              <a:tblGrid>
                <a:gridCol w="3369985"/>
                <a:gridCol w="4859615"/>
              </a:tblGrid>
              <a:tr h="36630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 Monitoring carbon benefits in ITTO projects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Rational, establishing area, getting emission/sink factors, leakages, uncertainties, Q/A</a:t>
                      </a:r>
                    </a:p>
                  </a:txBody>
                  <a:tcPr marL="12210" marR="12210" marT="1221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3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952500"/>
            <a:ext cx="6781800" cy="5511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571500" y="266700"/>
            <a:ext cx="8229600" cy="693738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Monitoring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585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766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Monitoring carbon benefits from SFM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99" y="914400"/>
            <a:ext cx="8637851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85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84138"/>
            <a:ext cx="8229600" cy="901700"/>
          </a:xfrm>
        </p:spPr>
        <p:txBody>
          <a:bodyPr/>
          <a:lstStyle/>
          <a:p>
            <a:r>
              <a:rPr lang="en-US" dirty="0" smtClean="0"/>
              <a:t>Added value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7700" y="985838"/>
            <a:ext cx="8039100" cy="173196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 err="1" smtClean="0"/>
              <a:t>s</a:t>
            </a:r>
            <a:r>
              <a:rPr lang="en-US" b="1" dirty="0" err="1" smtClean="0">
                <a:solidFill>
                  <a:srgbClr val="008000"/>
                </a:solidFill>
              </a:rPr>
              <a:t>C</a:t>
            </a:r>
            <a:r>
              <a:rPr lang="en-US" b="1" dirty="0" err="1" smtClean="0"/>
              <a:t>reen</a:t>
            </a:r>
            <a:r>
              <a:rPr lang="en-US" b="1" dirty="0" smtClean="0"/>
              <a:t>:	</a:t>
            </a:r>
          </a:p>
          <a:p>
            <a:pPr lvl="1">
              <a:buFont typeface="Wingdings" charset="2"/>
              <a:buChar char="ü"/>
            </a:pPr>
            <a:r>
              <a:rPr lang="en-US" b="1" dirty="0" smtClean="0">
                <a:solidFill>
                  <a:srgbClr val="000000"/>
                </a:solidFill>
              </a:rPr>
              <a:t>User friendly and robust </a:t>
            </a:r>
            <a:r>
              <a:rPr lang="en-US" dirty="0" smtClean="0"/>
              <a:t>methodology for screening potential carbon benefits of all forestry activities at local, sub-national and national levels</a:t>
            </a:r>
          </a:p>
          <a:p>
            <a:pPr lvl="1">
              <a:buFont typeface="Wingdings" charset="2"/>
              <a:buChar char="ü"/>
            </a:pPr>
            <a:r>
              <a:rPr lang="en-US" dirty="0" smtClean="0"/>
              <a:t>One can screen mitigation potential from various options and </a:t>
            </a:r>
            <a:r>
              <a:rPr lang="en-US" b="1" dirty="0" smtClean="0"/>
              <a:t>compare scenarios without big investments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647700" y="2870200"/>
            <a:ext cx="8343900" cy="3784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Technical Guidance for the Quantification of Carbon Benefits:</a:t>
            </a:r>
          </a:p>
          <a:p>
            <a:pPr lvl="1">
              <a:buClr>
                <a:srgbClr val="008000"/>
              </a:buClr>
              <a:buFont typeface="Wingdings" charset="2"/>
              <a:buChar char="ü"/>
            </a:pPr>
            <a:r>
              <a:rPr lang="en-US" dirty="0" smtClean="0"/>
              <a:t>Forest managers get </a:t>
            </a:r>
            <a:r>
              <a:rPr lang="en-US" i="1" dirty="0" smtClean="0"/>
              <a:t>updated </a:t>
            </a:r>
            <a:r>
              <a:rPr lang="en-US" i="1" u="sng" dirty="0" smtClean="0"/>
              <a:t>information </a:t>
            </a:r>
            <a:r>
              <a:rPr lang="en-US" u="sng" dirty="0" smtClean="0"/>
              <a:t>on relevant topics and how these are cross-</a:t>
            </a:r>
            <a:r>
              <a:rPr lang="en-US" dirty="0" smtClean="0"/>
              <a:t>related:</a:t>
            </a:r>
          </a:p>
          <a:p>
            <a:pPr lvl="2">
              <a:buClr>
                <a:srgbClr val="008000"/>
              </a:buClr>
            </a:pPr>
            <a:r>
              <a:rPr lang="en-US" dirty="0" smtClean="0"/>
              <a:t>Science</a:t>
            </a:r>
          </a:p>
          <a:p>
            <a:pPr lvl="2">
              <a:buClr>
                <a:srgbClr val="008000"/>
              </a:buClr>
            </a:pPr>
            <a:r>
              <a:rPr lang="en-US" dirty="0" smtClean="0"/>
              <a:t>Existing mitigation frameworks</a:t>
            </a:r>
          </a:p>
          <a:p>
            <a:pPr lvl="2">
              <a:buClr>
                <a:srgbClr val="008000"/>
              </a:buClr>
            </a:pPr>
            <a:r>
              <a:rPr lang="en-US" sz="2500" dirty="0"/>
              <a:t>Existing tools and methods as well as guidelines for carbon monitoring</a:t>
            </a:r>
          </a:p>
          <a:p>
            <a:pPr lvl="1">
              <a:buClr>
                <a:srgbClr val="008000"/>
              </a:buClr>
              <a:buFont typeface="Wingdings" charset="2"/>
              <a:buChar char="ü"/>
            </a:pPr>
            <a:r>
              <a:rPr lang="en-US" i="1" u="sng" dirty="0" smtClean="0"/>
              <a:t> Step by step guidance </a:t>
            </a:r>
            <a:r>
              <a:rPr lang="en-US" dirty="0" smtClean="0"/>
              <a:t>on what to consider if a forest user wants to access carbon markets</a:t>
            </a:r>
          </a:p>
          <a:p>
            <a:pPr lvl="1">
              <a:buClr>
                <a:srgbClr val="008000"/>
              </a:buClr>
              <a:buFont typeface="Wingdings" charset="2"/>
              <a:buChar char="ü"/>
            </a:pPr>
            <a:r>
              <a:rPr lang="en-US" i="1" u="sng" dirty="0" smtClean="0"/>
              <a:t>Inline with IPCC and UN-REDD monitoring approaches </a:t>
            </a:r>
            <a:r>
              <a:rPr lang="en-US" dirty="0" smtClean="0"/>
              <a:t>as well as with many methodologies and standards</a:t>
            </a:r>
          </a:p>
          <a:p>
            <a:pPr lvl="1">
              <a:buClr>
                <a:srgbClr val="008000"/>
              </a:buClr>
              <a:buFont typeface="Wingdings" charset="2"/>
              <a:buChar char="ü"/>
            </a:pPr>
            <a:r>
              <a:rPr lang="en-US" dirty="0" smtClean="0"/>
              <a:t>Clarification of opportunities and challenges for </a:t>
            </a:r>
            <a:r>
              <a:rPr lang="en-US" i="1" u="sng" dirty="0" smtClean="0"/>
              <a:t>monitoring carbon benefits from SFM</a:t>
            </a:r>
          </a:p>
          <a:p>
            <a:pPr lvl="1">
              <a:buClr>
                <a:srgbClr val="008000"/>
              </a:buClr>
              <a:buFont typeface="Wingdings" charset="2"/>
              <a:buChar char="ü"/>
            </a:pPr>
            <a:r>
              <a:rPr lang="en-US" dirty="0" smtClean="0"/>
              <a:t>Provides a step by step description for </a:t>
            </a:r>
            <a:r>
              <a:rPr lang="en-US" u="sng" dirty="0" smtClean="0"/>
              <a:t>monitoring carbon benefits in future ITTO activities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69057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0838"/>
            <a:ext cx="8229600" cy="690562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Relation to the SFM guidelines (draft 3)</a:t>
            </a:r>
            <a:br>
              <a:rPr lang="en-US" sz="3200" b="1" dirty="0" smtClean="0"/>
            </a:br>
            <a:r>
              <a:rPr lang="en-US" sz="3200" b="1" dirty="0" smtClean="0"/>
              <a:t>Principle 6</a:t>
            </a:r>
            <a:br>
              <a:rPr lang="en-US" sz="3200" b="1" dirty="0" smtClean="0"/>
            </a:br>
            <a:endParaRPr lang="en-US" sz="3200" b="1" dirty="0"/>
          </a:p>
        </p:txBody>
      </p:sp>
      <p:sp>
        <p:nvSpPr>
          <p:cNvPr id="4" name="Rounded Rectangle 3"/>
          <p:cNvSpPr/>
          <p:nvPr/>
        </p:nvSpPr>
        <p:spPr>
          <a:xfrm>
            <a:off x="190500" y="965199"/>
            <a:ext cx="4165600" cy="561694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It focus at facilitating SFM at a more general level (principles).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ea typeface="Calibri"/>
                <a:cs typeface="Calibri"/>
              </a:rPr>
              <a:t>It </a:t>
            </a:r>
            <a:r>
              <a:rPr lang="en-US" dirty="0" smtClean="0"/>
              <a:t>includes topics beyond climate change mitigation, </a:t>
            </a:r>
            <a:r>
              <a:rPr lang="en-US" dirty="0"/>
              <a:t>e.g. biodiversity.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Regarding climate change mitigation it </a:t>
            </a:r>
            <a:r>
              <a:rPr lang="en-US" dirty="0" smtClean="0">
                <a:solidFill>
                  <a:srgbClr val="000000"/>
                </a:solidFill>
                <a:ea typeface="Calibri"/>
                <a:cs typeface="Calibri"/>
              </a:rPr>
              <a:t>focuses mainly on REDD+ (some mentioning of voluntary markets)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Some climate change considerations are inaccurate or not complete (i.e. adoption of the Kyoto Protocol, expected GHG emissions from deforestation/degradation)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483100" y="956048"/>
            <a:ext cx="4356100" cy="56261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It focuses at facilitating the use of climate change mitigation mechanisms from national to FMU level (more detailed)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It includes a section on state of the scientific knowledge on forest and climate mitigation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The technical guidance for carbon benefits focus on climate change mitigation including </a:t>
            </a:r>
            <a:r>
              <a:rPr lang="en-US" b="1" dirty="0" smtClean="0"/>
              <a:t>all forestry options: </a:t>
            </a:r>
            <a:r>
              <a:rPr lang="en-US" dirty="0" smtClean="0"/>
              <a:t>conservation, reducing deforestation and degradation, SFM,  plantation, substitution;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It includes </a:t>
            </a:r>
            <a:r>
              <a:rPr lang="en-US" b="1" dirty="0" smtClean="0"/>
              <a:t>all mitigation mechanisms </a:t>
            </a:r>
            <a:r>
              <a:rPr lang="en-US" dirty="0" smtClean="0"/>
              <a:t>REDD+, NAMAs, A/R CDM, other regulated markets, voluntary markets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825500" y="1571070"/>
            <a:ext cx="7264400" cy="46529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Both documents should include </a:t>
            </a:r>
            <a:r>
              <a:rPr lang="en-US" sz="2400" b="1" dirty="0" smtClean="0"/>
              <a:t>cross-references</a:t>
            </a:r>
            <a:r>
              <a:rPr lang="en-US" sz="2400" dirty="0" smtClean="0"/>
              <a:t>, but due to the </a:t>
            </a:r>
            <a:r>
              <a:rPr lang="en-US" sz="2400" u="sng" dirty="0" smtClean="0"/>
              <a:t>different focus and level of detail </a:t>
            </a:r>
            <a:r>
              <a:rPr lang="en-US" sz="2400" dirty="0" smtClean="0"/>
              <a:t>they should </a:t>
            </a:r>
            <a:r>
              <a:rPr lang="en-US" sz="2400" b="1" dirty="0" smtClean="0"/>
              <a:t>remain as separate guidance</a:t>
            </a:r>
            <a:r>
              <a:rPr lang="en-US" sz="2400" dirty="0" smtClean="0"/>
              <a:t>. </a:t>
            </a:r>
            <a:endParaRPr lang="en-US" sz="2400" dirty="0"/>
          </a:p>
          <a:p>
            <a:pPr algn="ctr"/>
            <a:r>
              <a:rPr lang="en-US" sz="2400" dirty="0" smtClean="0"/>
              <a:t>Climate change mitigation is a relevant element in SFM, but should be kept in balance with other issues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914400" y="1117600"/>
            <a:ext cx="2635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SFM GUIDELINES (draft 3)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1143000"/>
            <a:ext cx="3407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GUIDANCE ON CARBON BENEFITS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5202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Project’s outputs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2400" y="1324774"/>
            <a:ext cx="9070256" cy="5079830"/>
          </a:xfrm>
        </p:spPr>
        <p:txBody>
          <a:bodyPr>
            <a:normAutofit fontScale="92500"/>
          </a:bodyPr>
          <a:lstStyle/>
          <a:p>
            <a:pPr marL="400050" lvl="1" indent="0" defTabSz="177800">
              <a:buNone/>
            </a:pPr>
            <a:r>
              <a:rPr lang="en-US" b="1" dirty="0" smtClean="0">
                <a:solidFill>
                  <a:srgbClr val="008000"/>
                </a:solidFill>
              </a:rPr>
              <a:t>Output </a:t>
            </a:r>
            <a:r>
              <a:rPr lang="en-US" b="1" dirty="0">
                <a:solidFill>
                  <a:srgbClr val="008000"/>
                </a:solidFill>
              </a:rPr>
              <a:t>1</a:t>
            </a:r>
            <a:r>
              <a:rPr lang="en-US" b="1" dirty="0" smtClean="0">
                <a:solidFill>
                  <a:srgbClr val="008000"/>
                </a:solidFill>
              </a:rPr>
              <a:t>: </a:t>
            </a:r>
            <a:r>
              <a:rPr lang="en-GB" dirty="0" smtClean="0"/>
              <a:t>Tool for estimating carbon benefits of all forestry activities including conservation</a:t>
            </a:r>
            <a:r>
              <a:rPr lang="en-GB" dirty="0"/>
              <a:t>, restoration, </a:t>
            </a:r>
            <a:r>
              <a:rPr lang="en-GB" dirty="0" smtClean="0"/>
              <a:t>REDD</a:t>
            </a:r>
            <a:r>
              <a:rPr lang="en-GB" dirty="0"/>
              <a:t>,</a:t>
            </a:r>
            <a:r>
              <a:rPr lang="en-GB" dirty="0" smtClean="0"/>
              <a:t> </a:t>
            </a:r>
            <a:r>
              <a:rPr lang="en-GB" dirty="0"/>
              <a:t>sustainable forest </a:t>
            </a:r>
            <a:r>
              <a:rPr lang="en-GB" dirty="0" smtClean="0"/>
              <a:t>management plantations and agroforestry as well as inputs for bioenergy and carbon substitution  </a:t>
            </a:r>
          </a:p>
          <a:p>
            <a:pPr marL="400050" lvl="1" indent="0" defTabSz="177800">
              <a:buNone/>
            </a:pPr>
            <a:endParaRPr lang="en-GB" dirty="0" smtClean="0"/>
          </a:p>
          <a:p>
            <a:pPr marL="533400" lvl="2" indent="0">
              <a:buNone/>
            </a:pPr>
            <a:r>
              <a:rPr lang="en-GB" dirty="0" smtClean="0">
                <a:solidFill>
                  <a:srgbClr val="008000"/>
                </a:solidFill>
                <a:sym typeface="Wingdings"/>
              </a:rPr>
              <a:t></a:t>
            </a:r>
            <a:r>
              <a:rPr lang="en-GB" dirty="0" smtClean="0">
                <a:sym typeface="Wingdings"/>
              </a:rPr>
              <a:t>Complete methodology for screening carbon potential </a:t>
            </a:r>
            <a:r>
              <a:rPr lang="en-GB" b="1" dirty="0" smtClean="0">
                <a:sym typeface="Wingdings"/>
              </a:rPr>
              <a:t>(</a:t>
            </a:r>
            <a:r>
              <a:rPr lang="en-GB" b="1" dirty="0" err="1" smtClean="0">
                <a:sym typeface="Wingdings"/>
              </a:rPr>
              <a:t>s</a:t>
            </a:r>
            <a:r>
              <a:rPr lang="en-GB" b="1" dirty="0" err="1" smtClean="0">
                <a:solidFill>
                  <a:srgbClr val="008000"/>
                </a:solidFill>
                <a:sym typeface="Wingdings"/>
              </a:rPr>
              <a:t>C</a:t>
            </a:r>
            <a:r>
              <a:rPr lang="en-GB" b="1" dirty="0" err="1" smtClean="0">
                <a:sym typeface="Wingdings"/>
              </a:rPr>
              <a:t>reen</a:t>
            </a:r>
            <a:r>
              <a:rPr lang="en-GB" b="1" dirty="0" smtClean="0">
                <a:sym typeface="Wingdings"/>
              </a:rPr>
              <a:t>)</a:t>
            </a:r>
          </a:p>
          <a:p>
            <a:pPr marL="533400" lvl="2" indent="0">
              <a:buNone/>
            </a:pPr>
            <a:r>
              <a:rPr lang="en-GB" dirty="0" smtClean="0">
                <a:solidFill>
                  <a:srgbClr val="008000"/>
                </a:solidFill>
                <a:sym typeface="Wingdings"/>
              </a:rPr>
              <a:t></a:t>
            </a:r>
            <a:r>
              <a:rPr lang="en-GB" dirty="0" smtClean="0">
                <a:sym typeface="Wingdings"/>
              </a:rPr>
              <a:t>3 case studies (Colombia, Malaysia and Ghana)</a:t>
            </a:r>
          </a:p>
          <a:p>
            <a:pPr marL="533400" lvl="2" indent="0">
              <a:buNone/>
            </a:pPr>
            <a:endParaRPr lang="en-GB" dirty="0">
              <a:sym typeface="Wingdings"/>
            </a:endParaRPr>
          </a:p>
          <a:p>
            <a:pPr marL="533400" lvl="2" indent="0">
              <a:buNone/>
            </a:pPr>
            <a:endParaRPr lang="en-GB" dirty="0" smtClean="0"/>
          </a:p>
          <a:p>
            <a:pPr marL="400050" lvl="1" indent="0">
              <a:buNone/>
            </a:pPr>
            <a:r>
              <a:rPr lang="en-GB" b="1" dirty="0">
                <a:solidFill>
                  <a:srgbClr val="008000"/>
                </a:solidFill>
              </a:rPr>
              <a:t>Output 2: </a:t>
            </a:r>
            <a:r>
              <a:rPr lang="en-GB" dirty="0"/>
              <a:t>Technical guidance for the quantification of carbon benefits and assuring co-benefits in the design and implementation of ITTO </a:t>
            </a:r>
            <a:r>
              <a:rPr lang="en-GB" dirty="0" smtClean="0"/>
              <a:t>projects</a:t>
            </a:r>
            <a:endParaRPr lang="en-US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7437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Council can consider to…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Making </a:t>
            </a:r>
            <a:r>
              <a:rPr lang="en-US" dirty="0" err="1" smtClean="0"/>
              <a:t>s</a:t>
            </a:r>
            <a:r>
              <a:rPr lang="en-US" b="1" dirty="0" err="1" smtClean="0">
                <a:solidFill>
                  <a:srgbClr val="008000"/>
                </a:solidFill>
              </a:rPr>
              <a:t>C</a:t>
            </a:r>
            <a:r>
              <a:rPr lang="en-US" dirty="0" err="1" smtClean="0"/>
              <a:t>reen</a:t>
            </a:r>
            <a:r>
              <a:rPr lang="en-US" dirty="0" smtClean="0"/>
              <a:t> available to forest managers and decision-makers</a:t>
            </a:r>
          </a:p>
          <a:p>
            <a:r>
              <a:rPr lang="en-US" dirty="0" smtClean="0"/>
              <a:t>Publishing the “Technical guidance for the </a:t>
            </a:r>
            <a:r>
              <a:rPr lang="en-US" dirty="0"/>
              <a:t>q</a:t>
            </a:r>
            <a:r>
              <a:rPr lang="en-US" dirty="0" smtClean="0"/>
              <a:t>uantification of carbon benefits in the design and </a:t>
            </a:r>
            <a:r>
              <a:rPr lang="en-US" dirty="0" err="1" smtClean="0"/>
              <a:t>implementaion</a:t>
            </a:r>
            <a:r>
              <a:rPr lang="en-US" dirty="0" smtClean="0"/>
              <a:t> of ITTO projects” as a technical paper</a:t>
            </a:r>
          </a:p>
          <a:p>
            <a:r>
              <a:rPr lang="en-US" dirty="0" smtClean="0"/>
              <a:t>Increasing capacities in ITTO Country </a:t>
            </a:r>
            <a:r>
              <a:rPr lang="en-US" dirty="0"/>
              <a:t>M</a:t>
            </a:r>
            <a:r>
              <a:rPr lang="en-US" dirty="0" smtClean="0"/>
              <a:t>embers for using </a:t>
            </a:r>
            <a:r>
              <a:rPr lang="en-US" dirty="0" err="1"/>
              <a:t>s</a:t>
            </a:r>
            <a:r>
              <a:rPr lang="en-US" b="1" dirty="0" err="1">
                <a:solidFill>
                  <a:srgbClr val="008000"/>
                </a:solidFill>
              </a:rPr>
              <a:t>C</a:t>
            </a:r>
            <a:r>
              <a:rPr lang="en-US" dirty="0" err="1"/>
              <a:t>reen</a:t>
            </a:r>
            <a:r>
              <a:rPr lang="en-US" dirty="0" smtClean="0"/>
              <a:t> and the Technical Guidance for Carbon Benefits</a:t>
            </a:r>
          </a:p>
          <a:p>
            <a:r>
              <a:rPr lang="en-US" dirty="0"/>
              <a:t>S</a:t>
            </a:r>
            <a:r>
              <a:rPr lang="en-US" dirty="0" smtClean="0"/>
              <a:t>upporting cross-reference of the Technical </a:t>
            </a:r>
            <a:r>
              <a:rPr lang="en-US" dirty="0"/>
              <a:t>G</a:t>
            </a:r>
            <a:r>
              <a:rPr lang="en-US" dirty="0" smtClean="0"/>
              <a:t>uidance for Carbon Benefits in other relevant work of the ITTO (e.g. SFM guidelines), while keeping a differentiated approach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59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Thank you very much for your attention!!</a:t>
            </a:r>
            <a:endParaRPr lang="en-US" sz="2800" dirty="0"/>
          </a:p>
        </p:txBody>
      </p:sp>
      <p:pic>
        <p:nvPicPr>
          <p:cNvPr id="4" name="Picture 3" descr="uns-mac07:Users:carmenza:Downloads:16-2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7" t="50108" r="72796" b="21808"/>
          <a:stretch/>
        </p:blipFill>
        <p:spPr bwMode="auto">
          <a:xfrm>
            <a:off x="7152723" y="5198110"/>
            <a:ext cx="1268697" cy="13108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5883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2367"/>
            <a:ext cx="4903376" cy="367753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492164" y="103347"/>
            <a:ext cx="58615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Frameworks aimed at getting carbon benefits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143" y="4546000"/>
            <a:ext cx="6972300" cy="223036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Group 5"/>
          <p:cNvGrpSpPr/>
          <p:nvPr/>
        </p:nvGrpSpPr>
        <p:grpSpPr>
          <a:xfrm>
            <a:off x="5207000" y="2287312"/>
            <a:ext cx="3761450" cy="1992588"/>
            <a:chOff x="1027153" y="84029"/>
            <a:chExt cx="5826762" cy="2763014"/>
          </a:xfrm>
        </p:grpSpPr>
        <p:sp>
          <p:nvSpPr>
            <p:cNvPr id="7" name="Rounded Rectangle 6"/>
            <p:cNvSpPr/>
            <p:nvPr/>
          </p:nvSpPr>
          <p:spPr>
            <a:xfrm>
              <a:off x="1027153" y="691034"/>
              <a:ext cx="2521195" cy="999225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500" dirty="0" smtClean="0">
                  <a:solidFill>
                    <a:schemeClr val="tx1"/>
                  </a:solidFill>
                </a:rPr>
                <a:t>Other regulated markets</a:t>
              </a:r>
              <a:endParaRPr lang="en-US" sz="1500" dirty="0">
                <a:solidFill>
                  <a:schemeClr val="tx1"/>
                </a:solidFill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4472786" y="84029"/>
              <a:ext cx="2381129" cy="887162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500" dirty="0">
                  <a:solidFill>
                    <a:schemeClr val="tx1"/>
                  </a:solidFill>
                </a:rPr>
                <a:t>Climate Action Reserve (CAR)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4556825" y="1556317"/>
              <a:ext cx="2297090" cy="1290726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500" dirty="0" smtClean="0">
                  <a:solidFill>
                    <a:schemeClr val="tx1"/>
                  </a:solidFill>
                </a:rPr>
                <a:t>California Climate Action Registry (CCAR)</a:t>
              </a:r>
              <a:endParaRPr lang="en-US" sz="1500" dirty="0">
                <a:solidFill>
                  <a:schemeClr val="tx1"/>
                </a:solidFill>
              </a:endParaRPr>
            </a:p>
          </p:txBody>
        </p:sp>
        <p:cxnSp>
          <p:nvCxnSpPr>
            <p:cNvPr id="10" name="Straight Connector 9"/>
            <p:cNvCxnSpPr>
              <a:stCxn id="7" idx="3"/>
            </p:cNvCxnSpPr>
            <p:nvPr/>
          </p:nvCxnSpPr>
          <p:spPr>
            <a:xfrm flipV="1">
              <a:off x="3548348" y="1171575"/>
              <a:ext cx="662981" cy="19072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211329" y="541636"/>
              <a:ext cx="0" cy="1643344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12" name="Straight Arrow Connector 11"/>
            <p:cNvCxnSpPr>
              <a:endCxn id="8" idx="1"/>
            </p:cNvCxnSpPr>
            <p:nvPr/>
          </p:nvCxnSpPr>
          <p:spPr>
            <a:xfrm flipV="1">
              <a:off x="4211329" y="527610"/>
              <a:ext cx="261457" cy="1402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13" name="Straight Arrow Connector 12"/>
            <p:cNvCxnSpPr>
              <a:endCxn id="9" idx="1"/>
            </p:cNvCxnSpPr>
            <p:nvPr/>
          </p:nvCxnSpPr>
          <p:spPr>
            <a:xfrm flipV="1">
              <a:off x="4211329" y="2201680"/>
              <a:ext cx="345496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cxnSp>
      </p:grpSp>
    </p:spTree>
    <p:extLst>
      <p:ext uri="{BB962C8B-B14F-4D97-AF65-F5344CB8AC3E}">
        <p14:creationId xmlns:p14="http://schemas.microsoft.com/office/powerpoint/2010/main" val="176537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917027"/>
              </p:ext>
            </p:extLst>
          </p:nvPr>
        </p:nvGraphicFramePr>
        <p:xfrm>
          <a:off x="2287815" y="37354"/>
          <a:ext cx="4827621" cy="7090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ocument" r:id="rId6" imgW="5410200" imgH="7467600" progId="Word.Document.12">
                  <p:embed/>
                </p:oleObj>
              </mc:Choice>
              <mc:Fallback>
                <p:oleObj name="Document" r:id="rId6" imgW="5410200" imgH="7467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87815" y="37354"/>
                        <a:ext cx="4827621" cy="70909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15"/>
          <p:cNvPicPr>
            <a:picLocks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27" y="347236"/>
            <a:ext cx="1871662" cy="2305050"/>
          </a:xfrm>
          <a:prstGeom prst="rect">
            <a:avLst/>
          </a:prstGeom>
          <a:noFill/>
          <a:ln>
            <a:noFill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3"/>
          <p:cNvPicPr>
            <a:picLocks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68" y="2297421"/>
            <a:ext cx="1873250" cy="2305050"/>
          </a:xfrm>
          <a:prstGeom prst="rect">
            <a:avLst/>
          </a:prstGeom>
          <a:noFill/>
          <a:ln>
            <a:noFill/>
          </a:ln>
          <a:effectLst>
            <a:outerShdw blurRad="635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2509" y="3968884"/>
            <a:ext cx="1551817" cy="236279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25569" y="420235"/>
            <a:ext cx="1968873" cy="249914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25569" y="2563897"/>
            <a:ext cx="1832967" cy="2375494"/>
          </a:xfrm>
          <a:prstGeom prst="rect">
            <a:avLst/>
          </a:prstGeom>
        </p:spPr>
      </p:pic>
      <p:pic>
        <p:nvPicPr>
          <p:cNvPr id="19" name="Picture 14"/>
          <p:cNvPicPr>
            <a:picLocks noChangeArrowheads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4483100"/>
            <a:ext cx="1943100" cy="2374900"/>
          </a:xfrm>
          <a:prstGeom prst="rect">
            <a:avLst/>
          </a:prstGeom>
          <a:noFill/>
          <a:ln w="12700">
            <a:solidFill>
              <a:srgbClr val="77933C"/>
            </a:solidFill>
            <a:miter lim="800000"/>
            <a:headEnd/>
            <a:tailEnd/>
          </a:ln>
          <a:effectLst>
            <a:outerShdw blurRad="635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248542" y="6221147"/>
            <a:ext cx="47361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 smtClean="0">
                <a:solidFill>
                  <a:srgbClr val="FF0000"/>
                </a:solidFill>
              </a:rPr>
              <a:t>There are many guidelines/guidance for monitoring carbon benefits from forestry activities</a:t>
            </a:r>
            <a:endParaRPr lang="en-US" sz="1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51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839" y="28575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Case study: San Nicolas Project, Colombia</a:t>
            </a:r>
            <a:br>
              <a:rPr lang="en-US" sz="2800" dirty="0" smtClean="0"/>
            </a:br>
            <a:r>
              <a:rPr lang="en-US" sz="2800" dirty="0" smtClean="0"/>
              <a:t> (2006 – 2013)</a:t>
            </a:r>
            <a:endParaRPr lang="en-US" sz="28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378989"/>
              </p:ext>
            </p:extLst>
          </p:nvPr>
        </p:nvGraphicFramePr>
        <p:xfrm>
          <a:off x="255839" y="1664065"/>
          <a:ext cx="493406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Document" r:id="rId3" imgW="5880100" imgH="825500" progId="Word.Document.12">
                  <p:embed/>
                </p:oleObj>
              </mc:Choice>
              <mc:Fallback>
                <p:oleObj name="Document" r:id="rId3" imgW="5880100" imgH="825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839" y="1664065"/>
                        <a:ext cx="493406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996089129"/>
              </p:ext>
            </p:extLst>
          </p:nvPr>
        </p:nvGraphicFramePr>
        <p:xfrm>
          <a:off x="4641670" y="3216008"/>
          <a:ext cx="4300970" cy="1584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86756" y="3764191"/>
            <a:ext cx="40620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Times New Roman"/>
                <a:cs typeface="Times New Roman"/>
              </a:rPr>
              <a:t>Activities in ER1</a:t>
            </a:r>
          </a:p>
          <a:p>
            <a:r>
              <a:rPr lang="en-US" sz="1400" dirty="0" smtClean="0">
                <a:latin typeface="Times New Roman"/>
                <a:cs typeface="Times New Roman"/>
              </a:rPr>
              <a:t>Watersheds’ rehabilitation </a:t>
            </a:r>
            <a:r>
              <a:rPr lang="en-US" sz="1400" dirty="0" smtClean="0">
                <a:latin typeface="Times New Roman"/>
                <a:cs typeface="Times New Roman"/>
                <a:sym typeface="Wingdings"/>
              </a:rPr>
              <a:t> 51 ha  9,516 TCO2e</a:t>
            </a:r>
            <a:r>
              <a:rPr lang="en-US" sz="1400" dirty="0" smtClean="0">
                <a:latin typeface="Times New Roman"/>
                <a:cs typeface="Times New Roman"/>
              </a:rPr>
              <a:t>	</a:t>
            </a:r>
            <a:endParaRPr lang="en-US" sz="1400" dirty="0">
              <a:latin typeface="Times New Roman"/>
              <a:cs typeface="Times New Roman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13600"/>
              </p:ext>
            </p:extLst>
          </p:nvPr>
        </p:nvGraphicFramePr>
        <p:xfrm>
          <a:off x="4470388" y="1161819"/>
          <a:ext cx="4336349" cy="1934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Document" r:id="rId6" imgW="5892800" imgH="2628900" progId="Word.Document.12">
                  <p:embed/>
                </p:oleObj>
              </mc:Choice>
              <mc:Fallback>
                <p:oleObj name="Document" r:id="rId6" imgW="5892800" imgH="2628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70388" y="1161819"/>
                        <a:ext cx="4336349" cy="1934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6756" y="5533732"/>
            <a:ext cx="40620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Times New Roman"/>
                <a:cs typeface="Times New Roman"/>
              </a:rPr>
              <a:t>Activities in ER2</a:t>
            </a:r>
          </a:p>
          <a:p>
            <a:r>
              <a:rPr lang="en-US" sz="1400" dirty="0" smtClean="0">
                <a:latin typeface="Times New Roman"/>
                <a:cs typeface="Times New Roman"/>
              </a:rPr>
              <a:t>Active </a:t>
            </a:r>
            <a:r>
              <a:rPr lang="en-US" sz="1600" dirty="0" smtClean="0">
                <a:latin typeface="Times New Roman"/>
                <a:cs typeface="Times New Roman"/>
              </a:rPr>
              <a:t>conservation</a:t>
            </a:r>
            <a:r>
              <a:rPr lang="en-US" sz="1400" dirty="0" smtClean="0">
                <a:latin typeface="Times New Roman"/>
                <a:cs typeface="Times New Roman"/>
                <a:sym typeface="Wingdings"/>
              </a:rPr>
              <a:t> 64 ha  30,737 TCO2e</a:t>
            </a:r>
            <a:r>
              <a:rPr lang="en-US" sz="1400" dirty="0" smtClean="0">
                <a:latin typeface="Times New Roman"/>
                <a:cs typeface="Times New Roman"/>
              </a:rPr>
              <a:t>	</a:t>
            </a:r>
            <a:endParaRPr lang="en-US" sz="1400" dirty="0">
              <a:latin typeface="Times New Roman"/>
              <a:cs typeface="Times New Roman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44867" y="4873692"/>
            <a:ext cx="3032371" cy="179046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55839" y="1325511"/>
            <a:ext cx="2589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/>
                <a:cs typeface="Times New Roman"/>
              </a:rPr>
              <a:t>Carbon Enhancement (CE)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360" y="3421387"/>
            <a:ext cx="4216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/>
                <a:cs typeface="Times New Roman"/>
              </a:rPr>
              <a:t>Emission Reductions from Degradation (ER1)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360" y="5198465"/>
            <a:ext cx="4303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/>
                <a:cs typeface="Times New Roman"/>
              </a:rPr>
              <a:t>Emission Reductions from Deforestation (ER2)</a:t>
            </a:r>
            <a:endParaRPr lang="en-US" sz="16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7482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35" y="97206"/>
            <a:ext cx="8152214" cy="75235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Balance San Nicolas 2006 - 2013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491025"/>
              </p:ext>
            </p:extLst>
          </p:nvPr>
        </p:nvGraphicFramePr>
        <p:xfrm>
          <a:off x="1635125" y="849560"/>
          <a:ext cx="5880100" cy="3148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Document" r:id="rId3" imgW="5880100" imgH="2984500" progId="Word.Document.12">
                  <p:embed/>
                </p:oleObj>
              </mc:Choice>
              <mc:Fallback>
                <p:oleObj name="Document" r:id="rId3" imgW="5880100" imgH="2984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5125" y="849560"/>
                        <a:ext cx="5880100" cy="3148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17588" y="5839784"/>
            <a:ext cx="7526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As timber/wood production is used for firewood the service life is deemed to 0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 0 TC02e from TW</a:t>
            </a:r>
            <a:endParaRPr lang="en-US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29859945"/>
              </p:ext>
            </p:extLst>
          </p:nvPr>
        </p:nvGraphicFramePr>
        <p:xfrm>
          <a:off x="1828800" y="4153852"/>
          <a:ext cx="5486400" cy="1449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5956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0"/>
            <a:ext cx="5706354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0" y="469900"/>
            <a:ext cx="1714500" cy="51308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500" dirty="0" smtClean="0"/>
              <a:t>The SFM guidelines are wider and  aimed at a more general level. It includes other topics, e.g. biodiversity.</a:t>
            </a:r>
          </a:p>
          <a:p>
            <a:pPr algn="ctr"/>
            <a:r>
              <a:rPr lang="en-US" sz="1500" dirty="0" smtClean="0"/>
              <a:t>Some climate change considerations are inaccurate or not complete (i.e. the SFM guidance looks mostly at REDD+)</a:t>
            </a:r>
            <a:endParaRPr lang="en-US" sz="1500" dirty="0"/>
          </a:p>
        </p:txBody>
      </p:sp>
      <p:sp>
        <p:nvSpPr>
          <p:cNvPr id="5" name="Rounded Rectangle 4"/>
          <p:cNvSpPr/>
          <p:nvPr/>
        </p:nvSpPr>
        <p:spPr>
          <a:xfrm>
            <a:off x="7429500" y="177800"/>
            <a:ext cx="1714500" cy="61849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500" dirty="0" smtClean="0"/>
              <a:t>The technical guidance for carbon benefits focus on climate change mitigation including all forestry options: conservation, reducing deforestation and degradation, SFM,  plantation, substitution; as well as all mitigation mechanisms REDD+, NAMAs, A/R CDM, other regulated markets, voluntary markets. This document is more focused and detailed </a:t>
            </a:r>
            <a:endParaRPr lang="en-US" sz="1500" dirty="0"/>
          </a:p>
        </p:txBody>
      </p:sp>
      <p:sp>
        <p:nvSpPr>
          <p:cNvPr id="6" name="Rounded Rectangle 5"/>
          <p:cNvSpPr/>
          <p:nvPr/>
        </p:nvSpPr>
        <p:spPr>
          <a:xfrm>
            <a:off x="1803400" y="1397000"/>
            <a:ext cx="5524500" cy="35687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Both documents should include </a:t>
            </a:r>
            <a:r>
              <a:rPr lang="en-US" b="1" dirty="0" smtClean="0"/>
              <a:t>cross-references</a:t>
            </a:r>
            <a:r>
              <a:rPr lang="en-US" dirty="0" smtClean="0"/>
              <a:t>, but due to the </a:t>
            </a:r>
            <a:r>
              <a:rPr lang="en-US" u="sng" dirty="0" smtClean="0"/>
              <a:t>different focus and level of detail </a:t>
            </a:r>
            <a:r>
              <a:rPr lang="en-US" dirty="0" smtClean="0"/>
              <a:t>they should </a:t>
            </a:r>
            <a:r>
              <a:rPr lang="en-US" b="1" dirty="0" smtClean="0"/>
              <a:t>remain as separate guidance</a:t>
            </a:r>
            <a:r>
              <a:rPr lang="en-US" dirty="0" smtClean="0"/>
              <a:t>. </a:t>
            </a:r>
            <a:endParaRPr lang="en-US" dirty="0"/>
          </a:p>
          <a:p>
            <a:pPr algn="ctr"/>
            <a:r>
              <a:rPr lang="en-US" dirty="0" smtClean="0"/>
              <a:t>Climate change mitigation is a relevant element in SFM, but should be kept in balance with other issues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1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027153" y="84029"/>
            <a:ext cx="5826762" cy="2659171"/>
            <a:chOff x="1027153" y="84029"/>
            <a:chExt cx="5826762" cy="2659171"/>
          </a:xfrm>
        </p:grpSpPr>
        <p:sp>
          <p:nvSpPr>
            <p:cNvPr id="2" name="Rounded Rectangle 1"/>
            <p:cNvSpPr/>
            <p:nvPr/>
          </p:nvSpPr>
          <p:spPr>
            <a:xfrm>
              <a:off x="1027153" y="691034"/>
              <a:ext cx="2521195" cy="999225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Other regulated markets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" name="Rounded Rectangle 2"/>
            <p:cNvSpPr/>
            <p:nvPr/>
          </p:nvSpPr>
          <p:spPr>
            <a:xfrm>
              <a:off x="4472786" y="84029"/>
              <a:ext cx="2381129" cy="88716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Climate Action Reserve (CAR)</a:t>
              </a: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4556826" y="1626759"/>
              <a:ext cx="2297089" cy="1116441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California Climate Action Registry (CCAR)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Straight Connector 7"/>
            <p:cNvCxnSpPr>
              <a:stCxn id="2" idx="3"/>
            </p:cNvCxnSpPr>
            <p:nvPr/>
          </p:nvCxnSpPr>
          <p:spPr>
            <a:xfrm flipV="1">
              <a:off x="3548348" y="1171575"/>
              <a:ext cx="662981" cy="1907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211329" y="541636"/>
              <a:ext cx="0" cy="164334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endCxn id="3" idx="1"/>
            </p:cNvCxnSpPr>
            <p:nvPr/>
          </p:nvCxnSpPr>
          <p:spPr>
            <a:xfrm flipV="1">
              <a:off x="4211329" y="527610"/>
              <a:ext cx="261457" cy="1402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endCxn id="4" idx="1"/>
            </p:cNvCxnSpPr>
            <p:nvPr/>
          </p:nvCxnSpPr>
          <p:spPr>
            <a:xfrm>
              <a:off x="4211329" y="2184980"/>
              <a:ext cx="345497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513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521194" y="1083272"/>
            <a:ext cx="4145965" cy="70039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Standards in the “voluntary market”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12050" y="2259930"/>
            <a:ext cx="1845117" cy="161557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Climate Community and Biodiversity Standard (CCBS)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016956" y="2259930"/>
            <a:ext cx="1568743" cy="162490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Plan Vivo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725766" y="2287947"/>
            <a:ext cx="1823886" cy="161557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REDD+ Social and Environmental Standards  REDD+ SES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621256" y="2287947"/>
            <a:ext cx="1710764" cy="1587553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The Gold Standard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442193" y="2287946"/>
            <a:ext cx="1701807" cy="1615571"/>
          </a:xfrm>
          <a:prstGeom prst="roundRect">
            <a:avLst>
              <a:gd name="adj" fmla="val 9153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Verified Carbon Standard (VCS)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008478" y="1979773"/>
            <a:ext cx="7255438" cy="373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endCxn id="3" idx="0"/>
          </p:cNvCxnSpPr>
          <p:nvPr/>
        </p:nvCxnSpPr>
        <p:spPr>
          <a:xfrm>
            <a:off x="1034609" y="2017127"/>
            <a:ext cx="0" cy="2428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811779" y="2017127"/>
            <a:ext cx="0" cy="2428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691664" y="1783664"/>
            <a:ext cx="0" cy="50428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478172" y="2017127"/>
            <a:ext cx="0" cy="2428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8263916" y="1979773"/>
            <a:ext cx="0" cy="2428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81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17" y="383702"/>
            <a:ext cx="2768814" cy="1804937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>
          <a:xfrm>
            <a:off x="4931236" y="494383"/>
            <a:ext cx="816429" cy="1560287"/>
          </a:xfrm>
          <a:prstGeom prst="downArrow">
            <a:avLst/>
          </a:prstGeom>
          <a:gradFill flip="none" rotWithShape="1">
            <a:gsLst>
              <a:gs pos="0">
                <a:schemeClr val="accent3">
                  <a:lumMod val="75000"/>
                  <a:alpha val="94000"/>
                </a:schemeClr>
              </a:gs>
              <a:gs pos="100000">
                <a:srgbClr val="FFFFFF">
                  <a:alpha val="94000"/>
                </a:srgbClr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 rot="10800000">
            <a:off x="5591636" y="494381"/>
            <a:ext cx="816429" cy="1560287"/>
          </a:xfrm>
          <a:prstGeom prst="downArrow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959094" y="723101"/>
            <a:ext cx="6084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/>
              <a:t>X</a:t>
            </a:r>
            <a:endParaRPr lang="en-US" sz="6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51117" y="2412991"/>
            <a:ext cx="30770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/>
              <a:t>Where?</a:t>
            </a:r>
          </a:p>
          <a:p>
            <a:r>
              <a:rPr lang="en-US" dirty="0" smtClean="0"/>
              <a:t> Land area: Forest land, Grassland, Wetland, Degraded land…</a:t>
            </a:r>
          </a:p>
          <a:p>
            <a:r>
              <a:rPr lang="en-US" b="1" dirty="0" smtClean="0"/>
              <a:t>Related activities:</a:t>
            </a:r>
          </a:p>
          <a:p>
            <a:r>
              <a:rPr lang="en-US" dirty="0" smtClean="0"/>
              <a:t>Definition of boundaries</a:t>
            </a:r>
          </a:p>
          <a:p>
            <a:r>
              <a:rPr lang="en-US" dirty="0" smtClean="0"/>
              <a:t>Stratification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389761" y="2188639"/>
            <a:ext cx="334273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/>
              <a:t>What?</a:t>
            </a:r>
          </a:p>
          <a:p>
            <a:r>
              <a:rPr lang="en-US" dirty="0" smtClean="0"/>
              <a:t>Carbon stock changes per activity (per land unit)</a:t>
            </a:r>
          </a:p>
          <a:p>
            <a:r>
              <a:rPr lang="en-US" dirty="0" smtClean="0"/>
              <a:t>Other GHG emissions</a:t>
            </a:r>
          </a:p>
          <a:p>
            <a:r>
              <a:rPr lang="en-US" b="1" dirty="0" smtClean="0"/>
              <a:t>Related activities</a:t>
            </a:r>
            <a:r>
              <a:rPr lang="en-US" dirty="0" smtClean="0"/>
              <a:t>:</a:t>
            </a:r>
          </a:p>
          <a:p>
            <a:r>
              <a:rPr lang="en-US" dirty="0" smtClean="0"/>
              <a:t>Inventory per pool and activity (including sampling, field  measurements and data analysis)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-671828" y="3299058"/>
            <a:ext cx="1922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the forests/land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-872471" y="5422260"/>
            <a:ext cx="2600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For other GHG emissions (</a:t>
            </a:r>
            <a:r>
              <a:rPr lang="en-US" b="1" dirty="0" err="1" smtClean="0"/>
              <a:t>e.g</a:t>
            </a:r>
            <a:r>
              <a:rPr lang="en-US" b="1" dirty="0" smtClean="0"/>
              <a:t> transportation)</a:t>
            </a:r>
            <a:endParaRPr lang="en-US" b="1" dirty="0"/>
          </a:p>
        </p:txBody>
      </p:sp>
      <p:sp>
        <p:nvSpPr>
          <p:cNvPr id="13" name="Rectangle 12"/>
          <p:cNvSpPr/>
          <p:nvPr/>
        </p:nvSpPr>
        <p:spPr>
          <a:xfrm>
            <a:off x="4389761" y="4823410"/>
            <a:ext cx="29334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Related activities:</a:t>
            </a:r>
          </a:p>
          <a:p>
            <a:r>
              <a:rPr lang="en-US" dirty="0" smtClean="0"/>
              <a:t>Quantification of GHG per unit (e.g. CO2 emissions per Km from transportation)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51117" y="4818355"/>
            <a:ext cx="293188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Related activities:</a:t>
            </a:r>
          </a:p>
          <a:p>
            <a:r>
              <a:rPr lang="en-US" dirty="0" smtClean="0"/>
              <a:t>Identification of units relevant for other GHG emissions (e.g. km in transportation) </a:t>
            </a:r>
            <a:endParaRPr lang="en-US" dirty="0"/>
          </a:p>
        </p:txBody>
      </p:sp>
      <p:sp>
        <p:nvSpPr>
          <p:cNvPr id="15" name="Equal 14"/>
          <p:cNvSpPr/>
          <p:nvPr/>
        </p:nvSpPr>
        <p:spPr>
          <a:xfrm>
            <a:off x="6821714" y="917575"/>
            <a:ext cx="707572" cy="671286"/>
          </a:xfrm>
          <a:prstGeom prst="mathEqual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29286" y="771525"/>
            <a:ext cx="1469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Carbon benefits</a:t>
            </a:r>
            <a:endParaRPr lang="en-US" sz="2400" b="1" dirty="0"/>
          </a:p>
        </p:txBody>
      </p:sp>
      <p:sp>
        <p:nvSpPr>
          <p:cNvPr id="19" name="Rectangle 18"/>
          <p:cNvSpPr/>
          <p:nvPr/>
        </p:nvSpPr>
        <p:spPr>
          <a:xfrm>
            <a:off x="0" y="4518898"/>
            <a:ext cx="9144000" cy="233025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2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2000"/>
                </a:schemeClr>
              </a:gs>
            </a:gsLst>
            <a:lin ang="16200000" scaled="0"/>
            <a:tileRect/>
          </a:gradFill>
          <a:ln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-4446" y="2188639"/>
            <a:ext cx="9144000" cy="2330259"/>
          </a:xfrm>
          <a:prstGeom prst="rect">
            <a:avLst/>
          </a:prstGeom>
          <a:solidFill>
            <a:schemeClr val="accent3">
              <a:lumMod val="75000"/>
              <a:alpha val="22000"/>
            </a:schemeClr>
          </a:solidFill>
          <a:ln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89217" y="72571"/>
            <a:ext cx="2647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Land area/activity area</a:t>
            </a:r>
            <a:endParaRPr lang="en-US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788712" y="94270"/>
            <a:ext cx="19179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Emission factors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0157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8000" b="1" dirty="0" err="1" smtClean="0">
                <a:solidFill>
                  <a:schemeClr val="tx1"/>
                </a:solidFill>
              </a:rPr>
              <a:t>s</a:t>
            </a:r>
            <a:r>
              <a:rPr lang="en-US" sz="8000" b="1" dirty="0" err="1" smtClean="0">
                <a:solidFill>
                  <a:srgbClr val="008000"/>
                </a:solidFill>
              </a:rPr>
              <a:t>C</a:t>
            </a:r>
            <a:r>
              <a:rPr lang="en-US" sz="8000" b="1" dirty="0" err="1" smtClean="0">
                <a:solidFill>
                  <a:srgbClr val="000000"/>
                </a:solidFill>
              </a:rPr>
              <a:t>reen</a:t>
            </a:r>
            <a:endParaRPr lang="en-US" sz="8000" b="1" dirty="0" smtClean="0">
              <a:solidFill>
                <a:srgbClr val="000000"/>
              </a:solidFill>
            </a:endParaRPr>
          </a:p>
          <a:p>
            <a:r>
              <a:rPr lang="en-US" sz="3600" b="1" dirty="0" smtClean="0">
                <a:solidFill>
                  <a:srgbClr val="000000"/>
                </a:solidFill>
              </a:rPr>
              <a:t>Fast track estimation of carbon benefits from forestry activities</a:t>
            </a:r>
            <a:endParaRPr lang="en-US" sz="36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80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ecision 1"/>
          <p:cNvSpPr/>
          <p:nvPr/>
        </p:nvSpPr>
        <p:spPr>
          <a:xfrm>
            <a:off x="4695625" y="116632"/>
            <a:ext cx="1961361" cy="1283052"/>
          </a:xfrm>
          <a:prstGeom prst="flowChartDecision">
            <a:avLst/>
          </a:prstGeom>
          <a:solidFill>
            <a:schemeClr val="tx1">
              <a:lumMod val="85000"/>
              <a:lumOff val="15000"/>
            </a:schemeClr>
          </a:solidFill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200" b="1" dirty="0">
              <a:solidFill>
                <a:schemeClr val="bg1"/>
              </a:solidFill>
            </a:endParaRPr>
          </a:p>
        </p:txBody>
      </p:sp>
      <p:sp>
        <p:nvSpPr>
          <p:cNvPr id="6" name="Flowchart: Decision 5"/>
          <p:cNvSpPr/>
          <p:nvPr/>
        </p:nvSpPr>
        <p:spPr>
          <a:xfrm>
            <a:off x="6825241" y="260648"/>
            <a:ext cx="2016224" cy="1008112"/>
          </a:xfrm>
          <a:prstGeom prst="flowChartDecision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sz="1100" b="1" dirty="0" err="1">
                <a:solidFill>
                  <a:schemeClr val="tx1"/>
                </a:solidFill>
              </a:rPr>
              <a:t>Forest</a:t>
            </a:r>
            <a:r>
              <a:rPr lang="de-CH" sz="1100" b="1" dirty="0">
                <a:solidFill>
                  <a:schemeClr val="tx1"/>
                </a:solidFill>
              </a:rPr>
              <a:t> </a:t>
            </a:r>
            <a:r>
              <a:rPr lang="de-CH" sz="1100" b="1" dirty="0" err="1">
                <a:solidFill>
                  <a:schemeClr val="tx1"/>
                </a:solidFill>
              </a:rPr>
              <a:t>to</a:t>
            </a:r>
            <a:r>
              <a:rPr lang="de-CH" sz="1100" b="1" dirty="0">
                <a:solidFill>
                  <a:schemeClr val="tx1"/>
                </a:solidFill>
              </a:rPr>
              <a:t> </a:t>
            </a:r>
            <a:r>
              <a:rPr lang="de-CH" sz="1100" b="1" dirty="0" smtClean="0">
                <a:solidFill>
                  <a:schemeClr val="tx1"/>
                </a:solidFill>
              </a:rPr>
              <a:t>non-</a:t>
            </a:r>
            <a:r>
              <a:rPr lang="de-CH" sz="1100" b="1" dirty="0" err="1" smtClean="0">
                <a:solidFill>
                  <a:schemeClr val="tx1"/>
                </a:solidFill>
              </a:rPr>
              <a:t>forests</a:t>
            </a:r>
            <a:endParaRPr lang="de-CH" sz="1100" b="1" dirty="0" smtClean="0">
              <a:solidFill>
                <a:schemeClr val="tx1"/>
              </a:solidFill>
            </a:endParaRPr>
          </a:p>
          <a:p>
            <a:pPr algn="ctr"/>
            <a:r>
              <a:rPr lang="de-CH" sz="1000" b="1" dirty="0" smtClean="0">
                <a:solidFill>
                  <a:schemeClr val="tx1"/>
                </a:solidFill>
              </a:rPr>
              <a:t>(</a:t>
            </a:r>
            <a:r>
              <a:rPr lang="de-CH" sz="1000" b="1" dirty="0" err="1" smtClean="0">
                <a:solidFill>
                  <a:schemeClr val="tx1"/>
                </a:solidFill>
              </a:rPr>
              <a:t>deforestation</a:t>
            </a:r>
            <a:r>
              <a:rPr lang="de-CH" sz="1000" b="1" dirty="0" smtClean="0">
                <a:solidFill>
                  <a:schemeClr val="tx1"/>
                </a:solidFill>
              </a:rPr>
              <a:t>)</a:t>
            </a:r>
            <a:endParaRPr lang="de-CH" sz="1000" b="1" dirty="0">
              <a:solidFill>
                <a:schemeClr val="tx1"/>
              </a:solidFill>
            </a:endParaRPr>
          </a:p>
        </p:txBody>
      </p:sp>
      <p:sp>
        <p:nvSpPr>
          <p:cNvPr id="9" name="Flowchart: Decision 8"/>
          <p:cNvSpPr/>
          <p:nvPr/>
        </p:nvSpPr>
        <p:spPr>
          <a:xfrm>
            <a:off x="2648777" y="260648"/>
            <a:ext cx="1758816" cy="1008112"/>
          </a:xfrm>
          <a:prstGeom prst="flowChartDecision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sz="1100" b="1" dirty="0" err="1">
                <a:solidFill>
                  <a:schemeClr val="tx1"/>
                </a:solidFill>
              </a:rPr>
              <a:t>Forest</a:t>
            </a:r>
            <a:r>
              <a:rPr lang="de-CH" sz="1100" b="1" dirty="0">
                <a:solidFill>
                  <a:schemeClr val="tx1"/>
                </a:solidFill>
              </a:rPr>
              <a:t> </a:t>
            </a:r>
            <a:r>
              <a:rPr lang="de-CH" sz="1100" b="1" dirty="0" err="1">
                <a:solidFill>
                  <a:schemeClr val="tx1"/>
                </a:solidFill>
              </a:rPr>
              <a:t>to</a:t>
            </a:r>
            <a:r>
              <a:rPr lang="de-CH" sz="1100" b="1" dirty="0">
                <a:solidFill>
                  <a:schemeClr val="tx1"/>
                </a:solidFill>
              </a:rPr>
              <a:t> </a:t>
            </a:r>
            <a:r>
              <a:rPr lang="de-CH" sz="1100" b="1" dirty="0" err="1" smtClean="0">
                <a:solidFill>
                  <a:schemeClr val="tx1"/>
                </a:solidFill>
              </a:rPr>
              <a:t>forest</a:t>
            </a:r>
            <a:endParaRPr lang="de-CH" sz="1100" b="1" dirty="0" smtClean="0">
              <a:solidFill>
                <a:schemeClr val="tx1"/>
              </a:solidFill>
            </a:endParaRPr>
          </a:p>
          <a:p>
            <a:pPr algn="ctr"/>
            <a:r>
              <a:rPr lang="de-CH" sz="900" b="1" dirty="0" smtClean="0">
                <a:solidFill>
                  <a:schemeClr val="tx1"/>
                </a:solidFill>
              </a:rPr>
              <a:t>(</a:t>
            </a:r>
            <a:r>
              <a:rPr lang="de-CH" sz="800" b="1" dirty="0" err="1" smtClean="0">
                <a:solidFill>
                  <a:schemeClr val="tx1"/>
                </a:solidFill>
              </a:rPr>
              <a:t>dedgradation</a:t>
            </a:r>
            <a:r>
              <a:rPr lang="de-CH" sz="800" b="1" dirty="0" smtClean="0">
                <a:solidFill>
                  <a:schemeClr val="tx1"/>
                </a:solidFill>
              </a:rPr>
              <a:t>)</a:t>
            </a:r>
            <a:endParaRPr lang="de-CH" sz="900" b="1" dirty="0">
              <a:solidFill>
                <a:schemeClr val="tx1"/>
              </a:solidFill>
            </a:endParaRPr>
          </a:p>
        </p:txBody>
      </p:sp>
      <p:cxnSp>
        <p:nvCxnSpPr>
          <p:cNvPr id="198" name="Straight Connector 197"/>
          <p:cNvCxnSpPr>
            <a:stCxn id="2" idx="3"/>
            <a:endCxn id="6" idx="1"/>
          </p:cNvCxnSpPr>
          <p:nvPr/>
        </p:nvCxnSpPr>
        <p:spPr>
          <a:xfrm>
            <a:off x="6656986" y="758158"/>
            <a:ext cx="168255" cy="6546"/>
          </a:xfrm>
          <a:prstGeom prst="line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/>
          <p:cNvCxnSpPr>
            <a:stCxn id="6" idx="3"/>
          </p:cNvCxnSpPr>
          <p:nvPr/>
        </p:nvCxnSpPr>
        <p:spPr>
          <a:xfrm>
            <a:off x="8841465" y="764704"/>
            <a:ext cx="144016" cy="0"/>
          </a:xfrm>
          <a:prstGeom prst="line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/>
          <p:cNvCxnSpPr/>
          <p:nvPr/>
        </p:nvCxnSpPr>
        <p:spPr>
          <a:xfrm>
            <a:off x="4407593" y="764704"/>
            <a:ext cx="360040" cy="0"/>
          </a:xfrm>
          <a:prstGeom prst="line">
            <a:avLst/>
          </a:prstGeom>
          <a:ln w="19050">
            <a:solidFill>
              <a:schemeClr val="tx1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/>
          <p:cNvCxnSpPr>
            <a:stCxn id="9" idx="2"/>
          </p:cNvCxnSpPr>
          <p:nvPr/>
        </p:nvCxnSpPr>
        <p:spPr>
          <a:xfrm>
            <a:off x="3528185" y="1268760"/>
            <a:ext cx="78319" cy="288032"/>
          </a:xfrm>
          <a:prstGeom prst="line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>
            <a:stCxn id="6" idx="2"/>
          </p:cNvCxnSpPr>
          <p:nvPr/>
        </p:nvCxnSpPr>
        <p:spPr>
          <a:xfrm flipH="1">
            <a:off x="7827973" y="1268760"/>
            <a:ext cx="5380" cy="288032"/>
          </a:xfrm>
          <a:prstGeom prst="line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" name="TextBox 274"/>
          <p:cNvSpPr txBox="1"/>
          <p:nvPr/>
        </p:nvSpPr>
        <p:spPr>
          <a:xfrm>
            <a:off x="4407593" y="476672"/>
            <a:ext cx="3497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050" dirty="0" err="1" smtClean="0"/>
              <a:t>No</a:t>
            </a:r>
            <a:endParaRPr lang="de-CH" sz="1050" dirty="0"/>
          </a:p>
        </p:txBody>
      </p:sp>
      <p:sp>
        <p:nvSpPr>
          <p:cNvPr id="276" name="TextBox 275"/>
          <p:cNvSpPr txBox="1"/>
          <p:nvPr/>
        </p:nvSpPr>
        <p:spPr>
          <a:xfrm>
            <a:off x="6621251" y="548680"/>
            <a:ext cx="3786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50" dirty="0" err="1" smtClean="0"/>
              <a:t>Yes</a:t>
            </a:r>
            <a:endParaRPr lang="de-CH" sz="1050" dirty="0"/>
          </a:p>
        </p:txBody>
      </p:sp>
      <p:sp>
        <p:nvSpPr>
          <p:cNvPr id="279" name="TextBox 278"/>
          <p:cNvSpPr txBox="1"/>
          <p:nvPr/>
        </p:nvSpPr>
        <p:spPr>
          <a:xfrm>
            <a:off x="7341331" y="1223174"/>
            <a:ext cx="3786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50" dirty="0" err="1" smtClean="0"/>
              <a:t>Yes</a:t>
            </a:r>
            <a:endParaRPr lang="de-CH" sz="1050" dirty="0"/>
          </a:p>
        </p:txBody>
      </p:sp>
      <p:sp>
        <p:nvSpPr>
          <p:cNvPr id="280" name="TextBox 279"/>
          <p:cNvSpPr txBox="1"/>
          <p:nvPr/>
        </p:nvSpPr>
        <p:spPr>
          <a:xfrm>
            <a:off x="3111449" y="1196752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050" dirty="0" err="1" smtClean="0"/>
              <a:t>Yes</a:t>
            </a:r>
            <a:endParaRPr lang="de-CH" sz="1050" dirty="0"/>
          </a:p>
        </p:txBody>
      </p:sp>
      <p:sp>
        <p:nvSpPr>
          <p:cNvPr id="310" name="TextBox 309"/>
          <p:cNvSpPr txBox="1"/>
          <p:nvPr/>
        </p:nvSpPr>
        <p:spPr>
          <a:xfrm>
            <a:off x="0" y="0"/>
            <a:ext cx="1197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100" b="1" dirty="0" err="1" smtClean="0"/>
              <a:t>Baseline</a:t>
            </a:r>
            <a:r>
              <a:rPr lang="de-CH" sz="1100" b="1" dirty="0" smtClean="0"/>
              <a:t> </a:t>
            </a:r>
            <a:r>
              <a:rPr lang="de-CH" sz="1100" b="1" dirty="0" err="1" smtClean="0"/>
              <a:t>scenario</a:t>
            </a:r>
            <a:endParaRPr lang="de-CH" sz="1100" b="1" dirty="0"/>
          </a:p>
        </p:txBody>
      </p:sp>
      <p:sp>
        <p:nvSpPr>
          <p:cNvPr id="313" name="Rectangle 312"/>
          <p:cNvSpPr/>
          <p:nvPr/>
        </p:nvSpPr>
        <p:spPr>
          <a:xfrm>
            <a:off x="-15519" y="2852936"/>
            <a:ext cx="9180512" cy="1440160"/>
          </a:xfrm>
          <a:prstGeom prst="rect">
            <a:avLst/>
          </a:prstGeom>
          <a:solidFill>
            <a:srgbClr val="FAC09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315" name="Rectangle 314"/>
          <p:cNvSpPr/>
          <p:nvPr/>
        </p:nvSpPr>
        <p:spPr>
          <a:xfrm>
            <a:off x="0" y="4293096"/>
            <a:ext cx="9180512" cy="792088"/>
          </a:xfrm>
          <a:prstGeom prst="rect">
            <a:avLst/>
          </a:prstGeom>
          <a:solidFill>
            <a:srgbClr val="C0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16" name="Rectangle 315"/>
          <p:cNvSpPr/>
          <p:nvPr/>
        </p:nvSpPr>
        <p:spPr>
          <a:xfrm>
            <a:off x="1995325" y="4653136"/>
            <a:ext cx="756084" cy="216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200" b="1" dirty="0" smtClean="0"/>
              <a:t>CE</a:t>
            </a:r>
            <a:endParaRPr lang="de-CH" sz="1200" b="1" dirty="0"/>
          </a:p>
        </p:txBody>
      </p:sp>
      <p:sp>
        <p:nvSpPr>
          <p:cNvPr id="317" name="Rectangle 316"/>
          <p:cNvSpPr/>
          <p:nvPr/>
        </p:nvSpPr>
        <p:spPr>
          <a:xfrm>
            <a:off x="3183457" y="4653136"/>
            <a:ext cx="864096" cy="216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200" b="1" dirty="0" smtClean="0"/>
              <a:t>ER</a:t>
            </a:r>
            <a:r>
              <a:rPr lang="de-CH" sz="900" b="1" dirty="0" smtClean="0"/>
              <a:t>1 </a:t>
            </a:r>
            <a:r>
              <a:rPr lang="de-CH" sz="1200" b="1" dirty="0" smtClean="0"/>
              <a:t>+ TW</a:t>
            </a:r>
            <a:endParaRPr lang="de-CH" sz="1200" b="1" dirty="0"/>
          </a:p>
        </p:txBody>
      </p:sp>
      <p:sp>
        <p:nvSpPr>
          <p:cNvPr id="318" name="Rectangle 317"/>
          <p:cNvSpPr/>
          <p:nvPr/>
        </p:nvSpPr>
        <p:spPr>
          <a:xfrm>
            <a:off x="4479601" y="4653136"/>
            <a:ext cx="864096" cy="216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200" b="1" dirty="0" smtClean="0"/>
              <a:t>ER</a:t>
            </a:r>
            <a:r>
              <a:rPr lang="de-CH" sz="900" b="1" dirty="0" smtClean="0"/>
              <a:t>1</a:t>
            </a:r>
            <a:endParaRPr lang="de-CH" sz="1200" b="1" dirty="0"/>
          </a:p>
        </p:txBody>
      </p:sp>
      <p:sp>
        <p:nvSpPr>
          <p:cNvPr id="319" name="Rectangle 318"/>
          <p:cNvSpPr/>
          <p:nvPr/>
        </p:nvSpPr>
        <p:spPr>
          <a:xfrm>
            <a:off x="8080001" y="4653136"/>
            <a:ext cx="864096" cy="216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200" b="1" dirty="0" smtClean="0"/>
              <a:t>ER</a:t>
            </a:r>
            <a:r>
              <a:rPr lang="de-CH" sz="900" b="1" dirty="0" smtClean="0"/>
              <a:t>2</a:t>
            </a:r>
            <a:endParaRPr lang="de-CH" sz="1200" b="1" dirty="0"/>
          </a:p>
        </p:txBody>
      </p:sp>
      <p:sp>
        <p:nvSpPr>
          <p:cNvPr id="320" name="Rectangle 319"/>
          <p:cNvSpPr/>
          <p:nvPr/>
        </p:nvSpPr>
        <p:spPr>
          <a:xfrm>
            <a:off x="6711849" y="4653136"/>
            <a:ext cx="864096" cy="216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200" b="1" dirty="0" smtClean="0"/>
              <a:t>ER</a:t>
            </a:r>
            <a:r>
              <a:rPr lang="de-CH" sz="900" b="1" dirty="0" smtClean="0"/>
              <a:t>2</a:t>
            </a:r>
            <a:r>
              <a:rPr lang="de-CH" sz="1200" b="1" dirty="0" smtClean="0"/>
              <a:t>+TW</a:t>
            </a:r>
            <a:endParaRPr lang="de-CH" sz="1200" b="1" dirty="0"/>
          </a:p>
        </p:txBody>
      </p:sp>
      <p:sp>
        <p:nvSpPr>
          <p:cNvPr id="323" name="TextBox 322"/>
          <p:cNvSpPr txBox="1"/>
          <p:nvPr/>
        </p:nvSpPr>
        <p:spPr>
          <a:xfrm>
            <a:off x="-36512" y="4233788"/>
            <a:ext cx="11827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100" b="1" dirty="0" err="1" smtClean="0">
                <a:solidFill>
                  <a:srgbClr val="C00000"/>
                </a:solidFill>
              </a:rPr>
              <a:t>Quantification</a:t>
            </a:r>
            <a:endParaRPr lang="de-CH" sz="1100" b="1" dirty="0" smtClean="0">
              <a:solidFill>
                <a:srgbClr val="C00000"/>
              </a:solidFill>
            </a:endParaRPr>
          </a:p>
          <a:p>
            <a:r>
              <a:rPr lang="de-CH" sz="1100" b="1" dirty="0" err="1" smtClean="0">
                <a:solidFill>
                  <a:srgbClr val="C00000"/>
                </a:solidFill>
              </a:rPr>
              <a:t>method</a:t>
            </a:r>
            <a:endParaRPr lang="de-CH" sz="1100" b="1" dirty="0" smtClean="0">
              <a:solidFill>
                <a:srgbClr val="C00000"/>
              </a:solidFill>
            </a:endParaRPr>
          </a:p>
        </p:txBody>
      </p:sp>
      <p:sp>
        <p:nvSpPr>
          <p:cNvPr id="341" name="TextBox 340"/>
          <p:cNvSpPr txBox="1"/>
          <p:nvPr/>
        </p:nvSpPr>
        <p:spPr>
          <a:xfrm>
            <a:off x="1619672" y="6605736"/>
            <a:ext cx="2268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50" b="1" dirty="0" err="1" smtClean="0"/>
              <a:t>Carbon</a:t>
            </a:r>
            <a:r>
              <a:rPr lang="de-CH" sz="1050" b="1" dirty="0" smtClean="0"/>
              <a:t> in </a:t>
            </a:r>
            <a:r>
              <a:rPr lang="de-CH" sz="1050" b="1" dirty="0" err="1" smtClean="0"/>
              <a:t>the</a:t>
            </a:r>
            <a:r>
              <a:rPr lang="de-CH" sz="1050" b="1" dirty="0" smtClean="0"/>
              <a:t> </a:t>
            </a:r>
            <a:r>
              <a:rPr lang="de-CH" sz="1050" b="1" dirty="0" err="1" smtClean="0"/>
              <a:t>proposed</a:t>
            </a:r>
            <a:r>
              <a:rPr lang="de-CH" sz="1050" b="1" dirty="0" smtClean="0"/>
              <a:t> </a:t>
            </a:r>
            <a:r>
              <a:rPr lang="de-CH" sz="1050" b="1" dirty="0" err="1" smtClean="0"/>
              <a:t>management</a:t>
            </a:r>
            <a:endParaRPr lang="de-CH" sz="1050" b="1" dirty="0"/>
          </a:p>
        </p:txBody>
      </p:sp>
      <p:sp>
        <p:nvSpPr>
          <p:cNvPr id="176" name="Rounded Rectangle 175"/>
          <p:cNvSpPr/>
          <p:nvPr/>
        </p:nvSpPr>
        <p:spPr>
          <a:xfrm>
            <a:off x="1815305" y="3212976"/>
            <a:ext cx="1152128" cy="936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sz="1050" b="1" dirty="0" err="1" smtClean="0">
                <a:solidFill>
                  <a:schemeClr val="dk1"/>
                </a:solidFill>
              </a:rPr>
              <a:t>Carbon</a:t>
            </a:r>
            <a:r>
              <a:rPr lang="de-CH" sz="1050" b="1" dirty="0" smtClean="0">
                <a:solidFill>
                  <a:schemeClr val="dk1"/>
                </a:solidFill>
              </a:rPr>
              <a:t> </a:t>
            </a:r>
            <a:r>
              <a:rPr lang="de-CH" sz="1050" b="1" dirty="0" err="1" smtClean="0">
                <a:solidFill>
                  <a:schemeClr val="dk1"/>
                </a:solidFill>
              </a:rPr>
              <a:t>enhancenment</a:t>
            </a:r>
            <a:endParaRPr lang="de-CH" sz="1050" b="1" dirty="0" smtClean="0">
              <a:solidFill>
                <a:schemeClr val="dk1"/>
              </a:solidFill>
            </a:endParaRPr>
          </a:p>
        </p:txBody>
      </p:sp>
      <p:sp>
        <p:nvSpPr>
          <p:cNvPr id="177" name="Rounded Rectangle 176"/>
          <p:cNvSpPr/>
          <p:nvPr/>
        </p:nvSpPr>
        <p:spPr>
          <a:xfrm>
            <a:off x="3039441" y="3212976"/>
            <a:ext cx="1152128" cy="936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sz="1050" b="1" dirty="0" smtClean="0">
                <a:solidFill>
                  <a:schemeClr val="dk1"/>
                </a:solidFill>
              </a:rPr>
              <a:t>GHG Emission </a:t>
            </a:r>
            <a:r>
              <a:rPr lang="de-CH" sz="1050" b="1" dirty="0" err="1" smtClean="0">
                <a:solidFill>
                  <a:schemeClr val="dk1"/>
                </a:solidFill>
              </a:rPr>
              <a:t>Reduction</a:t>
            </a:r>
            <a:r>
              <a:rPr lang="de-CH" sz="1050" b="1" dirty="0" smtClean="0">
                <a:solidFill>
                  <a:schemeClr val="dk1"/>
                </a:solidFill>
              </a:rPr>
              <a:t> (1)</a:t>
            </a:r>
          </a:p>
          <a:p>
            <a:pPr algn="ctr"/>
            <a:r>
              <a:rPr lang="de-CH" sz="1050" b="1" dirty="0" smtClean="0">
                <a:solidFill>
                  <a:schemeClr val="dk1"/>
                </a:solidFill>
              </a:rPr>
              <a:t> + </a:t>
            </a:r>
          </a:p>
          <a:p>
            <a:pPr algn="ctr"/>
            <a:r>
              <a:rPr lang="de-CH" sz="1050" b="1" dirty="0" err="1" smtClean="0">
                <a:solidFill>
                  <a:schemeClr val="dk1"/>
                </a:solidFill>
              </a:rPr>
              <a:t>Timber</a:t>
            </a:r>
            <a:r>
              <a:rPr lang="de-CH" sz="1050" b="1" dirty="0" smtClean="0">
                <a:solidFill>
                  <a:schemeClr val="dk1"/>
                </a:solidFill>
              </a:rPr>
              <a:t> </a:t>
            </a:r>
            <a:r>
              <a:rPr lang="de-CH" sz="1050" b="1" dirty="0" err="1" smtClean="0">
                <a:solidFill>
                  <a:schemeClr val="dk1"/>
                </a:solidFill>
              </a:rPr>
              <a:t>and</a:t>
            </a:r>
            <a:r>
              <a:rPr lang="de-CH" sz="1050" b="1" dirty="0" smtClean="0">
                <a:solidFill>
                  <a:schemeClr val="dk1"/>
                </a:solidFill>
              </a:rPr>
              <a:t> </a:t>
            </a:r>
            <a:r>
              <a:rPr lang="de-CH" sz="1050" b="1" dirty="0" err="1" smtClean="0">
                <a:solidFill>
                  <a:schemeClr val="dk1"/>
                </a:solidFill>
              </a:rPr>
              <a:t>wood</a:t>
            </a:r>
            <a:endParaRPr lang="de-CH" sz="1050" b="1" dirty="0" smtClean="0">
              <a:solidFill>
                <a:schemeClr val="dk1"/>
              </a:solidFill>
            </a:endParaRPr>
          </a:p>
        </p:txBody>
      </p:sp>
      <p:sp>
        <p:nvSpPr>
          <p:cNvPr id="178" name="Rounded Rectangle 177"/>
          <p:cNvSpPr/>
          <p:nvPr/>
        </p:nvSpPr>
        <p:spPr>
          <a:xfrm>
            <a:off x="4335585" y="3212976"/>
            <a:ext cx="1152128" cy="936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sz="1050" b="1" dirty="0" smtClean="0">
                <a:solidFill>
                  <a:schemeClr val="dk1"/>
                </a:solidFill>
              </a:rPr>
              <a:t>GHG </a:t>
            </a:r>
            <a:r>
              <a:rPr lang="de-CH" sz="1050" b="1" dirty="0" smtClean="0"/>
              <a:t>E</a:t>
            </a:r>
            <a:r>
              <a:rPr lang="de-CH" sz="1050" b="1" dirty="0" smtClean="0">
                <a:solidFill>
                  <a:schemeClr val="dk1"/>
                </a:solidFill>
              </a:rPr>
              <a:t>mission </a:t>
            </a:r>
            <a:r>
              <a:rPr lang="de-CH" sz="1050" b="1" dirty="0" err="1" smtClean="0">
                <a:solidFill>
                  <a:schemeClr val="dk1"/>
                </a:solidFill>
              </a:rPr>
              <a:t>Reduction</a:t>
            </a:r>
            <a:r>
              <a:rPr lang="de-CH" sz="1050" b="1" dirty="0" smtClean="0">
                <a:solidFill>
                  <a:schemeClr val="dk1"/>
                </a:solidFill>
              </a:rPr>
              <a:t> (1)</a:t>
            </a:r>
          </a:p>
        </p:txBody>
      </p:sp>
      <p:sp>
        <p:nvSpPr>
          <p:cNvPr id="199" name="TextBox 198"/>
          <p:cNvSpPr txBox="1"/>
          <p:nvPr/>
        </p:nvSpPr>
        <p:spPr>
          <a:xfrm>
            <a:off x="-77896" y="2852936"/>
            <a:ext cx="523220" cy="1296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de-CH" sz="1100" b="1" dirty="0" err="1" smtClean="0">
                <a:solidFill>
                  <a:schemeClr val="accent6">
                    <a:lumMod val="75000"/>
                  </a:schemeClr>
                </a:solidFill>
              </a:rPr>
              <a:t>Mitigation</a:t>
            </a:r>
            <a:endParaRPr lang="de-CH" sz="11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de-CH" sz="11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CH" sz="1100" b="1" dirty="0" err="1" smtClean="0">
                <a:solidFill>
                  <a:schemeClr val="accent6">
                    <a:lumMod val="75000"/>
                  </a:schemeClr>
                </a:solidFill>
              </a:rPr>
              <a:t>effect</a:t>
            </a:r>
            <a:endParaRPr lang="de-CH" sz="11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17" name="Straight Arrow Connector 216"/>
          <p:cNvCxnSpPr>
            <a:stCxn id="176" idx="2"/>
            <a:endCxn id="316" idx="0"/>
          </p:cNvCxnSpPr>
          <p:nvPr/>
        </p:nvCxnSpPr>
        <p:spPr>
          <a:xfrm flipH="1">
            <a:off x="2373367" y="4149080"/>
            <a:ext cx="18002" cy="5040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Arrow Connector 219"/>
          <p:cNvCxnSpPr>
            <a:stCxn id="177" idx="2"/>
            <a:endCxn id="317" idx="0"/>
          </p:cNvCxnSpPr>
          <p:nvPr/>
        </p:nvCxnSpPr>
        <p:spPr>
          <a:xfrm>
            <a:off x="3615505" y="4149080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Arrow Connector 221"/>
          <p:cNvCxnSpPr>
            <a:stCxn id="178" idx="2"/>
            <a:endCxn id="318" idx="0"/>
          </p:cNvCxnSpPr>
          <p:nvPr/>
        </p:nvCxnSpPr>
        <p:spPr>
          <a:xfrm>
            <a:off x="4911649" y="4149080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Rounded Rectangle 223"/>
          <p:cNvSpPr/>
          <p:nvPr/>
        </p:nvSpPr>
        <p:spPr>
          <a:xfrm>
            <a:off x="6567833" y="3212976"/>
            <a:ext cx="1152128" cy="936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sz="1050" b="1" dirty="0" smtClean="0">
                <a:solidFill>
                  <a:schemeClr val="dk1"/>
                </a:solidFill>
              </a:rPr>
              <a:t>GHG Emission </a:t>
            </a:r>
            <a:r>
              <a:rPr lang="de-CH" sz="1050" b="1" dirty="0" err="1" smtClean="0">
                <a:solidFill>
                  <a:schemeClr val="dk1"/>
                </a:solidFill>
              </a:rPr>
              <a:t>Reduction</a:t>
            </a:r>
            <a:r>
              <a:rPr lang="de-CH" sz="1050" b="1" dirty="0" smtClean="0">
                <a:solidFill>
                  <a:schemeClr val="dk1"/>
                </a:solidFill>
              </a:rPr>
              <a:t> (2)</a:t>
            </a:r>
          </a:p>
          <a:p>
            <a:pPr algn="ctr"/>
            <a:r>
              <a:rPr lang="de-CH" sz="1050" b="1" dirty="0" smtClean="0">
                <a:solidFill>
                  <a:schemeClr val="dk1"/>
                </a:solidFill>
              </a:rPr>
              <a:t> +</a:t>
            </a:r>
          </a:p>
          <a:p>
            <a:pPr algn="ctr"/>
            <a:r>
              <a:rPr lang="de-CH" sz="1050" b="1" dirty="0" err="1" smtClean="0">
                <a:solidFill>
                  <a:schemeClr val="dk1"/>
                </a:solidFill>
              </a:rPr>
              <a:t>Timber</a:t>
            </a:r>
            <a:r>
              <a:rPr lang="de-CH" sz="1050" b="1" dirty="0" smtClean="0">
                <a:solidFill>
                  <a:schemeClr val="dk1"/>
                </a:solidFill>
              </a:rPr>
              <a:t> </a:t>
            </a:r>
            <a:r>
              <a:rPr lang="de-CH" sz="1050" b="1" dirty="0" err="1" smtClean="0">
                <a:solidFill>
                  <a:schemeClr val="dk1"/>
                </a:solidFill>
              </a:rPr>
              <a:t>and</a:t>
            </a:r>
            <a:r>
              <a:rPr lang="de-CH" sz="1050" b="1" dirty="0" smtClean="0">
                <a:solidFill>
                  <a:schemeClr val="dk1"/>
                </a:solidFill>
              </a:rPr>
              <a:t> </a:t>
            </a:r>
            <a:r>
              <a:rPr lang="de-CH" sz="1050" b="1" dirty="0" err="1" smtClean="0">
                <a:solidFill>
                  <a:schemeClr val="dk1"/>
                </a:solidFill>
              </a:rPr>
              <a:t>wood</a:t>
            </a:r>
            <a:endParaRPr lang="de-CH" sz="1050" b="1" dirty="0" smtClean="0">
              <a:solidFill>
                <a:schemeClr val="dk1"/>
              </a:solidFill>
            </a:endParaRPr>
          </a:p>
        </p:txBody>
      </p:sp>
      <p:sp>
        <p:nvSpPr>
          <p:cNvPr id="225" name="Rounded Rectangle 224"/>
          <p:cNvSpPr/>
          <p:nvPr/>
        </p:nvSpPr>
        <p:spPr>
          <a:xfrm>
            <a:off x="7935985" y="3212976"/>
            <a:ext cx="1152128" cy="936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sz="1050" b="1" dirty="0" smtClean="0">
                <a:solidFill>
                  <a:schemeClr val="dk1"/>
                </a:solidFill>
              </a:rPr>
              <a:t>GHG Emission </a:t>
            </a:r>
            <a:r>
              <a:rPr lang="de-CH" sz="1050" b="1" dirty="0" err="1" smtClean="0">
                <a:solidFill>
                  <a:schemeClr val="dk1"/>
                </a:solidFill>
              </a:rPr>
              <a:t>Reduction</a:t>
            </a:r>
            <a:endParaRPr lang="de-CH" sz="1050" b="1" dirty="0" smtClean="0">
              <a:solidFill>
                <a:schemeClr val="dk1"/>
              </a:solidFill>
            </a:endParaRPr>
          </a:p>
        </p:txBody>
      </p:sp>
      <p:cxnSp>
        <p:nvCxnSpPr>
          <p:cNvPr id="241" name="Straight Arrow Connector 240"/>
          <p:cNvCxnSpPr/>
          <p:nvPr/>
        </p:nvCxnSpPr>
        <p:spPr>
          <a:xfrm>
            <a:off x="7143897" y="4149080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Arrow Connector 242"/>
          <p:cNvCxnSpPr/>
          <p:nvPr/>
        </p:nvCxnSpPr>
        <p:spPr>
          <a:xfrm>
            <a:off x="8512049" y="4149080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Rectangle 244"/>
          <p:cNvSpPr/>
          <p:nvPr/>
        </p:nvSpPr>
        <p:spPr>
          <a:xfrm>
            <a:off x="0" y="1535584"/>
            <a:ext cx="9180512" cy="1368152"/>
          </a:xfrm>
          <a:prstGeom prst="rect">
            <a:avLst/>
          </a:prstGeom>
          <a:solidFill>
            <a:srgbClr val="A4D76B">
              <a:alpha val="3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52" name="Flowchart: Document 251"/>
          <p:cNvSpPr/>
          <p:nvPr/>
        </p:nvSpPr>
        <p:spPr>
          <a:xfrm>
            <a:off x="6639841" y="1988840"/>
            <a:ext cx="1080120" cy="576064"/>
          </a:xfrm>
          <a:prstGeom prst="flowChartDocumen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400" dirty="0" smtClean="0">
                <a:solidFill>
                  <a:schemeClr val="tx1"/>
                </a:solidFill>
              </a:rPr>
              <a:t>SFM</a:t>
            </a:r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253" name="Flowchart: Document 252"/>
          <p:cNvSpPr/>
          <p:nvPr/>
        </p:nvSpPr>
        <p:spPr>
          <a:xfrm>
            <a:off x="7935985" y="1988840"/>
            <a:ext cx="1152128" cy="576064"/>
          </a:xfrm>
          <a:prstGeom prst="flowChartDocumen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400" dirty="0" err="1" smtClean="0">
                <a:solidFill>
                  <a:schemeClr val="tx1"/>
                </a:solidFill>
              </a:rPr>
              <a:t>Conservation</a:t>
            </a:r>
            <a:endParaRPr lang="de-CH" sz="1400" dirty="0">
              <a:solidFill>
                <a:schemeClr val="tx1"/>
              </a:solidFill>
            </a:endParaRPr>
          </a:p>
        </p:txBody>
      </p:sp>
      <p:cxnSp>
        <p:nvCxnSpPr>
          <p:cNvPr id="257" name="Straight Connector 256"/>
          <p:cNvCxnSpPr>
            <a:stCxn id="262" idx="3"/>
          </p:cNvCxnSpPr>
          <p:nvPr/>
        </p:nvCxnSpPr>
        <p:spPr>
          <a:xfrm flipH="1">
            <a:off x="2375756" y="1741180"/>
            <a:ext cx="1147760" cy="247660"/>
          </a:xfrm>
          <a:prstGeom prst="line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/>
          <p:cNvCxnSpPr>
            <a:endCxn id="252" idx="0"/>
          </p:cNvCxnSpPr>
          <p:nvPr/>
        </p:nvCxnSpPr>
        <p:spPr>
          <a:xfrm flipH="1">
            <a:off x="7179901" y="1741180"/>
            <a:ext cx="571696" cy="247660"/>
          </a:xfrm>
          <a:prstGeom prst="line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Connector 258"/>
          <p:cNvCxnSpPr>
            <a:endCxn id="253" idx="0"/>
          </p:cNvCxnSpPr>
          <p:nvPr/>
        </p:nvCxnSpPr>
        <p:spPr>
          <a:xfrm>
            <a:off x="7904349" y="1741180"/>
            <a:ext cx="607700" cy="247660"/>
          </a:xfrm>
          <a:prstGeom prst="line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0" name="TextBox 259"/>
          <p:cNvSpPr txBox="1"/>
          <p:nvPr/>
        </p:nvSpPr>
        <p:spPr>
          <a:xfrm>
            <a:off x="-108520" y="1484784"/>
            <a:ext cx="523220" cy="1296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accent3">
                    <a:lumMod val="50000"/>
                  </a:schemeClr>
                </a:solidFill>
              </a:rPr>
              <a:t>Management</a:t>
            </a:r>
          </a:p>
          <a:p>
            <a:pPr algn="ctr"/>
            <a:r>
              <a:rPr lang="en-US" sz="1100" b="1" dirty="0" smtClean="0">
                <a:solidFill>
                  <a:schemeClr val="accent3">
                    <a:lumMod val="50000"/>
                  </a:schemeClr>
                </a:solidFill>
              </a:rPr>
              <a:t>activity</a:t>
            </a:r>
            <a:endParaRPr lang="en-US" sz="11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1" name="Flowchart: Document 260"/>
          <p:cNvSpPr/>
          <p:nvPr/>
        </p:nvSpPr>
        <p:spPr>
          <a:xfrm>
            <a:off x="3075445" y="1988840"/>
            <a:ext cx="1080120" cy="576064"/>
          </a:xfrm>
          <a:prstGeom prst="flowChartDocumen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400" dirty="0" smtClean="0">
                <a:solidFill>
                  <a:schemeClr val="tx1"/>
                </a:solidFill>
              </a:rPr>
              <a:t>SFM</a:t>
            </a:r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262" name="Flowchart: Summing Junction 261"/>
          <p:cNvSpPr/>
          <p:nvPr/>
        </p:nvSpPr>
        <p:spPr>
          <a:xfrm>
            <a:off x="3491880" y="1556792"/>
            <a:ext cx="216024" cy="216024"/>
          </a:xfrm>
          <a:prstGeom prst="flowChartSummingJunction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100" dirty="0">
              <a:solidFill>
                <a:schemeClr val="tx1"/>
              </a:solidFill>
            </a:endParaRPr>
          </a:p>
        </p:txBody>
      </p:sp>
      <p:cxnSp>
        <p:nvCxnSpPr>
          <p:cNvPr id="263" name="Straight Connector 262"/>
          <p:cNvCxnSpPr>
            <a:endCxn id="262" idx="4"/>
          </p:cNvCxnSpPr>
          <p:nvPr/>
        </p:nvCxnSpPr>
        <p:spPr>
          <a:xfrm flipV="1">
            <a:off x="3597503" y="1772816"/>
            <a:ext cx="2389" cy="216024"/>
          </a:xfrm>
          <a:prstGeom prst="line">
            <a:avLst/>
          </a:prstGeom>
          <a:ln w="19050">
            <a:solidFill>
              <a:schemeClr val="tx1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Straight Connector 263"/>
          <p:cNvCxnSpPr>
            <a:stCxn id="262" idx="5"/>
          </p:cNvCxnSpPr>
          <p:nvPr/>
        </p:nvCxnSpPr>
        <p:spPr>
          <a:xfrm>
            <a:off x="3676268" y="1741180"/>
            <a:ext cx="1147760" cy="247660"/>
          </a:xfrm>
          <a:prstGeom prst="line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Arrow Connector 264"/>
          <p:cNvCxnSpPr/>
          <p:nvPr/>
        </p:nvCxnSpPr>
        <p:spPr>
          <a:xfrm>
            <a:off x="2391369" y="2492896"/>
            <a:ext cx="0" cy="75816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Arrow Connector 265"/>
          <p:cNvCxnSpPr/>
          <p:nvPr/>
        </p:nvCxnSpPr>
        <p:spPr>
          <a:xfrm>
            <a:off x="4839641" y="2420888"/>
            <a:ext cx="0" cy="83017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Straight Arrow Connector 266"/>
          <p:cNvCxnSpPr>
            <a:stCxn id="261" idx="2"/>
          </p:cNvCxnSpPr>
          <p:nvPr/>
        </p:nvCxnSpPr>
        <p:spPr>
          <a:xfrm>
            <a:off x="3615505" y="2526820"/>
            <a:ext cx="0" cy="6861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Flowchart: Document 267"/>
          <p:cNvSpPr/>
          <p:nvPr/>
        </p:nvSpPr>
        <p:spPr>
          <a:xfrm>
            <a:off x="4263577" y="1988840"/>
            <a:ext cx="1152128" cy="576064"/>
          </a:xfrm>
          <a:prstGeom prst="flowChartDocumen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400" dirty="0" err="1" smtClean="0">
                <a:solidFill>
                  <a:schemeClr val="tx1"/>
                </a:solidFill>
              </a:rPr>
              <a:t>Conservation</a:t>
            </a:r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269" name="Flowchart: Document 268"/>
          <p:cNvSpPr/>
          <p:nvPr/>
        </p:nvSpPr>
        <p:spPr>
          <a:xfrm>
            <a:off x="1851309" y="1988840"/>
            <a:ext cx="1080120" cy="576064"/>
          </a:xfrm>
          <a:prstGeom prst="flowChartDocumen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400" dirty="0" smtClean="0">
                <a:solidFill>
                  <a:schemeClr val="tx1"/>
                </a:solidFill>
              </a:rPr>
              <a:t>Restoration</a:t>
            </a:r>
            <a:endParaRPr lang="de-CH" sz="1400" dirty="0">
              <a:solidFill>
                <a:schemeClr val="tx1"/>
              </a:solidFill>
            </a:endParaRPr>
          </a:p>
        </p:txBody>
      </p:sp>
      <p:cxnSp>
        <p:nvCxnSpPr>
          <p:cNvPr id="271" name="Straight Arrow Connector 270"/>
          <p:cNvCxnSpPr/>
          <p:nvPr/>
        </p:nvCxnSpPr>
        <p:spPr>
          <a:xfrm>
            <a:off x="7143897" y="2526820"/>
            <a:ext cx="0" cy="6861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Straight Arrow Connector 271"/>
          <p:cNvCxnSpPr/>
          <p:nvPr/>
        </p:nvCxnSpPr>
        <p:spPr>
          <a:xfrm>
            <a:off x="8494047" y="2526820"/>
            <a:ext cx="18002" cy="6861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Flowchart: Decision 165"/>
          <p:cNvSpPr/>
          <p:nvPr/>
        </p:nvSpPr>
        <p:spPr>
          <a:xfrm>
            <a:off x="35496" y="260648"/>
            <a:ext cx="1902832" cy="1008112"/>
          </a:xfrm>
          <a:prstGeom prst="flowChartDecision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sz="1100" b="1" dirty="0" smtClean="0">
                <a:solidFill>
                  <a:schemeClr val="tx1"/>
                </a:solidFill>
              </a:rPr>
              <a:t>non-</a:t>
            </a:r>
            <a:r>
              <a:rPr lang="de-CH" sz="1100" b="1" dirty="0" err="1" smtClean="0">
                <a:solidFill>
                  <a:schemeClr val="tx1"/>
                </a:solidFill>
              </a:rPr>
              <a:t>forests</a:t>
            </a:r>
            <a:r>
              <a:rPr lang="de-CH" sz="1100" b="1" dirty="0" smtClean="0">
                <a:solidFill>
                  <a:schemeClr val="tx1"/>
                </a:solidFill>
              </a:rPr>
              <a:t>  </a:t>
            </a:r>
            <a:r>
              <a:rPr lang="de-CH" sz="1100" b="1" dirty="0" err="1" smtClean="0">
                <a:solidFill>
                  <a:schemeClr val="tx1"/>
                </a:solidFill>
              </a:rPr>
              <a:t>to</a:t>
            </a:r>
            <a:r>
              <a:rPr lang="de-CH" sz="1100" b="1" dirty="0" smtClean="0">
                <a:solidFill>
                  <a:schemeClr val="tx1"/>
                </a:solidFill>
              </a:rPr>
              <a:t> non-</a:t>
            </a:r>
            <a:r>
              <a:rPr lang="de-CH" sz="1100" b="1" dirty="0" err="1" smtClean="0">
                <a:solidFill>
                  <a:schemeClr val="tx1"/>
                </a:solidFill>
              </a:rPr>
              <a:t>forest</a:t>
            </a:r>
            <a:r>
              <a:rPr lang="de-CH" sz="1100" b="1" dirty="0" smtClean="0">
                <a:solidFill>
                  <a:schemeClr val="tx1"/>
                </a:solidFill>
              </a:rPr>
              <a:t> </a:t>
            </a:r>
            <a:r>
              <a:rPr lang="de-CH" sz="1000" dirty="0" smtClean="0">
                <a:solidFill>
                  <a:schemeClr val="tx1"/>
                </a:solidFill>
              </a:rPr>
              <a:t>(e.g. </a:t>
            </a:r>
            <a:r>
              <a:rPr lang="de-CH" sz="1000" dirty="0" err="1" smtClean="0">
                <a:solidFill>
                  <a:schemeClr val="tx1"/>
                </a:solidFill>
              </a:rPr>
              <a:t>pastures</a:t>
            </a:r>
            <a:r>
              <a:rPr lang="de-CH" sz="1000" dirty="0" smtClean="0">
                <a:solidFill>
                  <a:schemeClr val="tx1"/>
                </a:solidFill>
              </a:rPr>
              <a:t>)</a:t>
            </a:r>
            <a:endParaRPr lang="de-CH" sz="1100" dirty="0">
              <a:solidFill>
                <a:schemeClr val="tx1"/>
              </a:solidFill>
            </a:endParaRPr>
          </a:p>
        </p:txBody>
      </p:sp>
      <p:cxnSp>
        <p:nvCxnSpPr>
          <p:cNvPr id="201" name="Straight Connector 200"/>
          <p:cNvCxnSpPr>
            <a:endCxn id="211" idx="0"/>
          </p:cNvCxnSpPr>
          <p:nvPr/>
        </p:nvCxnSpPr>
        <p:spPr>
          <a:xfrm>
            <a:off x="971600" y="1268760"/>
            <a:ext cx="5380" cy="288032"/>
          </a:xfrm>
          <a:prstGeom prst="line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02"/>
          <p:cNvCxnSpPr/>
          <p:nvPr/>
        </p:nvCxnSpPr>
        <p:spPr>
          <a:xfrm flipH="1">
            <a:off x="971600" y="1772816"/>
            <a:ext cx="36004" cy="216024"/>
          </a:xfrm>
          <a:prstGeom prst="line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TextBox 203"/>
          <p:cNvSpPr txBox="1"/>
          <p:nvPr/>
        </p:nvSpPr>
        <p:spPr>
          <a:xfrm>
            <a:off x="2195736" y="548680"/>
            <a:ext cx="341760" cy="253916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de-CH" sz="1050" dirty="0" err="1" smtClean="0"/>
              <a:t>No</a:t>
            </a:r>
            <a:endParaRPr lang="de-CH" sz="1050" dirty="0"/>
          </a:p>
        </p:txBody>
      </p:sp>
      <p:sp>
        <p:nvSpPr>
          <p:cNvPr id="205" name="TextBox 204"/>
          <p:cNvSpPr txBox="1"/>
          <p:nvPr/>
        </p:nvSpPr>
        <p:spPr>
          <a:xfrm>
            <a:off x="521272" y="1223174"/>
            <a:ext cx="3786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50" dirty="0" err="1" smtClean="0"/>
              <a:t>Yes</a:t>
            </a:r>
            <a:endParaRPr lang="de-CH" sz="1050" dirty="0"/>
          </a:p>
        </p:txBody>
      </p:sp>
      <p:sp>
        <p:nvSpPr>
          <p:cNvPr id="206" name="Rectangle 205"/>
          <p:cNvSpPr/>
          <p:nvPr/>
        </p:nvSpPr>
        <p:spPr>
          <a:xfrm>
            <a:off x="479888" y="4653136"/>
            <a:ext cx="864096" cy="216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200" b="1" dirty="0" smtClean="0"/>
              <a:t>CS + TW</a:t>
            </a:r>
            <a:endParaRPr lang="de-CH" sz="1200" b="1" dirty="0"/>
          </a:p>
        </p:txBody>
      </p:sp>
      <p:sp>
        <p:nvSpPr>
          <p:cNvPr id="208" name="Rounded Rectangle 207"/>
          <p:cNvSpPr/>
          <p:nvPr/>
        </p:nvSpPr>
        <p:spPr>
          <a:xfrm>
            <a:off x="395536" y="3212976"/>
            <a:ext cx="1152128" cy="936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sz="1050" b="1" dirty="0" err="1" smtClean="0">
                <a:solidFill>
                  <a:schemeClr val="dk1"/>
                </a:solidFill>
              </a:rPr>
              <a:t>Carbon</a:t>
            </a:r>
            <a:r>
              <a:rPr lang="de-CH" sz="1050" b="1" dirty="0" smtClean="0">
                <a:solidFill>
                  <a:schemeClr val="dk1"/>
                </a:solidFill>
              </a:rPr>
              <a:t> </a:t>
            </a:r>
            <a:r>
              <a:rPr lang="de-CH" sz="1050" b="1" dirty="0" err="1" smtClean="0">
                <a:solidFill>
                  <a:schemeClr val="dk1"/>
                </a:solidFill>
              </a:rPr>
              <a:t>sequestration</a:t>
            </a:r>
            <a:r>
              <a:rPr lang="de-CH" sz="1050" b="1" dirty="0" smtClean="0">
                <a:solidFill>
                  <a:schemeClr val="dk1"/>
                </a:solidFill>
              </a:rPr>
              <a:t> </a:t>
            </a:r>
          </a:p>
          <a:p>
            <a:pPr algn="ctr"/>
            <a:r>
              <a:rPr lang="de-CH" sz="1050" b="1" dirty="0" smtClean="0">
                <a:solidFill>
                  <a:schemeClr val="dk1"/>
                </a:solidFill>
              </a:rPr>
              <a:t>+ </a:t>
            </a:r>
          </a:p>
          <a:p>
            <a:pPr algn="ctr"/>
            <a:r>
              <a:rPr lang="de-CH" sz="1050" b="1" dirty="0" err="1" smtClean="0">
                <a:solidFill>
                  <a:schemeClr val="dk1"/>
                </a:solidFill>
              </a:rPr>
              <a:t>Timber</a:t>
            </a:r>
            <a:r>
              <a:rPr lang="de-CH" sz="1050" b="1" dirty="0" smtClean="0">
                <a:solidFill>
                  <a:schemeClr val="dk1"/>
                </a:solidFill>
              </a:rPr>
              <a:t> </a:t>
            </a:r>
            <a:r>
              <a:rPr lang="de-CH" sz="1050" b="1" dirty="0" err="1" smtClean="0">
                <a:solidFill>
                  <a:schemeClr val="dk1"/>
                </a:solidFill>
              </a:rPr>
              <a:t>and</a:t>
            </a:r>
            <a:r>
              <a:rPr lang="de-CH" sz="1050" b="1" dirty="0" smtClean="0">
                <a:solidFill>
                  <a:schemeClr val="dk1"/>
                </a:solidFill>
              </a:rPr>
              <a:t> </a:t>
            </a:r>
            <a:r>
              <a:rPr lang="de-CH" sz="1050" b="1" dirty="0" err="1" smtClean="0">
                <a:solidFill>
                  <a:schemeClr val="dk1"/>
                </a:solidFill>
              </a:rPr>
              <a:t>wood</a:t>
            </a:r>
            <a:endParaRPr lang="de-CH" sz="1050" b="1" dirty="0" smtClean="0">
              <a:solidFill>
                <a:schemeClr val="dk1"/>
              </a:solidFill>
            </a:endParaRPr>
          </a:p>
        </p:txBody>
      </p:sp>
      <p:cxnSp>
        <p:nvCxnSpPr>
          <p:cNvPr id="209" name="Straight Arrow Connector 208"/>
          <p:cNvCxnSpPr/>
          <p:nvPr/>
        </p:nvCxnSpPr>
        <p:spPr>
          <a:xfrm>
            <a:off x="1043608" y="4149080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Flowchart: Document 209"/>
          <p:cNvSpPr/>
          <p:nvPr/>
        </p:nvSpPr>
        <p:spPr>
          <a:xfrm>
            <a:off x="395536" y="1988840"/>
            <a:ext cx="1152128" cy="576064"/>
          </a:xfrm>
          <a:prstGeom prst="flowChartDocumen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400" dirty="0" smtClean="0">
                <a:solidFill>
                  <a:schemeClr val="tx1"/>
                </a:solidFill>
              </a:rPr>
              <a:t>Plantations /</a:t>
            </a:r>
          </a:p>
          <a:p>
            <a:pPr algn="ctr"/>
            <a:r>
              <a:rPr lang="de-CH" sz="1400" dirty="0" err="1" smtClean="0">
                <a:solidFill>
                  <a:schemeClr val="tx1"/>
                </a:solidFill>
              </a:rPr>
              <a:t>agroforestry</a:t>
            </a:r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211" name="Flowchart: Summing Junction 210"/>
          <p:cNvSpPr/>
          <p:nvPr/>
        </p:nvSpPr>
        <p:spPr>
          <a:xfrm>
            <a:off x="868968" y="1556792"/>
            <a:ext cx="216024" cy="216024"/>
          </a:xfrm>
          <a:prstGeom prst="flowChartSummingJuncti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 sz="1100" dirty="0">
              <a:solidFill>
                <a:schemeClr val="tx1"/>
              </a:solidFill>
            </a:endParaRPr>
          </a:p>
        </p:txBody>
      </p:sp>
      <p:cxnSp>
        <p:nvCxnSpPr>
          <p:cNvPr id="213" name="Straight Arrow Connector 212"/>
          <p:cNvCxnSpPr/>
          <p:nvPr/>
        </p:nvCxnSpPr>
        <p:spPr>
          <a:xfrm>
            <a:off x="971600" y="2552220"/>
            <a:ext cx="0" cy="6861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56247" y="5157192"/>
            <a:ext cx="8978194" cy="1584176"/>
            <a:chOff x="56247" y="5157192"/>
            <a:chExt cx="8978194" cy="1584176"/>
          </a:xfrm>
        </p:grpSpPr>
        <p:grpSp>
          <p:nvGrpSpPr>
            <p:cNvPr id="170" name="Group 169"/>
            <p:cNvGrpSpPr/>
            <p:nvPr/>
          </p:nvGrpSpPr>
          <p:grpSpPr>
            <a:xfrm>
              <a:off x="56247" y="5301208"/>
              <a:ext cx="1431753" cy="1007532"/>
              <a:chOff x="-28105" y="5445804"/>
              <a:chExt cx="1431753" cy="1007532"/>
            </a:xfrm>
          </p:grpSpPr>
          <p:sp>
            <p:nvSpPr>
              <p:cNvPr id="175" name="TextBox 174"/>
              <p:cNvSpPr txBox="1"/>
              <p:nvPr/>
            </p:nvSpPr>
            <p:spPr>
              <a:xfrm>
                <a:off x="55252" y="5445804"/>
                <a:ext cx="41229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800" dirty="0" smtClean="0"/>
                  <a:t>100%</a:t>
                </a:r>
                <a:endParaRPr lang="de-CH" sz="800" dirty="0"/>
              </a:p>
            </p:txBody>
          </p:sp>
          <p:grpSp>
            <p:nvGrpSpPr>
              <p:cNvPr id="189" name="Group 111"/>
              <p:cNvGrpSpPr/>
              <p:nvPr/>
            </p:nvGrpSpPr>
            <p:grpSpPr>
              <a:xfrm>
                <a:off x="-28105" y="5456302"/>
                <a:ext cx="1431753" cy="997034"/>
                <a:chOff x="-28105" y="5456302"/>
                <a:chExt cx="1431753" cy="997034"/>
              </a:xfrm>
            </p:grpSpPr>
            <p:grpSp>
              <p:nvGrpSpPr>
                <p:cNvPr id="191" name="Group 32"/>
                <p:cNvGrpSpPr/>
                <p:nvPr/>
              </p:nvGrpSpPr>
              <p:grpSpPr>
                <a:xfrm>
                  <a:off x="420951" y="5456302"/>
                  <a:ext cx="982697" cy="997034"/>
                  <a:chOff x="179512" y="5589240"/>
                  <a:chExt cx="792088" cy="864096"/>
                </a:xfrm>
              </p:grpSpPr>
              <p:cxnSp>
                <p:nvCxnSpPr>
                  <p:cNvPr id="196" name="Straight Connector 195"/>
                  <p:cNvCxnSpPr/>
                  <p:nvPr/>
                </p:nvCxnSpPr>
                <p:spPr>
                  <a:xfrm>
                    <a:off x="251520" y="5589240"/>
                    <a:ext cx="0" cy="864096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7" name="Straight Connector 196"/>
                  <p:cNvCxnSpPr/>
                  <p:nvPr/>
                </p:nvCxnSpPr>
                <p:spPr>
                  <a:xfrm>
                    <a:off x="179512" y="6309320"/>
                    <a:ext cx="792088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3" name="Straight Connector 192"/>
                <p:cNvCxnSpPr/>
                <p:nvPr/>
              </p:nvCxnSpPr>
              <p:spPr>
                <a:xfrm>
                  <a:off x="459072" y="5539388"/>
                  <a:ext cx="152488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Straight Connector 193"/>
                <p:cNvCxnSpPr/>
                <p:nvPr/>
              </p:nvCxnSpPr>
              <p:spPr>
                <a:xfrm>
                  <a:off x="459072" y="6065131"/>
                  <a:ext cx="152488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5" name="TextBox 194"/>
                <p:cNvSpPr txBox="1"/>
                <p:nvPr/>
              </p:nvSpPr>
              <p:spPr>
                <a:xfrm>
                  <a:off x="-28105" y="5949280"/>
                  <a:ext cx="495649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CH" sz="800" dirty="0" smtClean="0"/>
                    <a:t>10-30%</a:t>
                  </a:r>
                  <a:endParaRPr lang="de-CH" sz="800" dirty="0"/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>
              <a:off x="407880" y="5157192"/>
              <a:ext cx="8626561" cy="1584176"/>
              <a:chOff x="407880" y="5157192"/>
              <a:chExt cx="8626561" cy="1584176"/>
            </a:xfrm>
          </p:grpSpPr>
          <p:grpSp>
            <p:nvGrpSpPr>
              <p:cNvPr id="120" name="Group 119"/>
              <p:cNvGrpSpPr/>
              <p:nvPr/>
            </p:nvGrpSpPr>
            <p:grpSpPr>
              <a:xfrm>
                <a:off x="1385312" y="5301788"/>
                <a:ext cx="1431753" cy="1007532"/>
                <a:chOff x="-28105" y="5445804"/>
                <a:chExt cx="1431753" cy="1007532"/>
              </a:xfrm>
            </p:grpSpPr>
            <p:sp>
              <p:nvSpPr>
                <p:cNvPr id="55" name="TextBox 54"/>
                <p:cNvSpPr txBox="1"/>
                <p:nvPr/>
              </p:nvSpPr>
              <p:spPr>
                <a:xfrm>
                  <a:off x="55252" y="5445804"/>
                  <a:ext cx="41229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CH" sz="800" dirty="0" smtClean="0"/>
                    <a:t>100%</a:t>
                  </a:r>
                  <a:endParaRPr lang="de-CH" sz="800" dirty="0"/>
                </a:p>
              </p:txBody>
            </p:sp>
            <p:grpSp>
              <p:nvGrpSpPr>
                <p:cNvPr id="112" name="Group 111"/>
                <p:cNvGrpSpPr/>
                <p:nvPr/>
              </p:nvGrpSpPr>
              <p:grpSpPr>
                <a:xfrm>
                  <a:off x="-28105" y="5456302"/>
                  <a:ext cx="1431753" cy="997034"/>
                  <a:chOff x="-28105" y="5456302"/>
                  <a:chExt cx="1431753" cy="997034"/>
                </a:xfrm>
              </p:grpSpPr>
              <p:grpSp>
                <p:nvGrpSpPr>
                  <p:cNvPr id="33" name="Group 32"/>
                  <p:cNvGrpSpPr/>
                  <p:nvPr/>
                </p:nvGrpSpPr>
                <p:grpSpPr>
                  <a:xfrm>
                    <a:off x="420951" y="5456302"/>
                    <a:ext cx="982697" cy="997034"/>
                    <a:chOff x="179512" y="5589240"/>
                    <a:chExt cx="792088" cy="864096"/>
                  </a:xfrm>
                </p:grpSpPr>
                <p:cxnSp>
                  <p:nvCxnSpPr>
                    <p:cNvPr id="30" name="Straight Connector 29"/>
                    <p:cNvCxnSpPr/>
                    <p:nvPr/>
                  </p:nvCxnSpPr>
                  <p:spPr>
                    <a:xfrm>
                      <a:off x="251520" y="5589240"/>
                      <a:ext cx="0" cy="86409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Straight Connector 31"/>
                    <p:cNvCxnSpPr/>
                    <p:nvPr/>
                  </p:nvCxnSpPr>
                  <p:spPr>
                    <a:xfrm>
                      <a:off x="179512" y="6309320"/>
                      <a:ext cx="792088" cy="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0" name="Straight Connector 49"/>
                  <p:cNvCxnSpPr/>
                  <p:nvPr/>
                </p:nvCxnSpPr>
                <p:spPr>
                  <a:xfrm>
                    <a:off x="459072" y="5539388"/>
                    <a:ext cx="15248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Straight Connector 53"/>
                  <p:cNvCxnSpPr/>
                  <p:nvPr/>
                </p:nvCxnSpPr>
                <p:spPr>
                  <a:xfrm>
                    <a:off x="459072" y="6065131"/>
                    <a:ext cx="15248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-28105" y="5949280"/>
                    <a:ext cx="49564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CH" sz="800" dirty="0" smtClean="0"/>
                      <a:t>10-30%</a:t>
                    </a:r>
                    <a:endParaRPr lang="de-CH" sz="800" dirty="0"/>
                  </a:p>
                </p:txBody>
              </p:sp>
            </p:grpSp>
          </p:grpSp>
          <p:grpSp>
            <p:nvGrpSpPr>
              <p:cNvPr id="121" name="Group 120"/>
              <p:cNvGrpSpPr/>
              <p:nvPr/>
            </p:nvGrpSpPr>
            <p:grpSpPr>
              <a:xfrm>
                <a:off x="2609448" y="5301208"/>
                <a:ext cx="1431753" cy="1007532"/>
                <a:chOff x="-28105" y="5445804"/>
                <a:chExt cx="1431753" cy="1007532"/>
              </a:xfrm>
            </p:grpSpPr>
            <p:sp>
              <p:nvSpPr>
                <p:cNvPr id="122" name="TextBox 121"/>
                <p:cNvSpPr txBox="1"/>
                <p:nvPr/>
              </p:nvSpPr>
              <p:spPr>
                <a:xfrm>
                  <a:off x="55252" y="5445804"/>
                  <a:ext cx="41229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CH" sz="800" dirty="0" smtClean="0"/>
                    <a:t>100%</a:t>
                  </a:r>
                  <a:endParaRPr lang="de-CH" sz="800" dirty="0"/>
                </a:p>
              </p:txBody>
            </p:sp>
            <p:grpSp>
              <p:nvGrpSpPr>
                <p:cNvPr id="123" name="Group 111"/>
                <p:cNvGrpSpPr/>
                <p:nvPr/>
              </p:nvGrpSpPr>
              <p:grpSpPr>
                <a:xfrm>
                  <a:off x="-28105" y="5456302"/>
                  <a:ext cx="1431753" cy="997034"/>
                  <a:chOff x="-28105" y="5456302"/>
                  <a:chExt cx="1431753" cy="997034"/>
                </a:xfrm>
              </p:grpSpPr>
              <p:grpSp>
                <p:nvGrpSpPr>
                  <p:cNvPr id="124" name="Group 32"/>
                  <p:cNvGrpSpPr/>
                  <p:nvPr/>
                </p:nvGrpSpPr>
                <p:grpSpPr>
                  <a:xfrm>
                    <a:off x="420951" y="5456302"/>
                    <a:ext cx="982697" cy="997034"/>
                    <a:chOff x="179512" y="5589240"/>
                    <a:chExt cx="792088" cy="864096"/>
                  </a:xfrm>
                </p:grpSpPr>
                <p:cxnSp>
                  <p:nvCxnSpPr>
                    <p:cNvPr id="128" name="Straight Connector 127"/>
                    <p:cNvCxnSpPr/>
                    <p:nvPr/>
                  </p:nvCxnSpPr>
                  <p:spPr>
                    <a:xfrm>
                      <a:off x="251520" y="5589240"/>
                      <a:ext cx="0" cy="86409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9" name="Straight Connector 128"/>
                    <p:cNvCxnSpPr/>
                    <p:nvPr/>
                  </p:nvCxnSpPr>
                  <p:spPr>
                    <a:xfrm>
                      <a:off x="179512" y="6309320"/>
                      <a:ext cx="792088" cy="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25" name="Straight Connector 124"/>
                  <p:cNvCxnSpPr/>
                  <p:nvPr/>
                </p:nvCxnSpPr>
                <p:spPr>
                  <a:xfrm>
                    <a:off x="459072" y="5539388"/>
                    <a:ext cx="15248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Straight Connector 125"/>
                  <p:cNvCxnSpPr/>
                  <p:nvPr/>
                </p:nvCxnSpPr>
                <p:spPr>
                  <a:xfrm>
                    <a:off x="459072" y="6065131"/>
                    <a:ext cx="15248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7" name="TextBox 126"/>
                  <p:cNvSpPr txBox="1"/>
                  <p:nvPr/>
                </p:nvSpPr>
                <p:spPr>
                  <a:xfrm>
                    <a:off x="-28105" y="5949280"/>
                    <a:ext cx="49564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CH" sz="800" dirty="0" smtClean="0"/>
                      <a:t>10-30%</a:t>
                    </a:r>
                    <a:endParaRPr lang="de-CH" sz="800" dirty="0"/>
                  </a:p>
                </p:txBody>
              </p:sp>
            </p:grpSp>
          </p:grpSp>
          <p:grpSp>
            <p:nvGrpSpPr>
              <p:cNvPr id="130" name="Group 129"/>
              <p:cNvGrpSpPr/>
              <p:nvPr/>
            </p:nvGrpSpPr>
            <p:grpSpPr>
              <a:xfrm>
                <a:off x="4049608" y="5301208"/>
                <a:ext cx="1431753" cy="1007532"/>
                <a:chOff x="-28105" y="5445804"/>
                <a:chExt cx="1431753" cy="1007532"/>
              </a:xfrm>
            </p:grpSpPr>
            <p:sp>
              <p:nvSpPr>
                <p:cNvPr id="131" name="TextBox 130"/>
                <p:cNvSpPr txBox="1"/>
                <p:nvPr/>
              </p:nvSpPr>
              <p:spPr>
                <a:xfrm>
                  <a:off x="55252" y="5445804"/>
                  <a:ext cx="41229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CH" sz="800" dirty="0" smtClean="0"/>
                    <a:t>100%</a:t>
                  </a:r>
                  <a:endParaRPr lang="de-CH" sz="800" dirty="0"/>
                </a:p>
              </p:txBody>
            </p:sp>
            <p:grpSp>
              <p:nvGrpSpPr>
                <p:cNvPr id="132" name="Group 111"/>
                <p:cNvGrpSpPr/>
                <p:nvPr/>
              </p:nvGrpSpPr>
              <p:grpSpPr>
                <a:xfrm>
                  <a:off x="-28105" y="5456302"/>
                  <a:ext cx="1431753" cy="997034"/>
                  <a:chOff x="-28105" y="5456302"/>
                  <a:chExt cx="1431753" cy="997034"/>
                </a:xfrm>
              </p:grpSpPr>
              <p:grpSp>
                <p:nvGrpSpPr>
                  <p:cNvPr id="133" name="Group 32"/>
                  <p:cNvGrpSpPr/>
                  <p:nvPr/>
                </p:nvGrpSpPr>
                <p:grpSpPr>
                  <a:xfrm>
                    <a:off x="420951" y="5456302"/>
                    <a:ext cx="982697" cy="997034"/>
                    <a:chOff x="179512" y="5589240"/>
                    <a:chExt cx="792088" cy="864096"/>
                  </a:xfrm>
                </p:grpSpPr>
                <p:cxnSp>
                  <p:nvCxnSpPr>
                    <p:cNvPr id="137" name="Straight Connector 136"/>
                    <p:cNvCxnSpPr/>
                    <p:nvPr/>
                  </p:nvCxnSpPr>
                  <p:spPr>
                    <a:xfrm>
                      <a:off x="251520" y="5589240"/>
                      <a:ext cx="0" cy="86409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8" name="Straight Connector 137"/>
                    <p:cNvCxnSpPr/>
                    <p:nvPr/>
                  </p:nvCxnSpPr>
                  <p:spPr>
                    <a:xfrm>
                      <a:off x="179512" y="6309320"/>
                      <a:ext cx="792088" cy="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4" name="Straight Connector 133"/>
                  <p:cNvCxnSpPr/>
                  <p:nvPr/>
                </p:nvCxnSpPr>
                <p:spPr>
                  <a:xfrm>
                    <a:off x="459072" y="5539388"/>
                    <a:ext cx="15248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5" name="Straight Connector 134"/>
                  <p:cNvCxnSpPr/>
                  <p:nvPr/>
                </p:nvCxnSpPr>
                <p:spPr>
                  <a:xfrm>
                    <a:off x="459072" y="6065131"/>
                    <a:ext cx="15248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6" name="TextBox 135"/>
                  <p:cNvSpPr txBox="1"/>
                  <p:nvPr/>
                </p:nvSpPr>
                <p:spPr>
                  <a:xfrm>
                    <a:off x="-28105" y="5949280"/>
                    <a:ext cx="49564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CH" sz="800" dirty="0" smtClean="0"/>
                      <a:t>10-30%</a:t>
                    </a:r>
                    <a:endParaRPr lang="de-CH" sz="800" dirty="0"/>
                  </a:p>
                </p:txBody>
              </p:sp>
            </p:grpSp>
          </p:grpSp>
          <p:grpSp>
            <p:nvGrpSpPr>
              <p:cNvPr id="139" name="Group 138"/>
              <p:cNvGrpSpPr/>
              <p:nvPr/>
            </p:nvGrpSpPr>
            <p:grpSpPr>
              <a:xfrm>
                <a:off x="6135785" y="5301208"/>
                <a:ext cx="1431753" cy="1007532"/>
                <a:chOff x="-28105" y="5445804"/>
                <a:chExt cx="1431753" cy="1007532"/>
              </a:xfrm>
            </p:grpSpPr>
            <p:sp>
              <p:nvSpPr>
                <p:cNvPr id="140" name="TextBox 139"/>
                <p:cNvSpPr txBox="1"/>
                <p:nvPr/>
              </p:nvSpPr>
              <p:spPr>
                <a:xfrm>
                  <a:off x="55252" y="5445804"/>
                  <a:ext cx="41229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CH" sz="800" dirty="0" smtClean="0"/>
                    <a:t>100%</a:t>
                  </a:r>
                  <a:endParaRPr lang="de-CH" sz="800" dirty="0"/>
                </a:p>
              </p:txBody>
            </p:sp>
            <p:grpSp>
              <p:nvGrpSpPr>
                <p:cNvPr id="141" name="Group 111"/>
                <p:cNvGrpSpPr/>
                <p:nvPr/>
              </p:nvGrpSpPr>
              <p:grpSpPr>
                <a:xfrm>
                  <a:off x="-28105" y="5456302"/>
                  <a:ext cx="1431753" cy="997034"/>
                  <a:chOff x="-28105" y="5456302"/>
                  <a:chExt cx="1431753" cy="997034"/>
                </a:xfrm>
              </p:grpSpPr>
              <p:grpSp>
                <p:nvGrpSpPr>
                  <p:cNvPr id="142" name="Group 32"/>
                  <p:cNvGrpSpPr/>
                  <p:nvPr/>
                </p:nvGrpSpPr>
                <p:grpSpPr>
                  <a:xfrm>
                    <a:off x="420951" y="5456302"/>
                    <a:ext cx="982697" cy="997034"/>
                    <a:chOff x="179512" y="5589240"/>
                    <a:chExt cx="792088" cy="864096"/>
                  </a:xfrm>
                </p:grpSpPr>
                <p:cxnSp>
                  <p:nvCxnSpPr>
                    <p:cNvPr id="146" name="Straight Connector 145"/>
                    <p:cNvCxnSpPr/>
                    <p:nvPr/>
                  </p:nvCxnSpPr>
                  <p:spPr>
                    <a:xfrm>
                      <a:off x="251520" y="5589240"/>
                      <a:ext cx="0" cy="86409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Straight Connector 146"/>
                    <p:cNvCxnSpPr/>
                    <p:nvPr/>
                  </p:nvCxnSpPr>
                  <p:spPr>
                    <a:xfrm>
                      <a:off x="179512" y="6309320"/>
                      <a:ext cx="792088" cy="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43" name="Straight Connector 142"/>
                  <p:cNvCxnSpPr/>
                  <p:nvPr/>
                </p:nvCxnSpPr>
                <p:spPr>
                  <a:xfrm>
                    <a:off x="459072" y="5539388"/>
                    <a:ext cx="15248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Straight Connector 143"/>
                  <p:cNvCxnSpPr/>
                  <p:nvPr/>
                </p:nvCxnSpPr>
                <p:spPr>
                  <a:xfrm>
                    <a:off x="459072" y="6065131"/>
                    <a:ext cx="15248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5" name="TextBox 144"/>
                  <p:cNvSpPr txBox="1"/>
                  <p:nvPr/>
                </p:nvSpPr>
                <p:spPr>
                  <a:xfrm>
                    <a:off x="-28105" y="5949280"/>
                    <a:ext cx="49564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CH" sz="800" dirty="0" smtClean="0"/>
                      <a:t>10-30%</a:t>
                    </a:r>
                    <a:endParaRPr lang="de-CH" sz="800" dirty="0"/>
                  </a:p>
                </p:txBody>
              </p:sp>
            </p:grpSp>
          </p:grpSp>
          <p:grpSp>
            <p:nvGrpSpPr>
              <p:cNvPr id="148" name="Group 147"/>
              <p:cNvGrpSpPr/>
              <p:nvPr/>
            </p:nvGrpSpPr>
            <p:grpSpPr>
              <a:xfrm>
                <a:off x="7512344" y="5301208"/>
                <a:ext cx="1431753" cy="1007532"/>
                <a:chOff x="-28105" y="5445804"/>
                <a:chExt cx="1431753" cy="1007532"/>
              </a:xfrm>
            </p:grpSpPr>
            <p:sp>
              <p:nvSpPr>
                <p:cNvPr id="149" name="TextBox 148"/>
                <p:cNvSpPr txBox="1"/>
                <p:nvPr/>
              </p:nvSpPr>
              <p:spPr>
                <a:xfrm>
                  <a:off x="55252" y="5445804"/>
                  <a:ext cx="41229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CH" sz="800" dirty="0" smtClean="0"/>
                    <a:t>100%</a:t>
                  </a:r>
                  <a:endParaRPr lang="de-CH" sz="800" dirty="0"/>
                </a:p>
              </p:txBody>
            </p:sp>
            <p:grpSp>
              <p:nvGrpSpPr>
                <p:cNvPr id="150" name="Group 111"/>
                <p:cNvGrpSpPr/>
                <p:nvPr/>
              </p:nvGrpSpPr>
              <p:grpSpPr>
                <a:xfrm>
                  <a:off x="-28105" y="5456302"/>
                  <a:ext cx="1431753" cy="997034"/>
                  <a:chOff x="-28105" y="5456302"/>
                  <a:chExt cx="1431753" cy="997034"/>
                </a:xfrm>
              </p:grpSpPr>
              <p:grpSp>
                <p:nvGrpSpPr>
                  <p:cNvPr id="151" name="Group 32"/>
                  <p:cNvGrpSpPr/>
                  <p:nvPr/>
                </p:nvGrpSpPr>
                <p:grpSpPr>
                  <a:xfrm>
                    <a:off x="420951" y="5456302"/>
                    <a:ext cx="982697" cy="997034"/>
                    <a:chOff x="179512" y="5589240"/>
                    <a:chExt cx="792088" cy="864096"/>
                  </a:xfrm>
                </p:grpSpPr>
                <p:cxnSp>
                  <p:nvCxnSpPr>
                    <p:cNvPr id="155" name="Straight Connector 154"/>
                    <p:cNvCxnSpPr/>
                    <p:nvPr/>
                  </p:nvCxnSpPr>
                  <p:spPr>
                    <a:xfrm>
                      <a:off x="251520" y="5589240"/>
                      <a:ext cx="0" cy="86409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6" name="Straight Connector 155"/>
                    <p:cNvCxnSpPr/>
                    <p:nvPr/>
                  </p:nvCxnSpPr>
                  <p:spPr>
                    <a:xfrm>
                      <a:off x="179512" y="6309320"/>
                      <a:ext cx="792088" cy="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52" name="Straight Connector 151"/>
                  <p:cNvCxnSpPr/>
                  <p:nvPr/>
                </p:nvCxnSpPr>
                <p:spPr>
                  <a:xfrm>
                    <a:off x="459072" y="5539388"/>
                    <a:ext cx="15248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Straight Connector 152"/>
                  <p:cNvCxnSpPr/>
                  <p:nvPr/>
                </p:nvCxnSpPr>
                <p:spPr>
                  <a:xfrm>
                    <a:off x="459072" y="6065131"/>
                    <a:ext cx="15248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4" name="TextBox 153"/>
                  <p:cNvSpPr txBox="1"/>
                  <p:nvPr/>
                </p:nvSpPr>
                <p:spPr>
                  <a:xfrm>
                    <a:off x="-28105" y="5949280"/>
                    <a:ext cx="49564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CH" sz="800" dirty="0" smtClean="0"/>
                      <a:t>10-30%</a:t>
                    </a:r>
                    <a:endParaRPr lang="de-CH" sz="800" dirty="0"/>
                  </a:p>
                </p:txBody>
              </p:sp>
            </p:grpSp>
          </p:grpSp>
          <p:sp>
            <p:nvSpPr>
              <p:cNvPr id="167" name="Freeform 166"/>
              <p:cNvSpPr/>
              <p:nvPr/>
            </p:nvSpPr>
            <p:spPr>
              <a:xfrm>
                <a:off x="1930752" y="5455647"/>
                <a:ext cx="777766" cy="245839"/>
              </a:xfrm>
              <a:custGeom>
                <a:avLst/>
                <a:gdLst>
                  <a:gd name="connsiteX0" fmla="*/ 0 w 819150"/>
                  <a:gd name="connsiteY0" fmla="*/ 374650 h 374650"/>
                  <a:gd name="connsiteX1" fmla="*/ 304800 w 819150"/>
                  <a:gd name="connsiteY1" fmla="*/ 279400 h 374650"/>
                  <a:gd name="connsiteX2" fmla="*/ 523875 w 819150"/>
                  <a:gd name="connsiteY2" fmla="*/ 41275 h 374650"/>
                  <a:gd name="connsiteX3" fmla="*/ 819150 w 819150"/>
                  <a:gd name="connsiteY3" fmla="*/ 31750 h 374650"/>
                  <a:gd name="connsiteX4" fmla="*/ 819150 w 819150"/>
                  <a:gd name="connsiteY4" fmla="*/ 31750 h 37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150" h="374650">
                    <a:moveTo>
                      <a:pt x="0" y="374650"/>
                    </a:moveTo>
                    <a:cubicBezTo>
                      <a:pt x="108744" y="354806"/>
                      <a:pt x="217488" y="334962"/>
                      <a:pt x="304800" y="279400"/>
                    </a:cubicBezTo>
                    <a:cubicBezTo>
                      <a:pt x="392112" y="223838"/>
                      <a:pt x="438150" y="82550"/>
                      <a:pt x="523875" y="41275"/>
                    </a:cubicBezTo>
                    <a:cubicBezTo>
                      <a:pt x="609600" y="0"/>
                      <a:pt x="819150" y="31750"/>
                      <a:pt x="819150" y="31750"/>
                    </a:cubicBezTo>
                    <a:lnTo>
                      <a:pt x="819150" y="31750"/>
                    </a:lnTo>
                  </a:path>
                </a:pathLst>
              </a:cu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3185512" y="5466209"/>
                <a:ext cx="742950" cy="374650"/>
              </a:xfrm>
              <a:custGeom>
                <a:avLst/>
                <a:gdLst>
                  <a:gd name="connsiteX0" fmla="*/ 0 w 742950"/>
                  <a:gd name="connsiteY0" fmla="*/ 0 h 374650"/>
                  <a:gd name="connsiteX1" fmla="*/ 133350 w 742950"/>
                  <a:gd name="connsiteY1" fmla="*/ 285750 h 374650"/>
                  <a:gd name="connsiteX2" fmla="*/ 419100 w 742950"/>
                  <a:gd name="connsiteY2" fmla="*/ 361950 h 374650"/>
                  <a:gd name="connsiteX3" fmla="*/ 742950 w 742950"/>
                  <a:gd name="connsiteY3" fmla="*/ 361950 h 37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374650">
                    <a:moveTo>
                      <a:pt x="0" y="0"/>
                    </a:moveTo>
                    <a:cubicBezTo>
                      <a:pt x="31750" y="112712"/>
                      <a:pt x="63500" y="225425"/>
                      <a:pt x="133350" y="285750"/>
                    </a:cubicBezTo>
                    <a:cubicBezTo>
                      <a:pt x="203200" y="346075"/>
                      <a:pt x="317500" y="349250"/>
                      <a:pt x="419100" y="361950"/>
                    </a:cubicBezTo>
                    <a:cubicBezTo>
                      <a:pt x="520700" y="374650"/>
                      <a:pt x="631825" y="368300"/>
                      <a:pt x="742950" y="361950"/>
                    </a:cubicBezTo>
                  </a:path>
                </a:pathLst>
              </a:cu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3185512" y="5485462"/>
                <a:ext cx="733425" cy="74612"/>
              </a:xfrm>
              <a:custGeom>
                <a:avLst/>
                <a:gdLst>
                  <a:gd name="connsiteX0" fmla="*/ 0 w 733425"/>
                  <a:gd name="connsiteY0" fmla="*/ 11112 h 74612"/>
                  <a:gd name="connsiteX1" fmla="*/ 85725 w 733425"/>
                  <a:gd name="connsiteY1" fmla="*/ 58737 h 74612"/>
                  <a:gd name="connsiteX2" fmla="*/ 161925 w 733425"/>
                  <a:gd name="connsiteY2" fmla="*/ 58737 h 74612"/>
                  <a:gd name="connsiteX3" fmla="*/ 228600 w 733425"/>
                  <a:gd name="connsiteY3" fmla="*/ 30162 h 74612"/>
                  <a:gd name="connsiteX4" fmla="*/ 314325 w 733425"/>
                  <a:gd name="connsiteY4" fmla="*/ 11112 h 74612"/>
                  <a:gd name="connsiteX5" fmla="*/ 419100 w 733425"/>
                  <a:gd name="connsiteY5" fmla="*/ 49212 h 74612"/>
                  <a:gd name="connsiteX6" fmla="*/ 523875 w 733425"/>
                  <a:gd name="connsiteY6" fmla="*/ 68262 h 74612"/>
                  <a:gd name="connsiteX7" fmla="*/ 657225 w 733425"/>
                  <a:gd name="connsiteY7" fmla="*/ 11112 h 74612"/>
                  <a:gd name="connsiteX8" fmla="*/ 733425 w 733425"/>
                  <a:gd name="connsiteY8" fmla="*/ 1587 h 74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425" h="74612">
                    <a:moveTo>
                      <a:pt x="0" y="11112"/>
                    </a:moveTo>
                    <a:cubicBezTo>
                      <a:pt x="29369" y="30956"/>
                      <a:pt x="58738" y="50800"/>
                      <a:pt x="85725" y="58737"/>
                    </a:cubicBezTo>
                    <a:cubicBezTo>
                      <a:pt x="112712" y="66674"/>
                      <a:pt x="138113" y="63499"/>
                      <a:pt x="161925" y="58737"/>
                    </a:cubicBezTo>
                    <a:cubicBezTo>
                      <a:pt x="185737" y="53975"/>
                      <a:pt x="203200" y="38099"/>
                      <a:pt x="228600" y="30162"/>
                    </a:cubicBezTo>
                    <a:cubicBezTo>
                      <a:pt x="254000" y="22225"/>
                      <a:pt x="282575" y="7937"/>
                      <a:pt x="314325" y="11112"/>
                    </a:cubicBezTo>
                    <a:cubicBezTo>
                      <a:pt x="346075" y="14287"/>
                      <a:pt x="384175" y="39687"/>
                      <a:pt x="419100" y="49212"/>
                    </a:cubicBezTo>
                    <a:cubicBezTo>
                      <a:pt x="454025" y="58737"/>
                      <a:pt x="484188" y="74612"/>
                      <a:pt x="523875" y="68262"/>
                    </a:cubicBezTo>
                    <a:cubicBezTo>
                      <a:pt x="563562" y="61912"/>
                      <a:pt x="622300" y="22225"/>
                      <a:pt x="657225" y="11112"/>
                    </a:cubicBezTo>
                    <a:cubicBezTo>
                      <a:pt x="692150" y="0"/>
                      <a:pt x="712787" y="793"/>
                      <a:pt x="733425" y="1587"/>
                    </a:cubicBezTo>
                  </a:path>
                </a:pathLst>
              </a:cu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4625672" y="5445224"/>
                <a:ext cx="742950" cy="374650"/>
              </a:xfrm>
              <a:custGeom>
                <a:avLst/>
                <a:gdLst>
                  <a:gd name="connsiteX0" fmla="*/ 0 w 742950"/>
                  <a:gd name="connsiteY0" fmla="*/ 0 h 374650"/>
                  <a:gd name="connsiteX1" fmla="*/ 133350 w 742950"/>
                  <a:gd name="connsiteY1" fmla="*/ 285750 h 374650"/>
                  <a:gd name="connsiteX2" fmla="*/ 419100 w 742950"/>
                  <a:gd name="connsiteY2" fmla="*/ 361950 h 374650"/>
                  <a:gd name="connsiteX3" fmla="*/ 742950 w 742950"/>
                  <a:gd name="connsiteY3" fmla="*/ 361950 h 37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374650">
                    <a:moveTo>
                      <a:pt x="0" y="0"/>
                    </a:moveTo>
                    <a:cubicBezTo>
                      <a:pt x="31750" y="112712"/>
                      <a:pt x="63500" y="225425"/>
                      <a:pt x="133350" y="285750"/>
                    </a:cubicBezTo>
                    <a:cubicBezTo>
                      <a:pt x="203200" y="346075"/>
                      <a:pt x="317500" y="349250"/>
                      <a:pt x="419100" y="361950"/>
                    </a:cubicBezTo>
                    <a:cubicBezTo>
                      <a:pt x="520700" y="374650"/>
                      <a:pt x="631825" y="368300"/>
                      <a:pt x="742950" y="361950"/>
                    </a:cubicBezTo>
                  </a:path>
                </a:pathLst>
              </a:cu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4571995" y="5477872"/>
                <a:ext cx="779462" cy="19050"/>
              </a:xfrm>
              <a:custGeom>
                <a:avLst/>
                <a:gdLst>
                  <a:gd name="connsiteX0" fmla="*/ 46037 w 779462"/>
                  <a:gd name="connsiteY0" fmla="*/ 0 h 19050"/>
                  <a:gd name="connsiteX1" fmla="*/ 122237 w 779462"/>
                  <a:gd name="connsiteY1" fmla="*/ 9525 h 19050"/>
                  <a:gd name="connsiteX2" fmla="*/ 779462 w 779462"/>
                  <a:gd name="connsiteY2" fmla="*/ 19050 h 19050"/>
                  <a:gd name="connsiteX3" fmla="*/ 779462 w 779462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9462" h="19050">
                    <a:moveTo>
                      <a:pt x="46037" y="0"/>
                    </a:moveTo>
                    <a:cubicBezTo>
                      <a:pt x="23018" y="3175"/>
                      <a:pt x="0" y="6350"/>
                      <a:pt x="122237" y="9525"/>
                    </a:cubicBezTo>
                    <a:cubicBezTo>
                      <a:pt x="244474" y="12700"/>
                      <a:pt x="779462" y="19050"/>
                      <a:pt x="779462" y="19050"/>
                    </a:cubicBezTo>
                    <a:lnTo>
                      <a:pt x="779462" y="19050"/>
                    </a:lnTo>
                  </a:path>
                </a:pathLst>
              </a:cu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6711849" y="5418584"/>
                <a:ext cx="720080" cy="674712"/>
              </a:xfrm>
              <a:custGeom>
                <a:avLst/>
                <a:gdLst>
                  <a:gd name="connsiteX0" fmla="*/ 0 w 609600"/>
                  <a:gd name="connsiteY0" fmla="*/ 0 h 696912"/>
                  <a:gd name="connsiteX1" fmla="*/ 180975 w 609600"/>
                  <a:gd name="connsiteY1" fmla="*/ 590550 h 696912"/>
                  <a:gd name="connsiteX2" fmla="*/ 609600 w 609600"/>
                  <a:gd name="connsiteY2" fmla="*/ 638175 h 6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9600" h="696912">
                    <a:moveTo>
                      <a:pt x="0" y="0"/>
                    </a:moveTo>
                    <a:cubicBezTo>
                      <a:pt x="39687" y="242094"/>
                      <a:pt x="79375" y="484188"/>
                      <a:pt x="180975" y="590550"/>
                    </a:cubicBezTo>
                    <a:cubicBezTo>
                      <a:pt x="282575" y="696912"/>
                      <a:pt x="446087" y="667543"/>
                      <a:pt x="609600" y="638175"/>
                    </a:cubicBezTo>
                  </a:path>
                </a:pathLst>
              </a:cu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8080001" y="5373216"/>
                <a:ext cx="720080" cy="674712"/>
              </a:xfrm>
              <a:custGeom>
                <a:avLst/>
                <a:gdLst>
                  <a:gd name="connsiteX0" fmla="*/ 0 w 609600"/>
                  <a:gd name="connsiteY0" fmla="*/ 0 h 696912"/>
                  <a:gd name="connsiteX1" fmla="*/ 180975 w 609600"/>
                  <a:gd name="connsiteY1" fmla="*/ 590550 h 696912"/>
                  <a:gd name="connsiteX2" fmla="*/ 609600 w 609600"/>
                  <a:gd name="connsiteY2" fmla="*/ 638175 h 6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9600" h="696912">
                    <a:moveTo>
                      <a:pt x="0" y="0"/>
                    </a:moveTo>
                    <a:cubicBezTo>
                      <a:pt x="39687" y="242094"/>
                      <a:pt x="79375" y="484188"/>
                      <a:pt x="180975" y="590550"/>
                    </a:cubicBezTo>
                    <a:cubicBezTo>
                      <a:pt x="282575" y="696912"/>
                      <a:pt x="446087" y="667543"/>
                      <a:pt x="609600" y="638175"/>
                    </a:cubicBezTo>
                  </a:path>
                </a:pathLst>
              </a:cu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6732240" y="5445224"/>
                <a:ext cx="733425" cy="74612"/>
              </a:xfrm>
              <a:custGeom>
                <a:avLst/>
                <a:gdLst>
                  <a:gd name="connsiteX0" fmla="*/ 0 w 733425"/>
                  <a:gd name="connsiteY0" fmla="*/ 11112 h 74612"/>
                  <a:gd name="connsiteX1" fmla="*/ 85725 w 733425"/>
                  <a:gd name="connsiteY1" fmla="*/ 58737 h 74612"/>
                  <a:gd name="connsiteX2" fmla="*/ 161925 w 733425"/>
                  <a:gd name="connsiteY2" fmla="*/ 58737 h 74612"/>
                  <a:gd name="connsiteX3" fmla="*/ 228600 w 733425"/>
                  <a:gd name="connsiteY3" fmla="*/ 30162 h 74612"/>
                  <a:gd name="connsiteX4" fmla="*/ 314325 w 733425"/>
                  <a:gd name="connsiteY4" fmla="*/ 11112 h 74612"/>
                  <a:gd name="connsiteX5" fmla="*/ 419100 w 733425"/>
                  <a:gd name="connsiteY5" fmla="*/ 49212 h 74612"/>
                  <a:gd name="connsiteX6" fmla="*/ 523875 w 733425"/>
                  <a:gd name="connsiteY6" fmla="*/ 68262 h 74612"/>
                  <a:gd name="connsiteX7" fmla="*/ 657225 w 733425"/>
                  <a:gd name="connsiteY7" fmla="*/ 11112 h 74612"/>
                  <a:gd name="connsiteX8" fmla="*/ 733425 w 733425"/>
                  <a:gd name="connsiteY8" fmla="*/ 1587 h 74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425" h="74612">
                    <a:moveTo>
                      <a:pt x="0" y="11112"/>
                    </a:moveTo>
                    <a:cubicBezTo>
                      <a:pt x="29369" y="30956"/>
                      <a:pt x="58738" y="50800"/>
                      <a:pt x="85725" y="58737"/>
                    </a:cubicBezTo>
                    <a:cubicBezTo>
                      <a:pt x="112712" y="66674"/>
                      <a:pt x="138113" y="63499"/>
                      <a:pt x="161925" y="58737"/>
                    </a:cubicBezTo>
                    <a:cubicBezTo>
                      <a:pt x="185737" y="53975"/>
                      <a:pt x="203200" y="38099"/>
                      <a:pt x="228600" y="30162"/>
                    </a:cubicBezTo>
                    <a:cubicBezTo>
                      <a:pt x="254000" y="22225"/>
                      <a:pt x="282575" y="7937"/>
                      <a:pt x="314325" y="11112"/>
                    </a:cubicBezTo>
                    <a:cubicBezTo>
                      <a:pt x="346075" y="14287"/>
                      <a:pt x="384175" y="39687"/>
                      <a:pt x="419100" y="49212"/>
                    </a:cubicBezTo>
                    <a:cubicBezTo>
                      <a:pt x="454025" y="58737"/>
                      <a:pt x="484188" y="74612"/>
                      <a:pt x="523875" y="68262"/>
                    </a:cubicBezTo>
                    <a:cubicBezTo>
                      <a:pt x="563562" y="61912"/>
                      <a:pt x="622300" y="22225"/>
                      <a:pt x="657225" y="11112"/>
                    </a:cubicBezTo>
                    <a:cubicBezTo>
                      <a:pt x="692150" y="0"/>
                      <a:pt x="712787" y="793"/>
                      <a:pt x="733425" y="1587"/>
                    </a:cubicBezTo>
                  </a:path>
                </a:pathLst>
              </a:cu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84" name="Freeform 183"/>
              <p:cNvSpPr/>
              <p:nvPr/>
            </p:nvSpPr>
            <p:spPr>
              <a:xfrm>
                <a:off x="8020619" y="5426174"/>
                <a:ext cx="779462" cy="19050"/>
              </a:xfrm>
              <a:custGeom>
                <a:avLst/>
                <a:gdLst>
                  <a:gd name="connsiteX0" fmla="*/ 46037 w 779462"/>
                  <a:gd name="connsiteY0" fmla="*/ 0 h 19050"/>
                  <a:gd name="connsiteX1" fmla="*/ 122237 w 779462"/>
                  <a:gd name="connsiteY1" fmla="*/ 9525 h 19050"/>
                  <a:gd name="connsiteX2" fmla="*/ 779462 w 779462"/>
                  <a:gd name="connsiteY2" fmla="*/ 19050 h 19050"/>
                  <a:gd name="connsiteX3" fmla="*/ 779462 w 779462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9462" h="19050">
                    <a:moveTo>
                      <a:pt x="46037" y="0"/>
                    </a:moveTo>
                    <a:cubicBezTo>
                      <a:pt x="23018" y="3175"/>
                      <a:pt x="0" y="6350"/>
                      <a:pt x="122237" y="9525"/>
                    </a:cubicBezTo>
                    <a:cubicBezTo>
                      <a:pt x="244474" y="12700"/>
                      <a:pt x="779462" y="19050"/>
                      <a:pt x="779462" y="19050"/>
                    </a:cubicBezTo>
                    <a:lnTo>
                      <a:pt x="779462" y="19050"/>
                    </a:lnTo>
                  </a:path>
                </a:pathLst>
              </a:cu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324" name="TextBox 323"/>
              <p:cNvSpPr txBox="1"/>
              <p:nvPr/>
            </p:nvSpPr>
            <p:spPr>
              <a:xfrm>
                <a:off x="1745352" y="5183614"/>
                <a:ext cx="2600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050" b="1" dirty="0" smtClean="0"/>
                  <a:t>C</a:t>
                </a:r>
                <a:endParaRPr lang="de-CH" sz="1050" b="1" dirty="0"/>
              </a:p>
            </p:txBody>
          </p:sp>
          <p:sp>
            <p:nvSpPr>
              <p:cNvPr id="326" name="TextBox 325"/>
              <p:cNvSpPr txBox="1"/>
              <p:nvPr/>
            </p:nvSpPr>
            <p:spPr>
              <a:xfrm>
                <a:off x="7863977" y="5157192"/>
                <a:ext cx="2600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050" b="1" dirty="0" smtClean="0"/>
                  <a:t>C</a:t>
                </a:r>
                <a:endParaRPr lang="de-CH" sz="1050" b="1" dirty="0"/>
              </a:p>
            </p:txBody>
          </p:sp>
          <p:sp>
            <p:nvSpPr>
              <p:cNvPr id="327" name="TextBox 326"/>
              <p:cNvSpPr txBox="1"/>
              <p:nvPr/>
            </p:nvSpPr>
            <p:spPr>
              <a:xfrm>
                <a:off x="6423817" y="5157192"/>
                <a:ext cx="2600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050" b="1" dirty="0" smtClean="0"/>
                  <a:t>C</a:t>
                </a:r>
                <a:endParaRPr lang="de-CH" sz="1050" b="1" dirty="0"/>
              </a:p>
            </p:txBody>
          </p:sp>
          <p:sp>
            <p:nvSpPr>
              <p:cNvPr id="328" name="TextBox 327"/>
              <p:cNvSpPr txBox="1"/>
              <p:nvPr/>
            </p:nvSpPr>
            <p:spPr>
              <a:xfrm>
                <a:off x="4365664" y="5183614"/>
                <a:ext cx="2600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050" b="1" dirty="0" smtClean="0"/>
                  <a:t>C</a:t>
                </a:r>
                <a:endParaRPr lang="de-CH" sz="1050" b="1" dirty="0"/>
              </a:p>
            </p:txBody>
          </p:sp>
          <p:sp>
            <p:nvSpPr>
              <p:cNvPr id="329" name="TextBox 328"/>
              <p:cNvSpPr txBox="1"/>
              <p:nvPr/>
            </p:nvSpPr>
            <p:spPr>
              <a:xfrm>
                <a:off x="2925504" y="5183614"/>
                <a:ext cx="2600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050" b="1" dirty="0" smtClean="0"/>
                  <a:t>C</a:t>
                </a:r>
                <a:endParaRPr lang="de-CH" sz="1050" b="1" dirty="0"/>
              </a:p>
            </p:txBody>
          </p:sp>
          <p:sp>
            <p:nvSpPr>
              <p:cNvPr id="330" name="TextBox 329"/>
              <p:cNvSpPr txBox="1"/>
              <p:nvPr/>
            </p:nvSpPr>
            <p:spPr>
              <a:xfrm>
                <a:off x="2681456" y="6133534"/>
                <a:ext cx="23436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100" b="1" dirty="0" smtClean="0"/>
                  <a:t>t</a:t>
                </a:r>
                <a:endParaRPr lang="de-CH" sz="1100" b="1" dirty="0"/>
              </a:p>
            </p:txBody>
          </p:sp>
          <p:sp>
            <p:nvSpPr>
              <p:cNvPr id="331" name="TextBox 330"/>
              <p:cNvSpPr txBox="1"/>
              <p:nvPr/>
            </p:nvSpPr>
            <p:spPr>
              <a:xfrm>
                <a:off x="3905592" y="6133534"/>
                <a:ext cx="23436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100" b="1" dirty="0" smtClean="0"/>
                  <a:t>t</a:t>
                </a:r>
                <a:endParaRPr lang="de-CH" sz="1100" b="1" dirty="0"/>
              </a:p>
            </p:txBody>
          </p:sp>
          <p:sp>
            <p:nvSpPr>
              <p:cNvPr id="332" name="TextBox 331"/>
              <p:cNvSpPr txBox="1"/>
              <p:nvPr/>
            </p:nvSpPr>
            <p:spPr>
              <a:xfrm>
                <a:off x="5345752" y="6133534"/>
                <a:ext cx="23436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100" b="1" dirty="0" smtClean="0"/>
                  <a:t>t</a:t>
                </a:r>
                <a:endParaRPr lang="de-CH" sz="1100" b="1" dirty="0"/>
              </a:p>
            </p:txBody>
          </p:sp>
          <p:sp>
            <p:nvSpPr>
              <p:cNvPr id="333" name="TextBox 332"/>
              <p:cNvSpPr txBox="1"/>
              <p:nvPr/>
            </p:nvSpPr>
            <p:spPr>
              <a:xfrm>
                <a:off x="7359921" y="6093296"/>
                <a:ext cx="23436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100" b="1" dirty="0" smtClean="0"/>
                  <a:t>t</a:t>
                </a:r>
                <a:endParaRPr lang="de-CH" sz="1100" b="1" dirty="0"/>
              </a:p>
            </p:txBody>
          </p:sp>
          <p:sp>
            <p:nvSpPr>
              <p:cNvPr id="335" name="TextBox 334"/>
              <p:cNvSpPr txBox="1"/>
              <p:nvPr/>
            </p:nvSpPr>
            <p:spPr>
              <a:xfrm>
                <a:off x="8800081" y="6119718"/>
                <a:ext cx="23436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100" b="1" dirty="0" smtClean="0"/>
                  <a:t>t</a:t>
                </a:r>
                <a:endParaRPr lang="de-CH" sz="1100" b="1" dirty="0"/>
              </a:p>
            </p:txBody>
          </p:sp>
          <p:cxnSp>
            <p:nvCxnSpPr>
              <p:cNvPr id="337" name="Straight Connector 336"/>
              <p:cNvCxnSpPr/>
              <p:nvPr/>
            </p:nvCxnSpPr>
            <p:spPr>
              <a:xfrm>
                <a:off x="755576" y="6597352"/>
                <a:ext cx="864096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Straight Connector 338"/>
              <p:cNvCxnSpPr/>
              <p:nvPr/>
            </p:nvCxnSpPr>
            <p:spPr>
              <a:xfrm>
                <a:off x="755576" y="6741368"/>
                <a:ext cx="864096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0" name="TextBox 339"/>
              <p:cNvSpPr txBox="1"/>
              <p:nvPr/>
            </p:nvSpPr>
            <p:spPr>
              <a:xfrm>
                <a:off x="1624824" y="6453336"/>
                <a:ext cx="1435008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050" b="1" dirty="0" err="1" smtClean="0"/>
                  <a:t>Carbon</a:t>
                </a:r>
                <a:r>
                  <a:rPr lang="de-CH" sz="1050" b="1" dirty="0" smtClean="0"/>
                  <a:t> in </a:t>
                </a:r>
                <a:r>
                  <a:rPr lang="de-CH" sz="1050" b="1" dirty="0" err="1" smtClean="0"/>
                  <a:t>the</a:t>
                </a:r>
                <a:r>
                  <a:rPr lang="de-CH" sz="1050" b="1" dirty="0" smtClean="0"/>
                  <a:t> </a:t>
                </a:r>
                <a:r>
                  <a:rPr lang="de-CH" sz="1050" b="1" dirty="0" err="1" smtClean="0"/>
                  <a:t>baseline</a:t>
                </a:r>
                <a:endParaRPr lang="de-CH" sz="1050" b="1" dirty="0"/>
              </a:p>
            </p:txBody>
          </p:sp>
          <p:cxnSp>
            <p:nvCxnSpPr>
              <p:cNvPr id="169" name="Straight Arrow Connector 168"/>
              <p:cNvCxnSpPr>
                <a:stCxn id="172" idx="4"/>
              </p:cNvCxnSpPr>
              <p:nvPr/>
            </p:nvCxnSpPr>
            <p:spPr>
              <a:xfrm flipV="1">
                <a:off x="3499837" y="5341446"/>
                <a:ext cx="189731" cy="15512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71" name="Straight Arrow Connector 170"/>
              <p:cNvCxnSpPr>
                <a:stCxn id="172" idx="8"/>
              </p:cNvCxnSpPr>
              <p:nvPr/>
            </p:nvCxnSpPr>
            <p:spPr>
              <a:xfrm flipV="1">
                <a:off x="3918937" y="5341446"/>
                <a:ext cx="202679" cy="14560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79" name="Straight Arrow Connector 178"/>
              <p:cNvCxnSpPr/>
              <p:nvPr/>
            </p:nvCxnSpPr>
            <p:spPr>
              <a:xfrm flipV="1">
                <a:off x="6999881" y="5341446"/>
                <a:ext cx="202679" cy="14560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83" name="Straight Arrow Connector 182"/>
              <p:cNvCxnSpPr/>
              <p:nvPr/>
            </p:nvCxnSpPr>
            <p:spPr>
              <a:xfrm flipV="1">
                <a:off x="7452320" y="5301208"/>
                <a:ext cx="202679" cy="14560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88" name="Straight Arrow Connector 187"/>
              <p:cNvCxnSpPr/>
              <p:nvPr/>
            </p:nvCxnSpPr>
            <p:spPr>
              <a:xfrm flipV="1">
                <a:off x="4788024" y="6525344"/>
                <a:ext cx="202679" cy="14560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90" name="TextBox 189"/>
              <p:cNvSpPr txBox="1"/>
              <p:nvPr/>
            </p:nvSpPr>
            <p:spPr>
              <a:xfrm>
                <a:off x="4932040" y="6487452"/>
                <a:ext cx="297068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b="1" dirty="0" smtClean="0"/>
                  <a:t>Timber and wood products go out of the system</a:t>
                </a:r>
                <a:endParaRPr lang="en-US" sz="1050" b="1" dirty="0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1944791" y="5685284"/>
                <a:ext cx="771525" cy="90488"/>
              </a:xfrm>
              <a:custGeom>
                <a:avLst/>
                <a:gdLst>
                  <a:gd name="connsiteX0" fmla="*/ 0 w 771525"/>
                  <a:gd name="connsiteY0" fmla="*/ 0 h 90488"/>
                  <a:gd name="connsiteX1" fmla="*/ 276225 w 771525"/>
                  <a:gd name="connsiteY1" fmla="*/ 76200 h 90488"/>
                  <a:gd name="connsiteX2" fmla="*/ 771525 w 771525"/>
                  <a:gd name="connsiteY2" fmla="*/ 85725 h 90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1525" h="90488">
                    <a:moveTo>
                      <a:pt x="0" y="0"/>
                    </a:moveTo>
                    <a:cubicBezTo>
                      <a:pt x="73819" y="30956"/>
                      <a:pt x="147638" y="61913"/>
                      <a:pt x="276225" y="76200"/>
                    </a:cubicBezTo>
                    <a:cubicBezTo>
                      <a:pt x="404813" y="90488"/>
                      <a:pt x="588169" y="88106"/>
                      <a:pt x="771525" y="85725"/>
                    </a:cubicBezTo>
                  </a:path>
                </a:pathLst>
              </a:cu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215" name="Freeform 214"/>
              <p:cNvSpPr/>
              <p:nvPr/>
            </p:nvSpPr>
            <p:spPr>
              <a:xfrm>
                <a:off x="551896" y="6021287"/>
                <a:ext cx="936104" cy="45719"/>
              </a:xfrm>
              <a:custGeom>
                <a:avLst/>
                <a:gdLst>
                  <a:gd name="connsiteX0" fmla="*/ 46037 w 779462"/>
                  <a:gd name="connsiteY0" fmla="*/ 0 h 19050"/>
                  <a:gd name="connsiteX1" fmla="*/ 122237 w 779462"/>
                  <a:gd name="connsiteY1" fmla="*/ 9525 h 19050"/>
                  <a:gd name="connsiteX2" fmla="*/ 779462 w 779462"/>
                  <a:gd name="connsiteY2" fmla="*/ 19050 h 19050"/>
                  <a:gd name="connsiteX3" fmla="*/ 779462 w 779462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9462" h="19050">
                    <a:moveTo>
                      <a:pt x="46037" y="0"/>
                    </a:moveTo>
                    <a:cubicBezTo>
                      <a:pt x="23018" y="3175"/>
                      <a:pt x="0" y="6350"/>
                      <a:pt x="122237" y="9525"/>
                    </a:cubicBezTo>
                    <a:cubicBezTo>
                      <a:pt x="244474" y="12700"/>
                      <a:pt x="779462" y="19050"/>
                      <a:pt x="779462" y="19050"/>
                    </a:cubicBezTo>
                    <a:lnTo>
                      <a:pt x="779462" y="19050"/>
                    </a:lnTo>
                  </a:path>
                </a:pathLst>
              </a:cu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216" name="Freeform 215"/>
              <p:cNvSpPr/>
              <p:nvPr/>
            </p:nvSpPr>
            <p:spPr>
              <a:xfrm>
                <a:off x="604904" y="5485810"/>
                <a:ext cx="876300" cy="585787"/>
              </a:xfrm>
              <a:custGeom>
                <a:avLst/>
                <a:gdLst>
                  <a:gd name="connsiteX0" fmla="*/ 0 w 876300"/>
                  <a:gd name="connsiteY0" fmla="*/ 585787 h 585787"/>
                  <a:gd name="connsiteX1" fmla="*/ 200025 w 876300"/>
                  <a:gd name="connsiteY1" fmla="*/ 423862 h 585787"/>
                  <a:gd name="connsiteX2" fmla="*/ 342900 w 876300"/>
                  <a:gd name="connsiteY2" fmla="*/ 100012 h 585787"/>
                  <a:gd name="connsiteX3" fmla="*/ 571500 w 876300"/>
                  <a:gd name="connsiteY3" fmla="*/ 33337 h 585787"/>
                  <a:gd name="connsiteX4" fmla="*/ 600075 w 876300"/>
                  <a:gd name="connsiteY4" fmla="*/ 300037 h 585787"/>
                  <a:gd name="connsiteX5" fmla="*/ 733425 w 876300"/>
                  <a:gd name="connsiteY5" fmla="*/ 61912 h 585787"/>
                  <a:gd name="connsiteX6" fmla="*/ 876300 w 876300"/>
                  <a:gd name="connsiteY6" fmla="*/ 23812 h 585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300" h="585787">
                    <a:moveTo>
                      <a:pt x="0" y="585787"/>
                    </a:moveTo>
                    <a:cubicBezTo>
                      <a:pt x="71437" y="545305"/>
                      <a:pt x="142875" y="504824"/>
                      <a:pt x="200025" y="423862"/>
                    </a:cubicBezTo>
                    <a:cubicBezTo>
                      <a:pt x="257175" y="342900"/>
                      <a:pt x="280988" y="165099"/>
                      <a:pt x="342900" y="100012"/>
                    </a:cubicBezTo>
                    <a:cubicBezTo>
                      <a:pt x="404812" y="34925"/>
                      <a:pt x="528638" y="0"/>
                      <a:pt x="571500" y="33337"/>
                    </a:cubicBezTo>
                    <a:cubicBezTo>
                      <a:pt x="614362" y="66674"/>
                      <a:pt x="573088" y="295275"/>
                      <a:pt x="600075" y="300037"/>
                    </a:cubicBezTo>
                    <a:cubicBezTo>
                      <a:pt x="627062" y="304799"/>
                      <a:pt x="687388" y="107949"/>
                      <a:pt x="733425" y="61912"/>
                    </a:cubicBezTo>
                    <a:cubicBezTo>
                      <a:pt x="779462" y="15875"/>
                      <a:pt x="827881" y="19843"/>
                      <a:pt x="876300" y="23812"/>
                    </a:cubicBezTo>
                  </a:path>
                </a:pathLst>
              </a:cu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218" name="TextBox 217"/>
              <p:cNvSpPr txBox="1"/>
              <p:nvPr/>
            </p:nvSpPr>
            <p:spPr>
              <a:xfrm>
                <a:off x="407880" y="5183614"/>
                <a:ext cx="2600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050" b="1" dirty="0" smtClean="0"/>
                  <a:t>C</a:t>
                </a:r>
                <a:endParaRPr lang="de-CH" sz="1050" b="1" dirty="0"/>
              </a:p>
            </p:txBody>
          </p:sp>
          <p:sp>
            <p:nvSpPr>
              <p:cNvPr id="219" name="TextBox 218"/>
              <p:cNvSpPr txBox="1"/>
              <p:nvPr/>
            </p:nvSpPr>
            <p:spPr>
              <a:xfrm>
                <a:off x="1289136" y="6133534"/>
                <a:ext cx="23436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1100" b="1" dirty="0" smtClean="0"/>
                  <a:t>t</a:t>
                </a:r>
                <a:endParaRPr lang="de-CH" sz="1100" b="1" dirty="0"/>
              </a:p>
            </p:txBody>
          </p:sp>
          <p:cxnSp>
            <p:nvCxnSpPr>
              <p:cNvPr id="221" name="Straight Arrow Connector 220"/>
              <p:cNvCxnSpPr/>
              <p:nvPr/>
            </p:nvCxnSpPr>
            <p:spPr>
              <a:xfrm flipV="1">
                <a:off x="1115616" y="5301208"/>
                <a:ext cx="202679" cy="14560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23" name="Straight Connector 222"/>
          <p:cNvCxnSpPr>
            <a:stCxn id="166" idx="3"/>
          </p:cNvCxnSpPr>
          <p:nvPr/>
        </p:nvCxnSpPr>
        <p:spPr>
          <a:xfrm>
            <a:off x="1938328" y="764704"/>
            <a:ext cx="689456" cy="0"/>
          </a:xfrm>
          <a:prstGeom prst="line">
            <a:avLst/>
          </a:prstGeom>
          <a:ln w="19050">
            <a:solidFill>
              <a:schemeClr val="tx1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788024" y="404664"/>
            <a:ext cx="180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Do you expect 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a land use change in the baseline?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57" name="Flowchart: Summing Junction 210"/>
          <p:cNvSpPr/>
          <p:nvPr/>
        </p:nvSpPr>
        <p:spPr>
          <a:xfrm>
            <a:off x="7740352" y="1556792"/>
            <a:ext cx="216024" cy="216024"/>
          </a:xfrm>
          <a:prstGeom prst="flowChartSummingJuncti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54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3" grpId="0"/>
      <p:bldP spid="176" grpId="0" animBg="1"/>
      <p:bldP spid="177" grpId="0" animBg="1"/>
      <p:bldP spid="178" grpId="0" animBg="1"/>
      <p:bldP spid="199" grpId="0"/>
      <p:bldP spid="224" grpId="0" animBg="1"/>
      <p:bldP spid="225" grpId="0" animBg="1"/>
      <p:bldP spid="245" grpId="0" animBg="1"/>
      <p:bldP spid="252" grpId="0" animBg="1"/>
      <p:bldP spid="253" grpId="0" animBg="1"/>
      <p:bldP spid="260" grpId="0"/>
      <p:bldP spid="261" grpId="0" animBg="1"/>
      <p:bldP spid="262" grpId="0" animBg="1"/>
      <p:bldP spid="268" grpId="0" animBg="1"/>
      <p:bldP spid="269" grpId="0" animBg="1"/>
      <p:bldP spid="206" grpId="0" animBg="1"/>
      <p:bldP spid="208" grpId="0" animBg="1"/>
      <p:bldP spid="210" grpId="0" animBg="1"/>
      <p:bldP spid="211" grpId="0" animBg="1"/>
      <p:bldP spid="1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1138"/>
            <a:ext cx="8229600" cy="1143000"/>
          </a:xfrm>
        </p:spPr>
        <p:txBody>
          <a:bodyPr/>
          <a:lstStyle/>
          <a:p>
            <a:r>
              <a:rPr lang="en-US" b="1" dirty="0" err="1" smtClean="0"/>
              <a:t>s</a:t>
            </a:r>
            <a:r>
              <a:rPr lang="en-US" b="1" dirty="0" err="1" smtClean="0">
                <a:solidFill>
                  <a:srgbClr val="008000"/>
                </a:solidFill>
              </a:rPr>
              <a:t>C</a:t>
            </a:r>
            <a:r>
              <a:rPr lang="en-US" b="1" dirty="0" err="1" smtClean="0"/>
              <a:t>reen</a:t>
            </a:r>
            <a:r>
              <a:rPr lang="en-US" b="1" dirty="0" smtClean="0"/>
              <a:t> includes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1709739"/>
            <a:ext cx="5118100" cy="2430462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5 methods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smtClean="0"/>
              <a:t>Carbon sequestration (CS)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smtClean="0"/>
              <a:t>Carbon enhancement (CE)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smtClean="0"/>
              <a:t>GHG emissions from degradation (ER1)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smtClean="0"/>
              <a:t>GHG emissions from deforestation (ER2)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smtClean="0"/>
              <a:t>Timber and wood products</a:t>
            </a:r>
          </a:p>
          <a:p>
            <a:pPr marL="971550" lvl="1" indent="-514350">
              <a:buFont typeface="+mj-lt"/>
              <a:buAutoNum type="arabicPeriod"/>
            </a:pPr>
            <a:endParaRPr lang="en-US" sz="2000" dirty="0" smtClean="0"/>
          </a:p>
        </p:txBody>
      </p:sp>
      <p:sp>
        <p:nvSpPr>
          <p:cNvPr id="4" name="Right Brace 3"/>
          <p:cNvSpPr/>
          <p:nvPr/>
        </p:nvSpPr>
        <p:spPr>
          <a:xfrm>
            <a:off x="5384800" y="1562100"/>
            <a:ext cx="330200" cy="2324100"/>
          </a:xfrm>
          <a:prstGeom prst="rightBrace">
            <a:avLst/>
          </a:prstGeom>
          <a:ln w="38100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892800" y="1612900"/>
            <a:ext cx="3022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Screening </a:t>
            </a:r>
            <a:r>
              <a:rPr lang="en-GB" b="1" dirty="0" smtClean="0">
                <a:solidFill>
                  <a:srgbClr val="008000"/>
                </a:solidFill>
              </a:rPr>
              <a:t>carbon potential of all forestry activities</a:t>
            </a:r>
            <a:r>
              <a:rPr lang="en-GB" dirty="0" smtClean="0"/>
              <a:t>: </a:t>
            </a:r>
          </a:p>
          <a:p>
            <a:r>
              <a:rPr lang="en-GB" dirty="0" smtClean="0"/>
              <a:t>conservation</a:t>
            </a:r>
            <a:r>
              <a:rPr lang="en-GB" dirty="0"/>
              <a:t>, restoration, REDD, sustainable forest management plantations and agroforestry as well as inputs for bioenergy and carbon substitution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3916406"/>
            <a:ext cx="822960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1600"/>
            <a:r>
              <a:rPr lang="en-US" sz="1900" dirty="0" smtClean="0"/>
              <a:t>6. Treatment </a:t>
            </a:r>
            <a:r>
              <a:rPr lang="en-US" sz="1900" dirty="0"/>
              <a:t>of leakages</a:t>
            </a:r>
          </a:p>
          <a:p>
            <a:pPr marL="201600"/>
            <a:r>
              <a:rPr lang="en-US" sz="1900" dirty="0" smtClean="0"/>
              <a:t>7. Also </a:t>
            </a:r>
            <a:r>
              <a:rPr lang="en-US" sz="1900" dirty="0"/>
              <a:t>data requirements, considerations for stratification, consideration </a:t>
            </a:r>
            <a:r>
              <a:rPr lang="en-US" sz="1900" dirty="0" smtClean="0"/>
              <a:t>of time </a:t>
            </a:r>
            <a:r>
              <a:rPr lang="en-US" sz="1900" dirty="0"/>
              <a:t>frame, consideration of biodiversity</a:t>
            </a:r>
          </a:p>
          <a:p>
            <a:pPr marL="201600"/>
            <a:r>
              <a:rPr lang="en-US" sz="1900" dirty="0" smtClean="0"/>
              <a:t>8. Results </a:t>
            </a:r>
            <a:r>
              <a:rPr lang="en-US" sz="1900" dirty="0"/>
              <a:t>of </a:t>
            </a:r>
            <a:r>
              <a:rPr lang="en-US" sz="1900" b="1" dirty="0" err="1"/>
              <a:t>s</a:t>
            </a:r>
            <a:r>
              <a:rPr lang="en-US" sz="1900" b="1" dirty="0" err="1">
                <a:solidFill>
                  <a:srgbClr val="008000"/>
                </a:solidFill>
              </a:rPr>
              <a:t>C</a:t>
            </a:r>
            <a:r>
              <a:rPr lang="en-US" sz="1900" b="1" dirty="0" err="1"/>
              <a:t>reen</a:t>
            </a:r>
            <a:r>
              <a:rPr lang="en-US" sz="1900" dirty="0"/>
              <a:t> are approximations aimed at clarifying potential carbon benefits in an easy manner. </a:t>
            </a:r>
          </a:p>
        </p:txBody>
      </p:sp>
    </p:spTree>
    <p:extLst>
      <p:ext uri="{BB962C8B-B14F-4D97-AF65-F5344CB8AC3E}">
        <p14:creationId xmlns:p14="http://schemas.microsoft.com/office/powerpoint/2010/main" val="385921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1006" y="119319"/>
            <a:ext cx="8229600" cy="547637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319"/>
            <a:ext cx="9144000" cy="642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100"/>
            <a:ext cx="9144000" cy="669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46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074" y="179564"/>
            <a:ext cx="8229600" cy="47454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1264"/>
            <a:ext cx="9306259" cy="621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14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106" y="2906714"/>
            <a:ext cx="8712129" cy="2042719"/>
          </a:xfrm>
        </p:spPr>
        <p:txBody>
          <a:bodyPr vert="horz" lIns="91440" tIns="45720" rIns="91440" bIns="45720" rtlCol="0" anchor="b">
            <a:normAutofit fontScale="40000" lnSpcReduction="20000"/>
          </a:bodyPr>
          <a:lstStyle/>
          <a:p>
            <a:r>
              <a:rPr lang="en-US" sz="8000" b="1" dirty="0">
                <a:solidFill>
                  <a:schemeClr val="tx1"/>
                </a:solidFill>
              </a:rPr>
              <a:t>Technical guidance </a:t>
            </a:r>
            <a:endParaRPr lang="en-US" sz="8000" b="1" dirty="0" smtClean="0">
              <a:solidFill>
                <a:schemeClr val="tx1"/>
              </a:solidFill>
            </a:endParaRPr>
          </a:p>
          <a:p>
            <a:r>
              <a:rPr lang="en-US" sz="8000" b="1" dirty="0" smtClean="0">
                <a:solidFill>
                  <a:schemeClr val="tx1"/>
                </a:solidFill>
              </a:rPr>
              <a:t>for </a:t>
            </a:r>
            <a:r>
              <a:rPr lang="en-US" sz="8000" b="1" dirty="0">
                <a:solidFill>
                  <a:schemeClr val="tx1"/>
                </a:solidFill>
              </a:rPr>
              <a:t>promoting carbon benefits </a:t>
            </a:r>
            <a:endParaRPr lang="en-US" sz="8000" b="1" dirty="0" smtClean="0">
              <a:solidFill>
                <a:schemeClr val="tx1"/>
              </a:solidFill>
            </a:endParaRPr>
          </a:p>
          <a:p>
            <a:r>
              <a:rPr lang="en-US" sz="8000" b="1" dirty="0" smtClean="0">
                <a:solidFill>
                  <a:schemeClr val="tx1"/>
                </a:solidFill>
              </a:rPr>
              <a:t>in </a:t>
            </a:r>
            <a:r>
              <a:rPr lang="en-US" sz="8000" b="1" dirty="0">
                <a:solidFill>
                  <a:schemeClr val="tx1"/>
                </a:solidFill>
              </a:rPr>
              <a:t>the design and implementation of ITTO </a:t>
            </a:r>
            <a:r>
              <a:rPr lang="en-US" sz="8000" b="1" dirty="0" smtClean="0">
                <a:solidFill>
                  <a:schemeClr val="tx1"/>
                </a:solidFill>
              </a:rPr>
              <a:t>projects</a:t>
            </a:r>
          </a:p>
          <a:p>
            <a:r>
              <a:rPr lang="en-US" sz="8000" b="1" dirty="0" smtClean="0">
                <a:solidFill>
                  <a:schemeClr val="tx1"/>
                </a:solidFill>
              </a:rPr>
              <a:t>- Draft for discussion - </a:t>
            </a:r>
            <a:endParaRPr lang="en-US" sz="8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19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AA968A2B-1451-4927-8996-B2A9AC94AA7C}&quot;/&gt;&lt;isInvalidForFieldText val=&quot;0&quot;/&gt;&lt;Image&gt;&lt;filename val=&quot;C:\EXPORTED\E Learning_complete\Topic 4 medium\Topic 4F_medium\data\asimages\{AA968A2B-1451-4927-8996-B2A9AC94AA7C}_7.png&quot;/&gt;&lt;left val=&quot;289&quot;/&gt;&lt;top val=&quot;289&quot;/&gt;&lt;width val=&quot;181&quot;/&gt;&lt;height val=&quot;207&quot;/&gt;&lt;hasText val=&quot;1&quot;/&gt;&lt;/Image&gt;&lt;/ThreeDShapeInfo&gt;"/>
  <p:tag name="MMPROD_SUBSTITUTION_ID" val="{24EF9AFE-4B6A-421E-828B-4C4DD51EC05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BA2BF0C-16CB-4E71-B3EB-1C04C1956376}&quot;/&gt;&lt;isInvalidForFieldText val=&quot;0&quot;/&gt;&lt;Image&gt;&lt;filename val=&quot;C:\EXPORTED\E Learning_complete\Topic 4 medium\Topic 4F_medium\data\asimages\{CBA2BF0C-16CB-4E71-B3EB-1C04C1956376}_7.png&quot;/&gt;&lt;left val=&quot;553&quot;/&gt;&lt;top val=&quot;93&quot;/&gt;&lt;width val=&quot;169&quot;/&gt;&lt;height val=&quot;211&quot;/&gt;&lt;hasText val=&quot;1&quot;/&gt;&lt;/Image&gt;&lt;/ThreeDShapeInfo&gt;"/>
  <p:tag name="MMPROD_SUBSTITUTION_ID" val="{8BE8FE91-5BF0-4153-8EF4-A100D00D10A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4C8C3A1-C804-4563-B7ED-70653DBAA06F}&quot;/&gt;&lt;isInvalidForFieldText val=&quot;0&quot;/&gt;&lt;Image&gt;&lt;filename val=&quot;C:\EXPORTED\E Learning_complete\Topic 4 medium\Topic 4F_medium\data\asimages\{34C8C3A1-C804-4563-B7ED-70653DBAA06F}_7.png&quot;/&gt;&lt;left val=&quot;482&quot;/&gt;&lt;top val=&quot;215&quot;/&gt;&lt;width val=&quot;181&quot;/&gt;&lt;height val=&quot;247&quot;/&gt;&lt;hasText val=&quot;1&quot;/&gt;&lt;/Image&gt;&lt;/ThreeDShapeInfo&gt;"/>
  <p:tag name="MMPROD_SUBSTITUTION_ID" val="{AA68EACC-E607-4E04-96E5-A5058746CE81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4405</TotalTime>
  <Words>1627</Words>
  <Application>Microsoft Office PowerPoint</Application>
  <PresentationFormat>On-screen Show (4:3)</PresentationFormat>
  <Paragraphs>269</Paragraphs>
  <Slides>29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 Theme</vt:lpstr>
      <vt:lpstr>Document</vt:lpstr>
      <vt:lpstr>Quantifying Carbon Benefits  of ITTO projects</vt:lpstr>
      <vt:lpstr>Project’s outputs </vt:lpstr>
      <vt:lpstr>PowerPoint Presentation</vt:lpstr>
      <vt:lpstr>PowerPoint Presentation</vt:lpstr>
      <vt:lpstr>sCreen includes</vt:lpstr>
      <vt:lpstr>PowerPoint Presentation</vt:lpstr>
      <vt:lpstr>PowerPoint Presentation</vt:lpstr>
      <vt:lpstr>Balance</vt:lpstr>
      <vt:lpstr>PowerPoint Presentation</vt:lpstr>
      <vt:lpstr>Structure</vt:lpstr>
      <vt:lpstr>PowerPoint Presentation</vt:lpstr>
      <vt:lpstr>PowerPoint Presentation</vt:lpstr>
      <vt:lpstr>Ch. 5: Stepwise approach – FMU level</vt:lpstr>
      <vt:lpstr>PowerPoint Presentation</vt:lpstr>
      <vt:lpstr>Stepwise approach</vt:lpstr>
      <vt:lpstr>PowerPoint Presentation</vt:lpstr>
      <vt:lpstr>Monitoring carbon benefits from SFM</vt:lpstr>
      <vt:lpstr>Added value</vt:lpstr>
      <vt:lpstr>Relation to the SFM guidelines (draft 3) Principle 6 </vt:lpstr>
      <vt:lpstr>The Council can consider to…</vt:lpstr>
      <vt:lpstr>Thank you very much for your attention!!</vt:lpstr>
      <vt:lpstr>PowerPoint Presentation</vt:lpstr>
      <vt:lpstr>PowerPoint Presentation</vt:lpstr>
      <vt:lpstr>Case study: San Nicolas Project, Colombia  (2006 – 2013)</vt:lpstr>
      <vt:lpstr>Balance San Nicolas 2006 - 2013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Carbon benefits of ITTO projects</dc:title>
  <dc:creator>Carmenza Robledo</dc:creator>
  <cp:lastModifiedBy>4FG993C3HD73CQTWMF7J</cp:lastModifiedBy>
  <cp:revision>76</cp:revision>
  <cp:lastPrinted>2013-11-26T07:47:56Z</cp:lastPrinted>
  <dcterms:created xsi:type="dcterms:W3CDTF">2013-06-12T06:12:41Z</dcterms:created>
  <dcterms:modified xsi:type="dcterms:W3CDTF">2013-11-26T07:54:32Z</dcterms:modified>
</cp:coreProperties>
</file>