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24"/>
  </p:notesMasterIdLst>
  <p:handoutMasterIdLst>
    <p:handoutMasterId r:id="rId25"/>
  </p:handoutMasterIdLst>
  <p:sldIdLst>
    <p:sldId id="267" r:id="rId2"/>
    <p:sldId id="278" r:id="rId3"/>
    <p:sldId id="257" r:id="rId4"/>
    <p:sldId id="294" r:id="rId5"/>
    <p:sldId id="295" r:id="rId6"/>
    <p:sldId id="279" r:id="rId7"/>
    <p:sldId id="296" r:id="rId8"/>
    <p:sldId id="269" r:id="rId9"/>
    <p:sldId id="297" r:id="rId10"/>
    <p:sldId id="290" r:id="rId11"/>
    <p:sldId id="292" r:id="rId12"/>
    <p:sldId id="298" r:id="rId13"/>
    <p:sldId id="258" r:id="rId14"/>
    <p:sldId id="274" r:id="rId15"/>
    <p:sldId id="276" r:id="rId16"/>
    <p:sldId id="302" r:id="rId17"/>
    <p:sldId id="303" r:id="rId18"/>
    <p:sldId id="304" r:id="rId19"/>
    <p:sldId id="305" r:id="rId20"/>
    <p:sldId id="306" r:id="rId21"/>
    <p:sldId id="307" r:id="rId22"/>
    <p:sldId id="277"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68" autoAdjust="0"/>
    <p:restoredTop sz="94660"/>
  </p:normalViewPr>
  <p:slideViewPr>
    <p:cSldViewPr>
      <p:cViewPr>
        <p:scale>
          <a:sx n="74" d="100"/>
          <a:sy n="74" d="100"/>
        </p:scale>
        <p:origin x="-11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3F1EE9A-1414-47D7-A6DC-1470FFB820A1}" type="datetimeFigureOut">
              <a:rPr lang="en-AU" smtClean="0"/>
              <a:pPr/>
              <a:t>8/11/2013</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62ECC6D-7651-4F0E-AE71-BF4DC283D796}"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632DFF-0BE8-4670-94CA-082970EBD93F}" type="datetimeFigureOut">
              <a:rPr lang="en-US" smtClean="0"/>
              <a:pPr/>
              <a:t>11/8/2013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F19E83-552A-42E2-98A8-19E6EE354D2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4F19E83-552A-42E2-98A8-19E6EE354D28}"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882DF72D-FC0A-473E-B7D3-102527DD0851}" type="datetimeFigureOut">
              <a:rPr lang="en-US"/>
              <a:pPr>
                <a:defRPr/>
              </a:pPr>
              <a:t>11/8/2013</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4C8153AF-82ED-4F25-8052-54FB3D98E43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3C27A89-C47C-4854-B542-043EAD2A7CDB}" type="datetimeFigureOut">
              <a:rPr lang="en-US"/>
              <a:pPr>
                <a:defRPr/>
              </a:pPr>
              <a:t>11/8/2013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552F0CE-D29F-4A08-AD12-895B3512821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1E43A44-282A-4A5C-90F3-7B82C67B9B0B}" type="datetimeFigureOut">
              <a:rPr lang="en-US"/>
              <a:pPr>
                <a:defRPr/>
              </a:pPr>
              <a:t>11/8/2013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EDA4BFC-6FF0-4AEC-AA49-2DA43717183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8A802E3A-1E49-4E09-B15C-1FC03E5FD5B4}" type="datetimeFigureOut">
              <a:rPr lang="en-US"/>
              <a:pPr>
                <a:defRPr/>
              </a:pPr>
              <a:t>11/8/2013</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08A3AD2-F195-46D4-95A0-6A6D875BB4E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33F22865-F549-4A82-9F9C-5E26EEBD2EB5}" type="datetimeFigureOut">
              <a:rPr lang="en-US"/>
              <a:pPr>
                <a:defRPr/>
              </a:pPr>
              <a:t>11/8/2013</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A37E2BEC-5501-448F-B0C9-FED221D34922}"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64EE68F7-63A2-47ED-9D19-E4F8891BD807}" type="datetimeFigureOut">
              <a:rPr lang="en-US"/>
              <a:pPr>
                <a:defRPr/>
              </a:pPr>
              <a:t>11/8/2013</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0B9377E4-143C-499F-A8DB-4C4B1B5DBFF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DAE1A113-454C-4F90-BC7D-0307BC600F62}" type="datetimeFigureOut">
              <a:rPr lang="en-US"/>
              <a:pPr>
                <a:defRPr/>
              </a:pPr>
              <a:t>11/8/2013</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608985A3-DF9A-4876-9DD0-F97C8059D08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B22B2A3C-15DF-4101-B6FC-FB965CDFAA1A}" type="datetimeFigureOut">
              <a:rPr lang="en-US"/>
              <a:pPr>
                <a:defRPr/>
              </a:pPr>
              <a:t>11/8/2013</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73190E9F-3970-4A88-B42F-3261F4208F0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AE85197F-ED63-432C-BBB4-5CA239FBBC9F}" type="datetimeFigureOut">
              <a:rPr lang="en-US"/>
              <a:pPr>
                <a:defRPr/>
              </a:pPr>
              <a:t>11/8/2013</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127B3CE2-E47F-438F-A426-E01059713DD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3B83341D-294B-409C-8FF7-86F4BE3603D4}" type="datetimeFigureOut">
              <a:rPr lang="en-US"/>
              <a:pPr>
                <a:defRPr/>
              </a:pPr>
              <a:t>11/8/2013</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AD5B1DEA-4ACF-4A07-8BE6-29410873168E}"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FFDAA32B-D947-4647-9E2E-58A6BD329AF2}" type="datetimeFigureOut">
              <a:rPr lang="en-US"/>
              <a:pPr>
                <a:defRPr/>
              </a:pPr>
              <a:t>11/8/2013</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56971199-94C3-4611-B73B-4B9D8F8459E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FD886078-8424-4877-B8DC-409542D688D2}" type="datetimeFigureOut">
              <a:rPr lang="en-US"/>
              <a:pPr>
                <a:defRPr/>
              </a:pPr>
              <a:t>11/8/2013</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F9F2C0EA-3FA6-43AD-B86E-22EA83A4CDF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77" r:id="rId1"/>
    <p:sldLayoutId id="2147483773" r:id="rId2"/>
    <p:sldLayoutId id="2147483778" r:id="rId3"/>
    <p:sldLayoutId id="2147483779" r:id="rId4"/>
    <p:sldLayoutId id="2147483780" r:id="rId5"/>
    <p:sldLayoutId id="2147483781" r:id="rId6"/>
    <p:sldLayoutId id="2147483774" r:id="rId7"/>
    <p:sldLayoutId id="2147483782" r:id="rId8"/>
    <p:sldLayoutId id="2147483783" r:id="rId9"/>
    <p:sldLayoutId id="2147483775" r:id="rId10"/>
    <p:sldLayoutId id="2147483776"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Problem%20tree%20alternative.doc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990600"/>
            <a:ext cx="7239000" cy="1200329"/>
          </a:xfrm>
          <a:prstGeom prst="rect">
            <a:avLst/>
          </a:prstGeom>
        </p:spPr>
        <p:txBody>
          <a:bodyPr>
            <a:spAutoFit/>
          </a:bodyPr>
          <a:lstStyle/>
          <a:p>
            <a:pPr algn="ctr">
              <a:defRPr/>
            </a:pPr>
            <a:r>
              <a:rPr lang="en-US" sz="2400" b="1" dirty="0">
                <a:latin typeface="+mn-lt"/>
              </a:rPr>
              <a:t>EX-POST EVALUATION REPORT</a:t>
            </a:r>
          </a:p>
          <a:p>
            <a:pPr algn="ctr">
              <a:defRPr/>
            </a:pPr>
            <a:endParaRPr lang="en-US" sz="2400" b="1" dirty="0">
              <a:latin typeface="+mn-lt"/>
            </a:endParaRPr>
          </a:p>
          <a:p>
            <a:pPr algn="ctr">
              <a:defRPr/>
            </a:pPr>
            <a:r>
              <a:rPr lang="en-US" sz="2400" b="1" dirty="0" smtClean="0">
                <a:latin typeface="+mn-lt"/>
              </a:rPr>
              <a:t>ITTO Project PD 306/04 Rev. 1 (I)</a:t>
            </a:r>
            <a:endParaRPr lang="en-US" sz="2400" dirty="0">
              <a:latin typeface="+mn-lt"/>
            </a:endParaRPr>
          </a:p>
        </p:txBody>
      </p:sp>
      <p:sp>
        <p:nvSpPr>
          <p:cNvPr id="5" name="Rectangle 4"/>
          <p:cNvSpPr/>
          <p:nvPr/>
        </p:nvSpPr>
        <p:spPr>
          <a:xfrm>
            <a:off x="762000" y="2362200"/>
            <a:ext cx="7239000" cy="707886"/>
          </a:xfrm>
          <a:prstGeom prst="rect">
            <a:avLst/>
          </a:prstGeom>
        </p:spPr>
        <p:txBody>
          <a:bodyPr>
            <a:spAutoFit/>
          </a:bodyPr>
          <a:lstStyle/>
          <a:p>
            <a:pPr algn="ctr">
              <a:defRPr/>
            </a:pPr>
            <a:r>
              <a:rPr lang="en-US" sz="2000" b="1" dirty="0" smtClean="0"/>
              <a:t>Improving Utilization and Value Adding of Plantation Timbers from Sustainable Sources in Malaysia</a:t>
            </a:r>
            <a:endParaRPr lang="en-AU" sz="2000" b="1" dirty="0"/>
          </a:p>
        </p:txBody>
      </p:sp>
      <p:sp>
        <p:nvSpPr>
          <p:cNvPr id="6" name="Rectangle 5"/>
          <p:cNvSpPr/>
          <p:nvPr/>
        </p:nvSpPr>
        <p:spPr>
          <a:xfrm>
            <a:off x="914400" y="4191000"/>
            <a:ext cx="7239000" cy="830997"/>
          </a:xfrm>
          <a:prstGeom prst="rect">
            <a:avLst/>
          </a:prstGeom>
        </p:spPr>
        <p:txBody>
          <a:bodyPr>
            <a:spAutoFit/>
          </a:bodyPr>
          <a:lstStyle/>
          <a:p>
            <a:pPr algn="ctr">
              <a:defRPr/>
            </a:pPr>
            <a:r>
              <a:rPr lang="en-US" sz="1600" b="1" dirty="0">
                <a:latin typeface="+mn-lt"/>
              </a:rPr>
              <a:t>Prepared for the ITTO</a:t>
            </a:r>
          </a:p>
          <a:p>
            <a:pPr algn="ctr">
              <a:defRPr/>
            </a:pPr>
            <a:r>
              <a:rPr lang="en-US" sz="1600" b="1" dirty="0">
                <a:latin typeface="+mn-lt"/>
              </a:rPr>
              <a:t>By</a:t>
            </a:r>
          </a:p>
          <a:p>
            <a:pPr algn="ctr">
              <a:defRPr/>
            </a:pPr>
            <a:r>
              <a:rPr lang="en-US" sz="1600" b="1" dirty="0">
                <a:latin typeface="+mn-lt"/>
              </a:rPr>
              <a:t>Dr. </a:t>
            </a:r>
            <a:r>
              <a:rPr lang="en-US" sz="1600" b="1" dirty="0" err="1">
                <a:latin typeface="+mn-lt"/>
              </a:rPr>
              <a:t>Hiras</a:t>
            </a:r>
            <a:r>
              <a:rPr lang="en-US" sz="1600" b="1" dirty="0">
                <a:latin typeface="+mn-lt"/>
              </a:rPr>
              <a:t> </a:t>
            </a:r>
            <a:r>
              <a:rPr lang="en-US" sz="1600" b="1" dirty="0" err="1">
                <a:latin typeface="+mn-lt"/>
              </a:rPr>
              <a:t>Sidabutar</a:t>
            </a:r>
            <a:endParaRPr lang="en-AU" sz="1600" b="1" dirty="0">
              <a:latin typeface="+mn-lt"/>
            </a:endParaRPr>
          </a:p>
        </p:txBody>
      </p:sp>
      <p:sp>
        <p:nvSpPr>
          <p:cNvPr id="7" name="Rectangle 6"/>
          <p:cNvSpPr/>
          <p:nvPr/>
        </p:nvSpPr>
        <p:spPr>
          <a:xfrm>
            <a:off x="1066800" y="5715000"/>
            <a:ext cx="7239000" cy="338554"/>
          </a:xfrm>
          <a:prstGeom prst="rect">
            <a:avLst/>
          </a:prstGeom>
        </p:spPr>
        <p:txBody>
          <a:bodyPr>
            <a:spAutoFit/>
          </a:bodyPr>
          <a:lstStyle/>
          <a:p>
            <a:pPr algn="ctr">
              <a:defRPr/>
            </a:pPr>
            <a:r>
              <a:rPr lang="en-US" sz="1600" b="1" dirty="0" smtClean="0">
                <a:latin typeface="+mn-lt"/>
              </a:rPr>
              <a:t>November 2013</a:t>
            </a:r>
            <a:endParaRPr lang="en-AU" sz="1600" b="1"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457200"/>
            <a:ext cx="8229600" cy="5715000"/>
          </a:xfrm>
        </p:spPr>
        <p:txBody>
          <a:bodyPr/>
          <a:lstStyle/>
          <a:p>
            <a:pPr marL="365760" indent="-256032" algn="just" eaLnBrk="1" fontAlgn="auto" hangingPunct="1">
              <a:spcAft>
                <a:spcPts val="0"/>
              </a:spcAft>
              <a:buNone/>
              <a:defRPr/>
            </a:pPr>
            <a:r>
              <a:rPr lang="en-AU" sz="2800" b="1" dirty="0" smtClean="0"/>
              <a:t>3. Achievement (based on defined indicators)</a:t>
            </a:r>
          </a:p>
          <a:p>
            <a:pPr marL="720725" indent="-269875" algn="just" eaLnBrk="1" fontAlgn="auto" hangingPunct="1">
              <a:spcAft>
                <a:spcPts val="0"/>
              </a:spcAft>
              <a:buFont typeface="Wingdings" pitchFamily="2" charset="2"/>
              <a:buChar char="v"/>
              <a:defRPr/>
            </a:pPr>
            <a:r>
              <a:rPr lang="en-AU" sz="2400" dirty="0" smtClean="0"/>
              <a:t>Despite the delay in execution and completion of particular activities</a:t>
            </a:r>
          </a:p>
          <a:p>
            <a:pPr marL="992188" indent="-271463" algn="just" eaLnBrk="1" fontAlgn="auto" hangingPunct="1">
              <a:spcAft>
                <a:spcPts val="0"/>
              </a:spcAft>
              <a:buFont typeface="Wingdings" pitchFamily="2" charset="2"/>
              <a:buChar char="ü"/>
              <a:defRPr/>
            </a:pPr>
            <a:r>
              <a:rPr lang="en-AU" sz="2000" dirty="0" smtClean="0"/>
              <a:t>All 10 outputs had been delivered</a:t>
            </a:r>
          </a:p>
          <a:p>
            <a:pPr marL="992188" indent="-271463" algn="just" eaLnBrk="1" fontAlgn="auto" hangingPunct="1">
              <a:spcAft>
                <a:spcPts val="0"/>
              </a:spcAft>
              <a:buFont typeface="Wingdings" pitchFamily="2" charset="2"/>
              <a:buChar char="ü"/>
              <a:defRPr/>
            </a:pPr>
            <a:r>
              <a:rPr lang="en-AU" sz="2000" dirty="0" smtClean="0"/>
              <a:t>The specific objectives defined had been achieved</a:t>
            </a:r>
          </a:p>
          <a:p>
            <a:pPr marL="992188" indent="-271463" algn="just" eaLnBrk="1" fontAlgn="auto" hangingPunct="1">
              <a:spcAft>
                <a:spcPts val="0"/>
              </a:spcAft>
              <a:buFont typeface="Wingdings" pitchFamily="2" charset="2"/>
              <a:buChar char="ü"/>
              <a:defRPr/>
            </a:pPr>
            <a:r>
              <a:rPr lang="en-AU" sz="2000" dirty="0" smtClean="0"/>
              <a:t>Contribution to the development objective was significant</a:t>
            </a:r>
          </a:p>
          <a:p>
            <a:pPr marL="992188" indent="-271463" algn="just" eaLnBrk="1" fontAlgn="auto" hangingPunct="1">
              <a:spcAft>
                <a:spcPts val="0"/>
              </a:spcAft>
              <a:buNone/>
              <a:defRPr/>
            </a:pPr>
            <a:endParaRPr lang="en-AU" sz="2000" dirty="0" smtClean="0"/>
          </a:p>
          <a:p>
            <a:pPr marL="720725" indent="-269875" algn="just" eaLnBrk="1" fontAlgn="auto" hangingPunct="1">
              <a:spcAft>
                <a:spcPts val="0"/>
              </a:spcAft>
              <a:buFont typeface="Wingdings" pitchFamily="2" charset="2"/>
              <a:buChar char="v"/>
              <a:defRPr/>
            </a:pPr>
            <a:r>
              <a:rPr lang="en-AU" sz="2400" dirty="0" smtClean="0"/>
              <a:t>The project duration was extended for one year without additional funding for technical reasons</a:t>
            </a:r>
          </a:p>
          <a:p>
            <a:pPr marL="1081088" indent="-360363" algn="just" eaLnBrk="1" fontAlgn="auto" hangingPunct="1">
              <a:spcAft>
                <a:spcPts val="0"/>
              </a:spcAft>
              <a:buFont typeface="Wingdings" pitchFamily="2" charset="2"/>
              <a:buChar char="ü"/>
              <a:tabLst>
                <a:tab pos="720725" algn="l"/>
              </a:tabLst>
              <a:defRPr/>
            </a:pPr>
            <a:r>
              <a:rPr lang="en-AU" sz="2000" dirty="0" smtClean="0"/>
              <a:t>Delay in procurement of log specimen,  delay in air dry test of acacia, late arrival of chemicals, etc. </a:t>
            </a:r>
          </a:p>
          <a:p>
            <a:pPr marL="1081088" indent="-360363" algn="just" eaLnBrk="1" fontAlgn="auto" hangingPunct="1">
              <a:spcAft>
                <a:spcPts val="0"/>
              </a:spcAft>
              <a:buFont typeface="Wingdings" pitchFamily="2" charset="2"/>
              <a:buChar char="ü"/>
              <a:tabLst>
                <a:tab pos="720725" algn="l"/>
              </a:tabLst>
              <a:defRPr/>
            </a:pPr>
            <a:r>
              <a:rPr lang="en-AU" sz="2000" dirty="0" smtClean="0"/>
              <a:t>Implementation of outreaching activities</a:t>
            </a:r>
          </a:p>
          <a:p>
            <a:pPr>
              <a:buNone/>
            </a:pP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4800600"/>
          </a:xfrm>
        </p:spPr>
        <p:txBody>
          <a:bodyPr/>
          <a:lstStyle/>
          <a:p>
            <a:pPr algn="just" eaLnBrk="1" hangingPunct="1">
              <a:buNone/>
            </a:pPr>
            <a:r>
              <a:rPr lang="en-AU" sz="2800" b="1" dirty="0" smtClean="0"/>
              <a:t>4. Impacts</a:t>
            </a:r>
          </a:p>
          <a:p>
            <a:pPr marL="722313" indent="-368300" algn="just" eaLnBrk="1" hangingPunct="1">
              <a:buFont typeface="Symbol" pitchFamily="18" charset="2"/>
              <a:buChar char="-"/>
            </a:pPr>
            <a:r>
              <a:rPr lang="en-AU" sz="2400" dirty="0" smtClean="0"/>
              <a:t>Has successfully raised awareness of the beneficiaries on potential benefits of planted timbers and on essential role of appropriate processing technologies in value adding products development</a:t>
            </a:r>
          </a:p>
          <a:p>
            <a:pPr marL="722313" indent="-368300" algn="just" eaLnBrk="1" hangingPunct="1">
              <a:buFont typeface="Symbol" pitchFamily="18" charset="2"/>
              <a:buChar char="-"/>
            </a:pPr>
            <a:r>
              <a:rPr lang="en-AU" sz="2400" dirty="0" smtClean="0"/>
              <a:t>Has favourably affected policies and programmes on forest plantation development</a:t>
            </a:r>
          </a:p>
          <a:p>
            <a:pPr marL="722313" indent="-368300" algn="just" eaLnBrk="1" hangingPunct="1">
              <a:buFont typeface="Symbol" pitchFamily="18" charset="2"/>
              <a:buChar char="-"/>
            </a:pPr>
            <a:r>
              <a:rPr lang="en-AU" sz="2400" dirty="0" smtClean="0"/>
              <a:t>Has strengthened the capacity of individual R &amp; D institutions across the states of Malaysia</a:t>
            </a:r>
          </a:p>
          <a:p>
            <a:pPr marL="722313" indent="-368300" algn="just" eaLnBrk="1" hangingPunct="1">
              <a:buFont typeface="Symbol" pitchFamily="18" charset="2"/>
              <a:buChar char="-"/>
            </a:pPr>
            <a:r>
              <a:rPr lang="en-AU" sz="2400" dirty="0" smtClean="0"/>
              <a:t>The primary outputs of the project have been widely used by beneficiaries </a:t>
            </a:r>
          </a:p>
          <a:p>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457200" y="838200"/>
            <a:ext cx="8229600" cy="5410200"/>
          </a:xfrm>
        </p:spPr>
        <p:txBody>
          <a:bodyPr/>
          <a:lstStyle/>
          <a:p>
            <a:pPr algn="just" eaLnBrk="1" hangingPunct="1">
              <a:buNone/>
            </a:pPr>
            <a:r>
              <a:rPr lang="en-AU" sz="2800" b="1" dirty="0" smtClean="0"/>
              <a:t>5. Overall sustainability </a:t>
            </a:r>
          </a:p>
          <a:p>
            <a:pPr indent="-17463" algn="just" eaLnBrk="1" hangingPunct="1">
              <a:buNone/>
            </a:pPr>
            <a:r>
              <a:rPr lang="en-AU" sz="2400" dirty="0" smtClean="0"/>
              <a:t>The elements that are conducive to sustaining contribution of the project:</a:t>
            </a:r>
          </a:p>
          <a:p>
            <a:pPr marL="722313" indent="-368300" algn="just" eaLnBrk="1" hangingPunct="1">
              <a:buFont typeface="Symbol" pitchFamily="18" charset="2"/>
              <a:buChar char="-"/>
            </a:pPr>
            <a:r>
              <a:rPr lang="en-AU" sz="2400" dirty="0" smtClean="0"/>
              <a:t>Continued use of the harmonized testing methods developed under the project by R &amp; D institutions and university students</a:t>
            </a:r>
          </a:p>
          <a:p>
            <a:pPr marL="722313" indent="-368300" algn="just" eaLnBrk="1" hangingPunct="1">
              <a:buFont typeface="Symbol" pitchFamily="18" charset="2"/>
              <a:buChar char="-"/>
            </a:pPr>
            <a:r>
              <a:rPr lang="en-AU" sz="2400" dirty="0" smtClean="0"/>
              <a:t>Growing interest of the forest industries in establishment of forest plantations and in applying appropriate processing techniques</a:t>
            </a:r>
          </a:p>
          <a:p>
            <a:pPr marL="722313" indent="-368300" algn="just" eaLnBrk="1" hangingPunct="1">
              <a:buFont typeface="Symbol" pitchFamily="18" charset="2"/>
              <a:buChar char="-"/>
            </a:pPr>
            <a:r>
              <a:rPr lang="en-AU" sz="2400" dirty="0" smtClean="0"/>
              <a:t>Submission of a follow-up project to ITTO which is currently  on a “awaiting funding” status</a:t>
            </a:r>
          </a:p>
          <a:p>
            <a:pPr>
              <a:buNone/>
            </a:pP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304800" y="825321"/>
            <a:ext cx="8534400" cy="5334000"/>
          </a:xfrm>
        </p:spPr>
        <p:txBody>
          <a:bodyPr/>
          <a:lstStyle/>
          <a:p>
            <a:pPr algn="just" eaLnBrk="1" hangingPunct="1">
              <a:buNone/>
            </a:pPr>
            <a:r>
              <a:rPr lang="en-US" sz="2000" dirty="0" smtClean="0"/>
              <a:t>Among the important lessons learned are:</a:t>
            </a:r>
          </a:p>
          <a:p>
            <a:pPr algn="just" eaLnBrk="1" hangingPunct="1"/>
            <a:r>
              <a:rPr lang="en-US" sz="2000" dirty="0" smtClean="0"/>
              <a:t>In order to construct a conceptually and operationally sound project design, it is essential to perform an adequate problem analysis with participation of target beneficiaries; relevance and effectiveness of project interventions are ensured only by knowing the consequence as well as direct and indirect causes of the key problem addressed by the project;</a:t>
            </a:r>
          </a:p>
          <a:p>
            <a:pPr algn="just" eaLnBrk="1" hangingPunct="1"/>
            <a:r>
              <a:rPr lang="en-US" sz="2000" dirty="0" smtClean="0"/>
              <a:t>Timely disbursement of funds is essential for the smooth running of any project; to this end,  all parties involved in the project </a:t>
            </a:r>
            <a:r>
              <a:rPr lang="en-US" sz="2000" dirty="0" smtClean="0"/>
              <a:t>must be </a:t>
            </a:r>
            <a:r>
              <a:rPr lang="en-US" sz="2000" dirty="0" smtClean="0"/>
              <a:t>mindful of their </a:t>
            </a:r>
            <a:r>
              <a:rPr lang="en-US" sz="2000" dirty="0" smtClean="0"/>
              <a:t>respective responsibilities </a:t>
            </a:r>
            <a:r>
              <a:rPr lang="en-US" sz="2000" dirty="0" smtClean="0"/>
              <a:t>and </a:t>
            </a:r>
            <a:r>
              <a:rPr lang="en-US" sz="2000" dirty="0" smtClean="0"/>
              <a:t>understand </a:t>
            </a:r>
            <a:r>
              <a:rPr lang="en-US" sz="2000" dirty="0" smtClean="0"/>
              <a:t>the procedures for a smooth disbursement of funds; and</a:t>
            </a:r>
          </a:p>
          <a:p>
            <a:pPr lvl="0" algn="just" eaLnBrk="1" hangingPunct="1"/>
            <a:r>
              <a:rPr lang="en-US" sz="2000" dirty="0" smtClean="0"/>
              <a:t>Frequent meetings among members of the Technical Working Committee (TWC) had facilitated updating of technical progress and exchanging of views in addressing any technical obstacle faced and proved contributing meaningfully to the smooth project implementation.</a:t>
            </a:r>
          </a:p>
          <a:p>
            <a:pPr algn="just" eaLnBrk="1" hangingPunct="1"/>
            <a:endParaRPr lang="en-US" sz="2000" dirty="0" smtClean="0"/>
          </a:p>
          <a:p>
            <a:pPr algn="just" eaLnBrk="1" hangingPunct="1"/>
            <a:endParaRPr lang="en-US" sz="2000" dirty="0" smtClean="0"/>
          </a:p>
        </p:txBody>
      </p:sp>
      <p:sp>
        <p:nvSpPr>
          <p:cNvPr id="7170" name="Title 1"/>
          <p:cNvSpPr>
            <a:spLocks noGrp="1"/>
          </p:cNvSpPr>
          <p:nvPr>
            <p:ph type="title"/>
          </p:nvPr>
        </p:nvSpPr>
        <p:spPr>
          <a:xfrm>
            <a:off x="457200" y="152400"/>
            <a:ext cx="4572000" cy="609600"/>
          </a:xfrm>
        </p:spPr>
        <p:style>
          <a:lnRef idx="2">
            <a:schemeClr val="accent1"/>
          </a:lnRef>
          <a:fillRef idx="1">
            <a:schemeClr val="lt1"/>
          </a:fillRef>
          <a:effectRef idx="0">
            <a:schemeClr val="accent1"/>
          </a:effectRef>
          <a:fontRef idx="minor">
            <a:schemeClr val="dk1"/>
          </a:fontRef>
        </p:style>
        <p:txBody>
          <a:bodyPr>
            <a:noAutofit/>
          </a:bodyPr>
          <a:lstStyle/>
          <a:p>
            <a:pPr eaLnBrk="1" fontAlgn="auto" hangingPunct="1">
              <a:spcAft>
                <a:spcPts val="0"/>
              </a:spcAft>
              <a:defRPr/>
            </a:pPr>
            <a:r>
              <a:rPr lang="en-US" dirty="0" smtClean="0"/>
              <a:t>Lessons Learned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228600" y="990600"/>
            <a:ext cx="8686800" cy="5181600"/>
          </a:xfrm>
        </p:spPr>
        <p:txBody>
          <a:bodyPr/>
          <a:lstStyle/>
          <a:p>
            <a:pPr indent="-365125" algn="just" eaLnBrk="1" hangingPunct="1">
              <a:buNone/>
            </a:pPr>
            <a:r>
              <a:rPr lang="en-US" sz="2000" dirty="0" smtClean="0"/>
              <a:t>1. For the Executing Agency</a:t>
            </a:r>
          </a:p>
          <a:p>
            <a:pPr lvl="0" algn="just"/>
            <a:r>
              <a:rPr lang="en-US" sz="2000" dirty="0" smtClean="0"/>
              <a:t>In formulating future similar projects, strict adherence by proponent to existing ITTO Manual on project formulation and full participation of the primary beneficiaries must be assured in order to arrive at a sound and workable project design;</a:t>
            </a:r>
          </a:p>
          <a:p>
            <a:pPr lvl="0" algn="just"/>
            <a:r>
              <a:rPr lang="en-US" sz="2000" dirty="0" smtClean="0"/>
              <a:t>In speeding up the development of forest plantations, it is strongly advisable to make use of the experience of other growers both in Malaysia and other countries in order to economize use of needed resources.</a:t>
            </a:r>
          </a:p>
          <a:p>
            <a:pPr lvl="0" algn="just"/>
            <a:endParaRPr lang="en-US" sz="2000" dirty="0" smtClean="0"/>
          </a:p>
          <a:p>
            <a:pPr algn="just">
              <a:buNone/>
            </a:pPr>
            <a:r>
              <a:rPr lang="en-AU" sz="2000" dirty="0" smtClean="0"/>
              <a:t>2. For ITTO and Expert Panel</a:t>
            </a:r>
          </a:p>
          <a:p>
            <a:pPr lvl="0" algn="just"/>
            <a:r>
              <a:rPr lang="en-US" sz="2000" dirty="0" smtClean="0"/>
              <a:t>To ensure technical soundness of project design and relevance as well as effectiveness of project interventions, adherence by any proponent to existing manual on project formulation is to be fully observed by the Expert Panel in assessing any project proposal;</a:t>
            </a:r>
          </a:p>
          <a:p>
            <a:pPr lvl="0"/>
            <a:endParaRPr lang="en-US" sz="2000" dirty="0" smtClean="0"/>
          </a:p>
          <a:p>
            <a:pPr lvl="0">
              <a:buNone/>
            </a:pPr>
            <a:endParaRPr lang="en-US" sz="2000" dirty="0"/>
          </a:p>
        </p:txBody>
      </p:sp>
      <p:sp>
        <p:nvSpPr>
          <p:cNvPr id="7170" name="Title 1"/>
          <p:cNvSpPr>
            <a:spLocks noGrp="1"/>
          </p:cNvSpPr>
          <p:nvPr>
            <p:ph type="title"/>
          </p:nvPr>
        </p:nvSpPr>
        <p:spPr>
          <a:xfrm>
            <a:off x="457200" y="228600"/>
            <a:ext cx="4953000" cy="609600"/>
          </a:xfrm>
        </p:spPr>
        <p:style>
          <a:lnRef idx="2">
            <a:schemeClr val="accent1"/>
          </a:lnRef>
          <a:fillRef idx="1">
            <a:schemeClr val="lt1"/>
          </a:fillRef>
          <a:effectRef idx="0">
            <a:schemeClr val="accent1"/>
          </a:effectRef>
          <a:fontRef idx="minor">
            <a:schemeClr val="dk1"/>
          </a:fontRef>
        </p:style>
        <p:txBody>
          <a:bodyPr>
            <a:noAutofit/>
          </a:bodyPr>
          <a:lstStyle/>
          <a:p>
            <a:pPr eaLnBrk="1" fontAlgn="auto" hangingPunct="1">
              <a:spcAft>
                <a:spcPts val="0"/>
              </a:spcAft>
              <a:defRPr/>
            </a:pPr>
            <a:r>
              <a:rPr lang="en-US" dirty="0" smtClean="0"/>
              <a:t>Recommendations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2819400"/>
          </a:xfrm>
        </p:spPr>
        <p:txBody>
          <a:bodyPr/>
          <a:lstStyle/>
          <a:p>
            <a:pPr lvl="0" algn="just"/>
            <a:r>
              <a:rPr lang="en-US" sz="2000" dirty="0" smtClean="0"/>
              <a:t>To provide funding for immediate implementation of proposed follow-up project PD 600/11 Rev. 1 (I) entitled “Life Cycle Assessment and Carbon Foot Print-Based Initiative for Process Improvement and Innovative Product Development of Sustainable Plantation-Grown </a:t>
            </a:r>
            <a:r>
              <a:rPr lang="en-US" sz="2000" i="1" dirty="0" smtClean="0"/>
              <a:t>Acacia </a:t>
            </a:r>
            <a:r>
              <a:rPr lang="en-US" sz="2000" i="1" dirty="0" err="1" smtClean="0"/>
              <a:t>mangium</a:t>
            </a:r>
            <a:r>
              <a:rPr lang="en-US" sz="2000" i="1" dirty="0" smtClean="0"/>
              <a:t> </a:t>
            </a:r>
            <a:r>
              <a:rPr lang="en-US" sz="2000" dirty="0" smtClean="0"/>
              <a:t>in Malaysia” that has been approved by the ITTA during its relevant Session. </a:t>
            </a:r>
          </a:p>
          <a:p>
            <a:pPr algn="just">
              <a:buNone/>
            </a:pPr>
            <a:endParaRPr lang="en-AU"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28600"/>
            <a:ext cx="4572000" cy="609600"/>
          </a:xfrm>
        </p:spPr>
        <p:style>
          <a:lnRef idx="2">
            <a:schemeClr val="accent1"/>
          </a:lnRef>
          <a:fillRef idx="1">
            <a:schemeClr val="lt1"/>
          </a:fillRef>
          <a:effectRef idx="0">
            <a:schemeClr val="accent1"/>
          </a:effectRef>
          <a:fontRef idx="minor">
            <a:schemeClr val="dk1"/>
          </a:fontRef>
        </p:style>
        <p:txBody>
          <a:bodyPr>
            <a:noAutofit/>
          </a:bodyPr>
          <a:lstStyle/>
          <a:p>
            <a:pPr eaLnBrk="1" fontAlgn="auto" hangingPunct="1">
              <a:spcAft>
                <a:spcPts val="0"/>
              </a:spcAft>
              <a:defRPr/>
            </a:pPr>
            <a:r>
              <a:rPr lang="en-US" dirty="0" smtClean="0"/>
              <a:t>Selected Pictures</a:t>
            </a:r>
          </a:p>
        </p:txBody>
      </p:sp>
      <p:grpSp>
        <p:nvGrpSpPr>
          <p:cNvPr id="1026" name="Group 2"/>
          <p:cNvGrpSpPr>
            <a:grpSpLocks/>
          </p:cNvGrpSpPr>
          <p:nvPr/>
        </p:nvGrpSpPr>
        <p:grpSpPr bwMode="auto">
          <a:xfrm>
            <a:off x="1752600" y="914400"/>
            <a:ext cx="5562600" cy="2368550"/>
            <a:chOff x="1661" y="4450"/>
            <a:chExt cx="8760" cy="3729"/>
          </a:xfrm>
        </p:grpSpPr>
        <p:pic>
          <p:nvPicPr>
            <p:cNvPr id="1027" name="Picture 2" descr="IMGP1256"/>
            <p:cNvPicPr>
              <a:picLocks noChangeArrowheads="1"/>
            </p:cNvPicPr>
            <p:nvPr/>
          </p:nvPicPr>
          <p:blipFill>
            <a:blip r:embed="rId2"/>
            <a:srcRect/>
            <a:stretch>
              <a:fillRect/>
            </a:stretch>
          </p:blipFill>
          <p:spPr bwMode="auto">
            <a:xfrm>
              <a:off x="1661" y="4464"/>
              <a:ext cx="4771" cy="3715"/>
            </a:xfrm>
            <a:prstGeom prst="rect">
              <a:avLst/>
            </a:prstGeom>
            <a:noFill/>
          </p:spPr>
        </p:pic>
        <p:pic>
          <p:nvPicPr>
            <p:cNvPr id="1028" name="Picture 3" descr="IMGP1260"/>
            <p:cNvPicPr>
              <a:picLocks noChangeArrowheads="1"/>
            </p:cNvPicPr>
            <p:nvPr/>
          </p:nvPicPr>
          <p:blipFill>
            <a:blip r:embed="rId3"/>
            <a:srcRect/>
            <a:stretch>
              <a:fillRect/>
            </a:stretch>
          </p:blipFill>
          <p:spPr bwMode="auto">
            <a:xfrm>
              <a:off x="5640" y="4450"/>
              <a:ext cx="4781" cy="3715"/>
            </a:xfrm>
            <a:prstGeom prst="rect">
              <a:avLst/>
            </a:prstGeom>
            <a:noFill/>
          </p:spPr>
        </p:pic>
      </p:grpSp>
      <p:sp>
        <p:nvSpPr>
          <p:cNvPr id="6" name="Content Placeholder 1"/>
          <p:cNvSpPr>
            <a:spLocks noGrp="1"/>
          </p:cNvSpPr>
          <p:nvPr>
            <p:ph idx="1"/>
          </p:nvPr>
        </p:nvSpPr>
        <p:spPr>
          <a:xfrm>
            <a:off x="990600" y="3048000"/>
            <a:ext cx="6553200" cy="381000"/>
          </a:xfrm>
        </p:spPr>
        <p:txBody>
          <a:bodyPr/>
          <a:lstStyle/>
          <a:p>
            <a:pPr algn="just">
              <a:buNone/>
            </a:pPr>
            <a:r>
              <a:rPr lang="en-US" sz="1600" dirty="0" smtClean="0"/>
              <a:t>Doors and windows made of </a:t>
            </a:r>
            <a:r>
              <a:rPr lang="en-US" sz="1600" i="1" dirty="0" smtClean="0"/>
              <a:t>A. </a:t>
            </a:r>
            <a:r>
              <a:rPr lang="en-US" sz="1600" i="1" dirty="0" err="1" smtClean="0"/>
              <a:t>mangium</a:t>
            </a:r>
            <a:r>
              <a:rPr lang="en-US" sz="1600" i="1" dirty="0" smtClean="0"/>
              <a:t> </a:t>
            </a:r>
            <a:r>
              <a:rPr lang="en-US" sz="1600" dirty="0" smtClean="0"/>
              <a:t>timber</a:t>
            </a:r>
            <a:r>
              <a:rPr lang="id-ID" sz="1600" dirty="0" smtClean="0"/>
              <a:t> by Asiaprima</a:t>
            </a:r>
            <a:endParaRPr lang="en-US" sz="1600" dirty="0" smtClean="0"/>
          </a:p>
          <a:p>
            <a:pPr algn="just">
              <a:buNone/>
            </a:pPr>
            <a:endParaRPr lang="en-AU" sz="2000" dirty="0"/>
          </a:p>
        </p:txBody>
      </p:sp>
      <p:pic>
        <p:nvPicPr>
          <p:cNvPr id="1030" name="Picture 5" descr="IMGP1261"/>
          <p:cNvPicPr>
            <a:picLocks noChangeArrowheads="1"/>
          </p:cNvPicPr>
          <p:nvPr/>
        </p:nvPicPr>
        <p:blipFill>
          <a:blip r:embed="rId4"/>
          <a:srcRect/>
          <a:stretch>
            <a:fillRect/>
          </a:stretch>
        </p:blipFill>
        <p:spPr bwMode="auto">
          <a:xfrm>
            <a:off x="3200400" y="3657600"/>
            <a:ext cx="2813050" cy="2084387"/>
          </a:xfrm>
          <a:prstGeom prst="rect">
            <a:avLst/>
          </a:prstGeom>
          <a:noFill/>
        </p:spPr>
      </p:pic>
      <p:sp>
        <p:nvSpPr>
          <p:cNvPr id="9" name="Content Placeholder 1"/>
          <p:cNvSpPr txBox="1">
            <a:spLocks/>
          </p:cNvSpPr>
          <p:nvPr/>
        </p:nvSpPr>
        <p:spPr bwMode="auto">
          <a:xfrm>
            <a:off x="1905000" y="5867400"/>
            <a:ext cx="5867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1600" dirty="0" smtClean="0">
                <a:latin typeface="+mn-lt"/>
              </a:rPr>
              <a:t>Veneer-</a:t>
            </a:r>
            <a:r>
              <a:rPr lang="id-ID" sz="1600" dirty="0" smtClean="0">
                <a:latin typeface="+mn-lt"/>
              </a:rPr>
              <a:t>based board </a:t>
            </a:r>
            <a:r>
              <a:rPr lang="en-US" sz="1600" dirty="0" smtClean="0">
                <a:latin typeface="+mn-lt"/>
              </a:rPr>
              <a:t>of </a:t>
            </a:r>
            <a:r>
              <a:rPr lang="en-US" sz="1600" i="1" dirty="0" smtClean="0">
                <a:latin typeface="+mn-lt"/>
              </a:rPr>
              <a:t>A. </a:t>
            </a:r>
            <a:r>
              <a:rPr lang="en-US" sz="1600" i="1" dirty="0" err="1" smtClean="0">
                <a:latin typeface="+mn-lt"/>
              </a:rPr>
              <a:t>mangium</a:t>
            </a:r>
            <a:r>
              <a:rPr lang="en-US" sz="1600" dirty="0" smtClean="0">
                <a:latin typeface="+mn-lt"/>
              </a:rPr>
              <a:t> timber</a:t>
            </a:r>
            <a:r>
              <a:rPr lang="id-ID" sz="1600" dirty="0" smtClean="0">
                <a:latin typeface="+mn-lt"/>
              </a:rPr>
              <a:t> by Asiaprima</a:t>
            </a:r>
            <a:endParaRPr lang="en-US" sz="1600" dirty="0" smtClean="0">
              <a:latin typeface="+mn-lt"/>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IMGP1265"/>
          <p:cNvPicPr>
            <a:picLocks noChangeArrowheads="1"/>
          </p:cNvPicPr>
          <p:nvPr/>
        </p:nvPicPr>
        <p:blipFill>
          <a:blip r:embed="rId2"/>
          <a:srcRect/>
          <a:stretch>
            <a:fillRect/>
          </a:stretch>
        </p:blipFill>
        <p:spPr bwMode="auto">
          <a:xfrm>
            <a:off x="2438400" y="228600"/>
            <a:ext cx="3886200" cy="3276600"/>
          </a:xfrm>
          <a:prstGeom prst="rect">
            <a:avLst/>
          </a:prstGeom>
          <a:noFill/>
        </p:spPr>
      </p:pic>
      <p:sp>
        <p:nvSpPr>
          <p:cNvPr id="6" name="Content Placeholder 1"/>
          <p:cNvSpPr>
            <a:spLocks noGrp="1"/>
          </p:cNvSpPr>
          <p:nvPr>
            <p:ph idx="1"/>
          </p:nvPr>
        </p:nvSpPr>
        <p:spPr>
          <a:xfrm>
            <a:off x="990600" y="2895600"/>
            <a:ext cx="7162800" cy="381000"/>
          </a:xfrm>
        </p:spPr>
        <p:txBody>
          <a:bodyPr/>
          <a:lstStyle/>
          <a:p>
            <a:pPr>
              <a:buNone/>
            </a:pPr>
            <a:r>
              <a:rPr lang="en-US" sz="1600" dirty="0" smtClean="0"/>
              <a:t>A wooden house constructed using </a:t>
            </a:r>
            <a:r>
              <a:rPr lang="en-US" sz="1600" i="1" dirty="0" smtClean="0"/>
              <a:t>A. </a:t>
            </a:r>
            <a:r>
              <a:rPr lang="en-US" sz="1600" i="1" dirty="0" err="1" smtClean="0"/>
              <a:t>mangium</a:t>
            </a:r>
            <a:r>
              <a:rPr lang="en-US" sz="1600" dirty="0" smtClean="0"/>
              <a:t> timber</a:t>
            </a:r>
            <a:r>
              <a:rPr lang="id-ID" sz="1600" dirty="0" smtClean="0"/>
              <a:t> by Asiaprima</a:t>
            </a:r>
            <a:endParaRPr lang="en-US" sz="1600" dirty="0" smtClean="0"/>
          </a:p>
          <a:p>
            <a:pPr algn="just">
              <a:buNone/>
            </a:pPr>
            <a:endParaRPr lang="en-AU" sz="2000" dirty="0"/>
          </a:p>
        </p:txBody>
      </p:sp>
      <p:pic>
        <p:nvPicPr>
          <p:cNvPr id="7" name="Picture 4" descr="IMGP1277"/>
          <p:cNvPicPr>
            <a:picLocks noChangeArrowheads="1"/>
          </p:cNvPicPr>
          <p:nvPr/>
        </p:nvPicPr>
        <p:blipFill>
          <a:blip r:embed="rId3"/>
          <a:srcRect/>
          <a:stretch>
            <a:fillRect/>
          </a:stretch>
        </p:blipFill>
        <p:spPr bwMode="auto">
          <a:xfrm>
            <a:off x="1066800" y="3276600"/>
            <a:ext cx="3352800" cy="2438400"/>
          </a:xfrm>
          <a:prstGeom prst="rect">
            <a:avLst/>
          </a:prstGeom>
          <a:noFill/>
        </p:spPr>
      </p:pic>
      <p:pic>
        <p:nvPicPr>
          <p:cNvPr id="8" name="Picture 5" descr="IMGP1279"/>
          <p:cNvPicPr>
            <a:picLocks noChangeArrowheads="1"/>
          </p:cNvPicPr>
          <p:nvPr/>
        </p:nvPicPr>
        <p:blipFill>
          <a:blip r:embed="rId4"/>
          <a:srcRect/>
          <a:stretch>
            <a:fillRect/>
          </a:stretch>
        </p:blipFill>
        <p:spPr bwMode="auto">
          <a:xfrm>
            <a:off x="4572000" y="3276600"/>
            <a:ext cx="3581400" cy="2628900"/>
          </a:xfrm>
          <a:prstGeom prst="rect">
            <a:avLst/>
          </a:prstGeom>
          <a:noFill/>
        </p:spPr>
      </p:pic>
      <p:sp>
        <p:nvSpPr>
          <p:cNvPr id="9" name="Content Placeholder 1"/>
          <p:cNvSpPr txBox="1">
            <a:spLocks/>
          </p:cNvSpPr>
          <p:nvPr/>
        </p:nvSpPr>
        <p:spPr bwMode="auto">
          <a:xfrm>
            <a:off x="1066800" y="5715000"/>
            <a:ext cx="67056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Samples of outdoor furniture products produced by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Worldtrend</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6" descr="IMGP1288"/>
          <p:cNvPicPr>
            <a:picLocks noChangeArrowheads="1"/>
          </p:cNvPicPr>
          <p:nvPr/>
        </p:nvPicPr>
        <p:blipFill>
          <a:blip r:embed="rId3"/>
          <a:srcRect/>
          <a:stretch>
            <a:fillRect/>
          </a:stretch>
        </p:blipFill>
        <p:spPr bwMode="auto">
          <a:xfrm>
            <a:off x="914400" y="457200"/>
            <a:ext cx="3048000" cy="2811462"/>
          </a:xfrm>
          <a:prstGeom prst="rect">
            <a:avLst/>
          </a:prstGeom>
          <a:noFill/>
        </p:spPr>
      </p:pic>
      <p:pic>
        <p:nvPicPr>
          <p:cNvPr id="33797" name="Picture 7" descr="IMGP1296"/>
          <p:cNvPicPr>
            <a:picLocks noChangeArrowheads="1"/>
          </p:cNvPicPr>
          <p:nvPr/>
        </p:nvPicPr>
        <p:blipFill>
          <a:blip r:embed="rId4"/>
          <a:srcRect/>
          <a:stretch>
            <a:fillRect/>
          </a:stretch>
        </p:blipFill>
        <p:spPr bwMode="auto">
          <a:xfrm>
            <a:off x="4953000" y="533400"/>
            <a:ext cx="3048000" cy="2659062"/>
          </a:xfrm>
          <a:prstGeom prst="rect">
            <a:avLst/>
          </a:prstGeom>
          <a:noFill/>
        </p:spPr>
      </p:pic>
      <p:sp>
        <p:nvSpPr>
          <p:cNvPr id="9" name="Content Placeholder 1"/>
          <p:cNvSpPr txBox="1">
            <a:spLocks/>
          </p:cNvSpPr>
          <p:nvPr/>
        </p:nvSpPr>
        <p:spPr bwMode="auto">
          <a:xfrm>
            <a:off x="762000" y="5638800"/>
            <a:ext cx="3200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1"/>
          <p:cNvSpPr txBox="1">
            <a:spLocks/>
          </p:cNvSpPr>
          <p:nvPr/>
        </p:nvSpPr>
        <p:spPr bwMode="auto">
          <a:xfrm>
            <a:off x="4572000" y="2667000"/>
            <a:ext cx="38862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lvl="0" indent="-255588" algn="ctr" eaLnBrk="0" hangingPunct="0">
              <a:spcBef>
                <a:spcPts val="400"/>
              </a:spcBef>
              <a:buClr>
                <a:schemeClr val="accent1"/>
              </a:buClr>
              <a:buSzPct val="68000"/>
            </a:pPr>
            <a:r>
              <a:rPr lang="en-US" sz="1400" dirty="0" smtClean="0">
                <a:latin typeface="+mn-lt"/>
              </a:rPr>
              <a:t>Palm oil inter-planted with </a:t>
            </a:r>
            <a:r>
              <a:rPr lang="en-US" sz="1400" dirty="0" err="1" smtClean="0">
                <a:latin typeface="+mn-lt"/>
              </a:rPr>
              <a:t>kelampayan</a:t>
            </a:r>
            <a:r>
              <a:rPr lang="en-US" sz="1400" dirty="0" smtClean="0">
                <a:latin typeface="+mn-lt"/>
              </a:rPr>
              <a:t> aging 15 months</a:t>
            </a:r>
            <a:endParaRPr kumimoji="0" lang="en-US" sz="14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Content Placeholder 1"/>
          <p:cNvSpPr txBox="1">
            <a:spLocks/>
          </p:cNvSpPr>
          <p:nvPr/>
        </p:nvSpPr>
        <p:spPr bwMode="auto">
          <a:xfrm>
            <a:off x="457200" y="2667000"/>
            <a:ext cx="38100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1600" dirty="0" smtClean="0"/>
              <a:t> </a:t>
            </a:r>
            <a:r>
              <a:rPr lang="en-US" sz="1400" dirty="0" smtClean="0">
                <a:latin typeface="+mn-lt"/>
              </a:rPr>
              <a:t>4-year old </a:t>
            </a:r>
            <a:r>
              <a:rPr lang="en-US" sz="1400" i="1" dirty="0" smtClean="0">
                <a:latin typeface="+mn-lt"/>
              </a:rPr>
              <a:t>Eucalyptus </a:t>
            </a:r>
            <a:r>
              <a:rPr lang="en-US" sz="1400" i="1" dirty="0" err="1" smtClean="0">
                <a:latin typeface="+mn-lt"/>
              </a:rPr>
              <a:t>pellita</a:t>
            </a:r>
            <a:r>
              <a:rPr lang="en-US" sz="1400" dirty="0" smtClean="0">
                <a:latin typeface="+mn-lt"/>
              </a:rPr>
              <a:t> planted on </a:t>
            </a:r>
          </a:p>
          <a:p>
            <a:pPr algn="ctr"/>
            <a:r>
              <a:rPr lang="en-US" sz="1400" dirty="0" smtClean="0">
                <a:latin typeface="+mn-lt"/>
              </a:rPr>
              <a:t>sandy soil</a:t>
            </a:r>
            <a:r>
              <a:rPr lang="en-US" sz="1600" dirty="0" smtClean="0"/>
              <a:t>	 </a:t>
            </a: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13" name="Picture 9" descr="IMGP1294"/>
          <p:cNvPicPr>
            <a:picLocks noChangeArrowheads="1"/>
          </p:cNvPicPr>
          <p:nvPr/>
        </p:nvPicPr>
        <p:blipFill>
          <a:blip r:embed="rId5"/>
          <a:srcRect/>
          <a:stretch>
            <a:fillRect/>
          </a:stretch>
        </p:blipFill>
        <p:spPr bwMode="auto">
          <a:xfrm>
            <a:off x="838200" y="3276600"/>
            <a:ext cx="3505200" cy="2438400"/>
          </a:xfrm>
          <a:prstGeom prst="rect">
            <a:avLst/>
          </a:prstGeom>
          <a:noFill/>
        </p:spPr>
      </p:pic>
      <p:pic>
        <p:nvPicPr>
          <p:cNvPr id="14" name="Picture 8" descr="IMGP1291"/>
          <p:cNvPicPr>
            <a:picLocks noChangeArrowheads="1"/>
          </p:cNvPicPr>
          <p:nvPr/>
        </p:nvPicPr>
        <p:blipFill>
          <a:blip r:embed="rId6"/>
          <a:srcRect/>
          <a:stretch>
            <a:fillRect/>
          </a:stretch>
        </p:blipFill>
        <p:spPr bwMode="auto">
          <a:xfrm>
            <a:off x="4800600" y="3276600"/>
            <a:ext cx="3505200" cy="2438400"/>
          </a:xfrm>
          <a:prstGeom prst="rect">
            <a:avLst/>
          </a:prstGeom>
          <a:noFill/>
        </p:spPr>
      </p:pic>
      <p:sp>
        <p:nvSpPr>
          <p:cNvPr id="15" name="Content Placeholder 1"/>
          <p:cNvSpPr>
            <a:spLocks noGrp="1"/>
          </p:cNvSpPr>
          <p:nvPr>
            <p:ph idx="1"/>
          </p:nvPr>
        </p:nvSpPr>
        <p:spPr>
          <a:xfrm>
            <a:off x="762000" y="5486400"/>
            <a:ext cx="7239000" cy="381000"/>
          </a:xfrm>
        </p:spPr>
        <p:txBody>
          <a:bodyPr/>
          <a:lstStyle/>
          <a:p>
            <a:pPr>
              <a:buNone/>
            </a:pPr>
            <a:r>
              <a:rPr lang="id-ID" sz="1600" dirty="0" smtClean="0"/>
              <a:t> </a:t>
            </a:r>
            <a:r>
              <a:rPr lang="en-US" sz="1600" dirty="0" smtClean="0"/>
              <a:t>30-month </a:t>
            </a:r>
            <a:r>
              <a:rPr lang="en-US" sz="1600" i="1" dirty="0" smtClean="0"/>
              <a:t>A. </a:t>
            </a:r>
            <a:r>
              <a:rPr lang="en-US" sz="1600" i="1" dirty="0" err="1" smtClean="0"/>
              <a:t>mangium</a:t>
            </a:r>
            <a:r>
              <a:rPr lang="en-US" sz="1600" dirty="0" smtClean="0"/>
              <a:t> planted on sloping (left) and flat lands (right)</a:t>
            </a:r>
            <a:endParaRPr lang="en-AU"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21" name="Group 5"/>
          <p:cNvGrpSpPr>
            <a:grpSpLocks/>
          </p:cNvGrpSpPr>
          <p:nvPr/>
        </p:nvGrpSpPr>
        <p:grpSpPr bwMode="auto">
          <a:xfrm>
            <a:off x="1524000" y="457200"/>
            <a:ext cx="5702300" cy="2438400"/>
            <a:chOff x="1692" y="1438"/>
            <a:chExt cx="8620" cy="3350"/>
          </a:xfrm>
        </p:grpSpPr>
        <p:pic>
          <p:nvPicPr>
            <p:cNvPr id="34822" name="Picture 10" descr="IMGP1306"/>
            <p:cNvPicPr>
              <a:picLocks noChangeArrowheads="1"/>
            </p:cNvPicPr>
            <p:nvPr/>
          </p:nvPicPr>
          <p:blipFill>
            <a:blip r:embed="rId2"/>
            <a:srcRect/>
            <a:stretch>
              <a:fillRect/>
            </a:stretch>
          </p:blipFill>
          <p:spPr bwMode="auto">
            <a:xfrm>
              <a:off x="1692" y="1447"/>
              <a:ext cx="4416" cy="3341"/>
            </a:xfrm>
            <a:prstGeom prst="rect">
              <a:avLst/>
            </a:prstGeom>
            <a:noFill/>
          </p:spPr>
        </p:pic>
        <p:pic>
          <p:nvPicPr>
            <p:cNvPr id="34823" name="Picture 11" descr="IMGP1308"/>
            <p:cNvPicPr>
              <a:picLocks noChangeArrowheads="1"/>
            </p:cNvPicPr>
            <p:nvPr/>
          </p:nvPicPr>
          <p:blipFill>
            <a:blip r:embed="rId3"/>
            <a:srcRect/>
            <a:stretch>
              <a:fillRect/>
            </a:stretch>
          </p:blipFill>
          <p:spPr bwMode="auto">
            <a:xfrm>
              <a:off x="5877" y="1438"/>
              <a:ext cx="4435" cy="3350"/>
            </a:xfrm>
            <a:prstGeom prst="rect">
              <a:avLst/>
            </a:prstGeom>
            <a:noFill/>
          </p:spPr>
        </p:pic>
      </p:grpSp>
      <p:sp>
        <p:nvSpPr>
          <p:cNvPr id="11" name="Content Placeholder 1"/>
          <p:cNvSpPr txBox="1">
            <a:spLocks/>
          </p:cNvSpPr>
          <p:nvPr/>
        </p:nvSpPr>
        <p:spPr bwMode="auto">
          <a:xfrm>
            <a:off x="1600200" y="2895600"/>
            <a:ext cx="54102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indent="-255588" eaLnBrk="0" hangingPunct="0">
              <a:spcBef>
                <a:spcPts val="400"/>
              </a:spcBef>
              <a:buClr>
                <a:schemeClr val="accent1"/>
              </a:buClr>
              <a:buSzPct val="68000"/>
            </a:pPr>
            <a:r>
              <a:rPr kumimoji="0" lang="id-ID" sz="1600" b="0" i="0" u="none" strike="noStrike" kern="1200" cap="none" spc="0" normalizeH="0" baseline="0" noProof="0" dirty="0" smtClean="0">
                <a:ln>
                  <a:noFill/>
                </a:ln>
                <a:solidFill>
                  <a:schemeClr val="tx1"/>
                </a:solidFill>
                <a:effectLst/>
                <a:uLnTx/>
                <a:uFillTx/>
                <a:latin typeface="+mn-lt"/>
                <a:ea typeface="+mn-ea"/>
                <a:cs typeface="+mn-cs"/>
              </a:rPr>
              <a:t> </a:t>
            </a:r>
            <a:r>
              <a:rPr lang="en-US" sz="1600" dirty="0" smtClean="0">
                <a:latin typeface="+mn-lt"/>
              </a:rPr>
              <a:t>Dining sets made of </a:t>
            </a:r>
            <a:r>
              <a:rPr lang="en-US" sz="1600" i="1" dirty="0" smtClean="0">
                <a:latin typeface="+mn-lt"/>
              </a:rPr>
              <a:t>A. </a:t>
            </a:r>
            <a:r>
              <a:rPr lang="en-US" sz="1600" i="1" dirty="0" err="1" smtClean="0">
                <a:latin typeface="+mn-lt"/>
              </a:rPr>
              <a:t>mangium</a:t>
            </a:r>
            <a:r>
              <a:rPr lang="en-US" sz="1600" dirty="0" smtClean="0">
                <a:latin typeface="+mn-lt"/>
              </a:rPr>
              <a:t> timber</a:t>
            </a:r>
            <a:r>
              <a:rPr lang="id-ID" sz="1600" dirty="0" smtClean="0">
                <a:latin typeface="+mn-lt"/>
              </a:rPr>
              <a:t> by TRTTC</a:t>
            </a:r>
            <a:endParaRPr lang="en-US" sz="1600" dirty="0" smtClean="0">
              <a:latin typeface="+mn-lt"/>
            </a:endParaRP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13" name="Picture 13" descr="IMGP1307"/>
          <p:cNvPicPr>
            <a:picLocks noChangeArrowheads="1"/>
          </p:cNvPicPr>
          <p:nvPr/>
        </p:nvPicPr>
        <p:blipFill>
          <a:blip r:embed="rId4"/>
          <a:srcRect/>
          <a:stretch>
            <a:fillRect/>
          </a:stretch>
        </p:blipFill>
        <p:spPr bwMode="auto">
          <a:xfrm>
            <a:off x="2590800" y="3352800"/>
            <a:ext cx="3886200" cy="2852738"/>
          </a:xfrm>
          <a:prstGeom prst="rect">
            <a:avLst/>
          </a:prstGeom>
          <a:noFill/>
        </p:spPr>
      </p:pic>
      <p:sp>
        <p:nvSpPr>
          <p:cNvPr id="14" name="Content Placeholder 1"/>
          <p:cNvSpPr>
            <a:spLocks noGrp="1"/>
          </p:cNvSpPr>
          <p:nvPr>
            <p:ph idx="1"/>
          </p:nvPr>
        </p:nvSpPr>
        <p:spPr>
          <a:xfrm>
            <a:off x="1676400" y="5867400"/>
            <a:ext cx="5334000" cy="381000"/>
          </a:xfrm>
        </p:spPr>
        <p:txBody>
          <a:bodyPr/>
          <a:lstStyle/>
          <a:p>
            <a:pPr>
              <a:buNone/>
            </a:pPr>
            <a:r>
              <a:rPr lang="id-ID" sz="1600" dirty="0" smtClean="0"/>
              <a:t> </a:t>
            </a:r>
            <a:r>
              <a:rPr lang="en-US" sz="1600" dirty="0" smtClean="0"/>
              <a:t>Kitchen set made of </a:t>
            </a:r>
            <a:r>
              <a:rPr lang="en-US" sz="1600" i="1" dirty="0" smtClean="0"/>
              <a:t>A. </a:t>
            </a:r>
            <a:r>
              <a:rPr lang="en-US" sz="1600" i="1" dirty="0" err="1" smtClean="0"/>
              <a:t>mangium</a:t>
            </a:r>
            <a:r>
              <a:rPr lang="en-US" sz="1600" i="1" dirty="0" smtClean="0"/>
              <a:t> </a:t>
            </a:r>
            <a:r>
              <a:rPr lang="en-US" sz="1600" dirty="0" smtClean="0"/>
              <a:t>timber</a:t>
            </a:r>
            <a:r>
              <a:rPr lang="id-ID" sz="1600" dirty="0" smtClean="0"/>
              <a:t> by TRTTC</a:t>
            </a:r>
            <a:endParaRPr lang="en-AU"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90600"/>
            <a:ext cx="8991600" cy="5715000"/>
          </a:xfrm>
        </p:spPr>
        <p:txBody>
          <a:bodyPr/>
          <a:lstStyle/>
          <a:p>
            <a:pPr algn="just">
              <a:tabLst>
                <a:tab pos="3052763" algn="l"/>
              </a:tabLst>
            </a:pPr>
            <a:r>
              <a:rPr lang="en-US" sz="2000" dirty="0" smtClean="0"/>
              <a:t>Project serial number	: PD 306/04 Rev. 1 (I)</a:t>
            </a:r>
            <a:endParaRPr lang="en-AU" sz="2000" dirty="0" smtClean="0"/>
          </a:p>
          <a:p>
            <a:pPr algn="just">
              <a:tabLst>
                <a:tab pos="3052763" algn="l"/>
              </a:tabLst>
            </a:pPr>
            <a:r>
              <a:rPr lang="en-US" sz="2000" dirty="0" smtClean="0"/>
              <a:t>Project title	: Improving utilization and value adding </a:t>
            </a:r>
          </a:p>
          <a:p>
            <a:pPr algn="just">
              <a:buNone/>
              <a:tabLst>
                <a:tab pos="3052763" algn="l"/>
              </a:tabLst>
            </a:pPr>
            <a:r>
              <a:rPr lang="en-US" sz="2000" dirty="0" smtClean="0"/>
              <a:t>		  of plantation timbers from sustainable</a:t>
            </a:r>
          </a:p>
          <a:p>
            <a:pPr algn="just">
              <a:buNone/>
              <a:tabLst>
                <a:tab pos="3052763" algn="l"/>
              </a:tabLst>
            </a:pPr>
            <a:r>
              <a:rPr lang="en-US" sz="2000" dirty="0" smtClean="0"/>
              <a:t>		  sources in Malaysia</a:t>
            </a:r>
            <a:endParaRPr lang="en-AU" sz="2000" dirty="0" smtClean="0"/>
          </a:p>
          <a:p>
            <a:pPr algn="just">
              <a:tabLst>
                <a:tab pos="3052763" algn="l"/>
              </a:tabLst>
            </a:pPr>
            <a:r>
              <a:rPr lang="en-US" sz="2000" dirty="0" smtClean="0"/>
              <a:t>Host Government	: The Government of Malaysia (GOM)</a:t>
            </a:r>
            <a:endParaRPr lang="en-AU" sz="2000" dirty="0" smtClean="0"/>
          </a:p>
          <a:p>
            <a:pPr algn="just">
              <a:tabLst>
                <a:tab pos="3052763" algn="l"/>
              </a:tabLst>
            </a:pPr>
            <a:r>
              <a:rPr lang="en-US" sz="2000" dirty="0" smtClean="0"/>
              <a:t>Executing Agency	: Forestry Research Institute Malaysia (FRIM)</a:t>
            </a:r>
          </a:p>
          <a:p>
            <a:pPr algn="just">
              <a:tabLst>
                <a:tab pos="3052763" algn="l"/>
              </a:tabLst>
            </a:pPr>
            <a:r>
              <a:rPr lang="en-US" sz="2000" dirty="0" smtClean="0"/>
              <a:t>Collaborating 	: FRC of the Forest Department of Sabah (FDS)</a:t>
            </a:r>
          </a:p>
          <a:p>
            <a:pPr algn="just">
              <a:buNone/>
              <a:tabLst>
                <a:tab pos="3052763" algn="l"/>
              </a:tabLst>
            </a:pPr>
            <a:r>
              <a:rPr lang="en-US" sz="2000" dirty="0" smtClean="0"/>
              <a:t>	Agencies	  TRTTC of the Sarawak Forest Department 	  (SFD)</a:t>
            </a:r>
          </a:p>
          <a:p>
            <a:pPr algn="just">
              <a:tabLst>
                <a:tab pos="3052763" algn="l"/>
              </a:tabLst>
            </a:pPr>
            <a:r>
              <a:rPr lang="en-US" sz="2000" dirty="0" smtClean="0"/>
              <a:t>Budget	: Total 		US$ 1,446,001</a:t>
            </a:r>
            <a:endParaRPr lang="en-AU" sz="2000" dirty="0" smtClean="0"/>
          </a:p>
          <a:p>
            <a:pPr algn="just">
              <a:buNone/>
            </a:pPr>
            <a:r>
              <a:rPr lang="en-US" sz="2000" dirty="0" smtClean="0"/>
              <a:t>	      			      ITTO 		US$    499,867</a:t>
            </a:r>
            <a:endParaRPr lang="en-AU" sz="2000" dirty="0" smtClean="0"/>
          </a:p>
          <a:p>
            <a:pPr algn="just">
              <a:buNone/>
            </a:pPr>
            <a:r>
              <a:rPr lang="en-US" sz="2000" dirty="0" smtClean="0"/>
              <a:t>				      GOM		US$    830,134</a:t>
            </a:r>
            <a:endParaRPr lang="en-AU" sz="2000" dirty="0" smtClean="0"/>
          </a:p>
          <a:p>
            <a:pPr algn="just">
              <a:buNone/>
            </a:pPr>
            <a:r>
              <a:rPr lang="en-US" sz="2000" dirty="0" smtClean="0"/>
              <a:t>				      Private Sector	US$    116,000</a:t>
            </a:r>
            <a:endParaRPr lang="en-AU" sz="2000" dirty="0" smtClean="0"/>
          </a:p>
          <a:p>
            <a:pPr algn="just">
              <a:buNone/>
              <a:tabLst>
                <a:tab pos="3052763" algn="l"/>
              </a:tabLst>
            </a:pPr>
            <a:r>
              <a:rPr lang="en-US" sz="2000" dirty="0" smtClean="0"/>
              <a:t>Duration &amp; starting	: 36 months starting August 2006</a:t>
            </a:r>
            <a:r>
              <a:rPr lang="en-AU" sz="2000" dirty="0" smtClean="0"/>
              <a:t>, </a:t>
            </a:r>
            <a:r>
              <a:rPr lang="en-US" sz="2000" dirty="0" smtClean="0"/>
              <a:t>extended</a:t>
            </a:r>
          </a:p>
          <a:p>
            <a:pPr marL="115888" indent="-6350" algn="just">
              <a:buNone/>
              <a:tabLst>
                <a:tab pos="3052763" algn="l"/>
              </a:tabLst>
            </a:pPr>
            <a:r>
              <a:rPr lang="en-US" sz="2000" dirty="0" smtClean="0"/>
              <a:t>	 date 	  for 12 months without additional funding </a:t>
            </a:r>
            <a:endParaRPr lang="en-AU" sz="2000" dirty="0"/>
          </a:p>
        </p:txBody>
      </p:sp>
      <p:sp>
        <p:nvSpPr>
          <p:cNvPr id="3" name="Title 2"/>
          <p:cNvSpPr>
            <a:spLocks noGrp="1"/>
          </p:cNvSpPr>
          <p:nvPr>
            <p:ph type="title"/>
          </p:nvPr>
        </p:nvSpPr>
        <p:spPr>
          <a:xfrm>
            <a:off x="152400" y="152400"/>
            <a:ext cx="4038600" cy="685800"/>
          </a:xfrm>
        </p:spPr>
        <p:style>
          <a:lnRef idx="2">
            <a:schemeClr val="accent1"/>
          </a:lnRef>
          <a:fillRef idx="1">
            <a:schemeClr val="lt1"/>
          </a:fillRef>
          <a:effectRef idx="0">
            <a:schemeClr val="accent1"/>
          </a:effectRef>
          <a:fontRef idx="minor">
            <a:schemeClr val="dk1"/>
          </a:fontRef>
        </p:style>
        <p:txBody>
          <a:bodyPr>
            <a:normAutofit fontScale="90000"/>
          </a:bodyPr>
          <a:lstStyle/>
          <a:p>
            <a:r>
              <a:rPr lang="en-AU" dirty="0" smtClean="0"/>
              <a:t>Project Identities</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1295400" y="381000"/>
            <a:ext cx="3530600" cy="2647950"/>
          </a:xfrm>
          <a:prstGeom prst="rect">
            <a:avLst/>
          </a:prstGeom>
          <a:noFill/>
          <a:ln w="9525">
            <a:noFill/>
            <a:miter lim="800000"/>
            <a:headEnd/>
            <a:tailEnd/>
          </a:ln>
          <a:effectLst/>
        </p:spPr>
      </p:pic>
      <p:sp>
        <p:nvSpPr>
          <p:cNvPr id="6" name="Content Placeholder 1"/>
          <p:cNvSpPr txBox="1">
            <a:spLocks/>
          </p:cNvSpPr>
          <p:nvPr/>
        </p:nvSpPr>
        <p:spPr bwMode="auto">
          <a:xfrm>
            <a:off x="533400" y="3048000"/>
            <a:ext cx="5638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indent="-255588" eaLnBrk="0" hangingPunct="0">
              <a:spcBef>
                <a:spcPts val="400"/>
              </a:spcBef>
              <a:buClr>
                <a:schemeClr val="accent1"/>
              </a:buClr>
              <a:buSzPct val="68000"/>
            </a:pPr>
            <a:r>
              <a:rPr kumimoji="0" lang="id-ID" sz="1600" b="0" i="0" u="none" strike="noStrike" kern="1200" cap="none" spc="0" normalizeH="0" baseline="0" noProof="0" dirty="0" smtClean="0">
                <a:ln>
                  <a:noFill/>
                </a:ln>
                <a:solidFill>
                  <a:schemeClr val="tx1"/>
                </a:solidFill>
                <a:effectLst/>
                <a:uLnTx/>
                <a:uFillTx/>
                <a:latin typeface="+mn-lt"/>
                <a:ea typeface="+mn-ea"/>
                <a:cs typeface="+mn-cs"/>
              </a:rPr>
              <a:t> </a:t>
            </a:r>
            <a:r>
              <a:rPr lang="en-US" sz="1600" dirty="0" smtClean="0">
                <a:latin typeface="+mn-lt"/>
              </a:rPr>
              <a:t>Meeting with Executives and staffs of STA in </a:t>
            </a:r>
            <a:r>
              <a:rPr lang="en-US" sz="1600" dirty="0" err="1" smtClean="0">
                <a:latin typeface="+mn-lt"/>
              </a:rPr>
              <a:t>Kuching</a:t>
            </a:r>
            <a:r>
              <a:rPr lang="en-US" sz="1600" dirty="0" smtClean="0">
                <a:latin typeface="+mn-lt"/>
              </a:rPr>
              <a:t>  </a:t>
            </a: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8" name="Picture 4"/>
          <p:cNvPicPr>
            <a:picLocks noChangeAspect="1" noChangeArrowheads="1"/>
          </p:cNvPicPr>
          <p:nvPr/>
        </p:nvPicPr>
        <p:blipFill>
          <a:blip r:embed="rId3"/>
          <a:srcRect/>
          <a:stretch>
            <a:fillRect/>
          </a:stretch>
        </p:blipFill>
        <p:spPr bwMode="auto">
          <a:xfrm>
            <a:off x="3913032" y="3455832"/>
            <a:ext cx="3454400" cy="2585300"/>
          </a:xfrm>
          <a:prstGeom prst="rect">
            <a:avLst/>
          </a:prstGeom>
          <a:noFill/>
          <a:ln w="9525">
            <a:noFill/>
            <a:miter lim="800000"/>
            <a:headEnd/>
            <a:tailEnd/>
          </a:ln>
          <a:effectLst/>
        </p:spPr>
      </p:pic>
      <p:sp>
        <p:nvSpPr>
          <p:cNvPr id="8" name="Content Placeholder 1"/>
          <p:cNvSpPr txBox="1">
            <a:spLocks/>
          </p:cNvSpPr>
          <p:nvPr/>
        </p:nvSpPr>
        <p:spPr bwMode="auto">
          <a:xfrm>
            <a:off x="3505200" y="6172200"/>
            <a:ext cx="4343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indent="-255588" eaLnBrk="0" hangingPunct="0">
              <a:spcBef>
                <a:spcPts val="400"/>
              </a:spcBef>
              <a:buClr>
                <a:schemeClr val="accent1"/>
              </a:buClr>
              <a:buSzPct val="68000"/>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Entry </a:t>
            </a:r>
            <a:r>
              <a:rPr lang="en-US" sz="1600" dirty="0" smtClean="0">
                <a:latin typeface="+mn-lt"/>
              </a:rPr>
              <a:t>meeting with stakeholders at FRIM</a:t>
            </a: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226120" y="762001"/>
            <a:ext cx="4276279" cy="3200400"/>
          </a:xfrm>
          <a:prstGeom prst="rect">
            <a:avLst/>
          </a:prstGeom>
          <a:noFill/>
          <a:ln w="9525">
            <a:noFill/>
            <a:miter lim="800000"/>
            <a:headEnd/>
            <a:tailEnd/>
          </a:ln>
          <a:effectLst/>
        </p:spPr>
      </p:pic>
      <p:sp>
        <p:nvSpPr>
          <p:cNvPr id="5" name="Content Placeholder 1"/>
          <p:cNvSpPr txBox="1">
            <a:spLocks/>
          </p:cNvSpPr>
          <p:nvPr/>
        </p:nvSpPr>
        <p:spPr bwMode="auto">
          <a:xfrm>
            <a:off x="762000" y="4114800"/>
            <a:ext cx="74676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indent="-255588" eaLnBrk="0" hangingPunct="0">
              <a:spcBef>
                <a:spcPts val="400"/>
              </a:spcBef>
              <a:buClr>
                <a:schemeClr val="accent1"/>
              </a:buClr>
              <a:buSzPct val="68000"/>
            </a:pPr>
            <a:r>
              <a:rPr kumimoji="0" lang="en-US" sz="1600" b="0" i="0" u="none" strike="noStrike" kern="1200" cap="none" spc="0" normalizeH="0" noProof="0" dirty="0" smtClean="0">
                <a:ln>
                  <a:noFill/>
                </a:ln>
                <a:solidFill>
                  <a:schemeClr val="tx1"/>
                </a:solidFill>
                <a:effectLst/>
                <a:uLnTx/>
                <a:uFillTx/>
                <a:latin typeface="+mn-lt"/>
                <a:ea typeface="+mn-ea"/>
                <a:cs typeface="+mn-cs"/>
              </a:rPr>
              <a:t>The National Project Director presented the project to the entry meeting  </a:t>
            </a:r>
            <a:endParaRPr lang="en-US" sz="1600" dirty="0" smtClean="0">
              <a:latin typeface="+mn-lt"/>
            </a:endParaRP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3" pitchFamily="18" charset="2"/>
              <a:buNone/>
              <a:tabLst/>
              <a:defRPr/>
            </a:pPr>
            <a:endParaRPr kumimoji="0" lang="en-AU"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60330" y="2590800"/>
            <a:ext cx="5599610" cy="1200329"/>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scene3d>
              <a:camera prst="perspective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72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Sans Unicode" pitchFamily="34" charset="0"/>
                <a:cs typeface="Lucida Sans Unicode" pitchFamily="34" charset="0"/>
              </a:rPr>
              <a:t>Thank you</a:t>
            </a:r>
            <a:endParaRPr lang="en-US" sz="72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Lucida Sans Unicode" pitchFamily="34" charset="0"/>
              <a:cs typeface="Lucida Sans Unicod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381000" y="1371600"/>
            <a:ext cx="8229600" cy="4525963"/>
          </a:xfrm>
        </p:spPr>
        <p:txBody>
          <a:bodyPr/>
          <a:lstStyle/>
          <a:p>
            <a:pPr algn="just" eaLnBrk="1" hangingPunct="1">
              <a:buNone/>
            </a:pPr>
            <a:r>
              <a:rPr lang="en-US" sz="2200" b="1" dirty="0" smtClean="0"/>
              <a:t>a. The key problems addressed</a:t>
            </a:r>
          </a:p>
          <a:p>
            <a:pPr marL="682625" indent="-284163" algn="just" eaLnBrk="1" hangingPunct="1">
              <a:buFont typeface="Lucida Sans Unicode" pitchFamily="34" charset="0"/>
              <a:buChar char="―"/>
            </a:pPr>
            <a:r>
              <a:rPr lang="en-US" sz="2000" dirty="0" smtClean="0"/>
              <a:t>Lack of understanding on essential properties affecting end-uses of plantation species</a:t>
            </a:r>
          </a:p>
          <a:p>
            <a:pPr marL="682625" indent="-284163" algn="just" eaLnBrk="1" hangingPunct="1">
              <a:buFont typeface="Lucida Sans Unicode" pitchFamily="34" charset="0"/>
              <a:buChar char="―"/>
            </a:pPr>
            <a:r>
              <a:rPr lang="en-US" sz="2000" dirty="0" smtClean="0"/>
              <a:t>Unfavorable economic return from plantation grown species</a:t>
            </a:r>
          </a:p>
          <a:p>
            <a:pPr algn="just" eaLnBrk="1" hangingPunct="1">
              <a:buNone/>
            </a:pPr>
            <a:r>
              <a:rPr lang="en-US" sz="2200" b="1" dirty="0" smtClean="0"/>
              <a:t>b. The specific objectives</a:t>
            </a:r>
          </a:p>
          <a:p>
            <a:pPr marL="798513" indent="-282575" algn="just" eaLnBrk="1" hangingPunct="1">
              <a:buClrTx/>
              <a:buFont typeface="+mj-lt"/>
              <a:buAutoNum type="arabicPeriod"/>
            </a:pPr>
            <a:r>
              <a:rPr lang="en-US" sz="2000" dirty="0" smtClean="0"/>
              <a:t>To produce technical data on wood characteristics of selected plantation grown species from Malaysia using harmonized procedures developed to evaluate the basic properties of plantation timbers</a:t>
            </a:r>
          </a:p>
          <a:p>
            <a:pPr marL="798513" indent="-282575" algn="just" eaLnBrk="1" hangingPunct="1">
              <a:buClrTx/>
              <a:buFont typeface="+mj-lt"/>
              <a:buAutoNum type="arabicPeriod"/>
            </a:pPr>
            <a:r>
              <a:rPr lang="en-US" sz="2000" dirty="0" smtClean="0"/>
              <a:t>To develop suitable techniques for the production of value-added timber products from the existing plantations and technology transfer</a:t>
            </a:r>
          </a:p>
          <a:p>
            <a:pPr algn="just" eaLnBrk="1" hangingPunct="1">
              <a:buFont typeface="Wingdings 3" pitchFamily="18" charset="2"/>
              <a:buNone/>
            </a:pPr>
            <a:endParaRPr lang="en-US" sz="2000" dirty="0" smtClean="0"/>
          </a:p>
        </p:txBody>
      </p:sp>
      <p:sp>
        <p:nvSpPr>
          <p:cNvPr id="6146" name="Title 1"/>
          <p:cNvSpPr>
            <a:spLocks noGrp="1"/>
          </p:cNvSpPr>
          <p:nvPr>
            <p:ph type="title"/>
          </p:nvPr>
        </p:nvSpPr>
        <p:spPr>
          <a:xfrm>
            <a:off x="457200" y="274638"/>
            <a:ext cx="3581400" cy="715962"/>
          </a:xfrm>
        </p:spPr>
        <p:style>
          <a:lnRef idx="2">
            <a:schemeClr val="accent1"/>
          </a:lnRef>
          <a:fillRef idx="1">
            <a:schemeClr val="lt1"/>
          </a:fillRef>
          <a:effectRef idx="0">
            <a:schemeClr val="accent1"/>
          </a:effectRef>
          <a:fontRef idx="minor">
            <a:schemeClr val="dk1"/>
          </a:fontRef>
        </p:style>
        <p:txBody>
          <a:bodyPr>
            <a:noAutofit/>
          </a:bodyPr>
          <a:lstStyle/>
          <a:p>
            <a:pPr eaLnBrk="1" fontAlgn="auto" hangingPunct="1">
              <a:spcAft>
                <a:spcPts val="0"/>
              </a:spcAft>
              <a:defRPr/>
            </a:pPr>
            <a:r>
              <a:rPr lang="en-US" dirty="0" smtClean="0"/>
              <a:t>Project Facts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457200"/>
            <a:ext cx="8686800" cy="5638800"/>
          </a:xfrm>
        </p:spPr>
        <p:txBody>
          <a:bodyPr/>
          <a:lstStyle/>
          <a:p>
            <a:pPr algn="just" eaLnBrk="1" hangingPunct="1">
              <a:buNone/>
            </a:pPr>
            <a:r>
              <a:rPr lang="en-US" sz="2200" b="1" dirty="0" smtClean="0"/>
              <a:t>c. The development objective</a:t>
            </a:r>
          </a:p>
          <a:p>
            <a:pPr algn="just" eaLnBrk="1" hangingPunct="1">
              <a:buNone/>
            </a:pPr>
            <a:r>
              <a:rPr lang="en-US" sz="2200" b="1" dirty="0" smtClean="0"/>
              <a:t>	</a:t>
            </a:r>
            <a:r>
              <a:rPr lang="en-US" sz="2000" dirty="0" smtClean="0"/>
              <a:t>To improve end-uses and value adding of Malaysian forest plantation resources through systematic evaluation of their basic physical and mechanical properties in order to contribute to the development of sustainable wood-based industries</a:t>
            </a:r>
          </a:p>
          <a:p>
            <a:pPr algn="just" eaLnBrk="1" hangingPunct="1">
              <a:buNone/>
            </a:pPr>
            <a:r>
              <a:rPr lang="en-US" sz="2200" b="1" dirty="0" smtClean="0"/>
              <a:t>d. The expected outputs</a:t>
            </a:r>
          </a:p>
          <a:p>
            <a:pPr algn="just" eaLnBrk="1" hangingPunct="1">
              <a:buNone/>
            </a:pPr>
            <a:r>
              <a:rPr lang="en-US" sz="2000" b="1" dirty="0" smtClean="0"/>
              <a:t>	</a:t>
            </a:r>
            <a:r>
              <a:rPr lang="en-US" sz="2000" b="1" u="sng" dirty="0" smtClean="0"/>
              <a:t>Specific objective 1</a:t>
            </a:r>
          </a:p>
          <a:p>
            <a:pPr marL="682625" indent="-334963" algn="just" eaLnBrk="1" hangingPunct="1">
              <a:buNone/>
            </a:pPr>
            <a:r>
              <a:rPr lang="en-US" sz="2000" dirty="0" smtClean="0"/>
              <a:t>1.1 :Harmonized procedures for evaluation of basic properties of</a:t>
            </a:r>
          </a:p>
          <a:p>
            <a:pPr marL="682625" indent="-334963" algn="just" eaLnBrk="1" hangingPunct="1">
              <a:buNone/>
            </a:pPr>
            <a:r>
              <a:rPr lang="en-US" sz="2000" dirty="0" smtClean="0"/>
              <a:t>       plantation species</a:t>
            </a:r>
          </a:p>
          <a:p>
            <a:pPr marL="682625" indent="-334963" algn="just" eaLnBrk="1" hangingPunct="1">
              <a:buNone/>
            </a:pPr>
            <a:r>
              <a:rPr lang="en-US" sz="2000" dirty="0" smtClean="0"/>
              <a:t>1.2 :Trained counterparts in new testing techniques</a:t>
            </a:r>
          </a:p>
          <a:p>
            <a:pPr marL="682625" indent="-334963" algn="just" eaLnBrk="1" hangingPunct="1">
              <a:buNone/>
            </a:pPr>
            <a:r>
              <a:rPr lang="en-US" sz="2000" dirty="0" smtClean="0"/>
              <a:t>1.3 :Scientific data on anatomical, physical and mechanical</a:t>
            </a:r>
          </a:p>
          <a:p>
            <a:pPr marL="682625" indent="-334963" algn="just" eaLnBrk="1" hangingPunct="1">
              <a:buNone/>
            </a:pPr>
            <a:r>
              <a:rPr lang="en-US" sz="2000" dirty="0" smtClean="0"/>
              <a:t>       properties of test timber species produced</a:t>
            </a:r>
          </a:p>
          <a:p>
            <a:pPr marL="682625" indent="-334963" algn="just" eaLnBrk="1" hangingPunct="1">
              <a:buNone/>
            </a:pPr>
            <a:r>
              <a:rPr lang="en-US" sz="2000" dirty="0" smtClean="0"/>
              <a:t>1.4 :Technical data on sawing, machining, drying and bonding</a:t>
            </a:r>
          </a:p>
          <a:p>
            <a:pPr marL="682625" indent="-334963" algn="just" eaLnBrk="1" hangingPunct="1">
              <a:buNone/>
            </a:pPr>
            <a:r>
              <a:rPr lang="en-US" sz="2000" dirty="0" smtClean="0"/>
              <a:t>       properties available</a:t>
            </a:r>
          </a:p>
          <a:p>
            <a:pPr marL="682625" indent="-334963" algn="just" eaLnBrk="1" hangingPunct="1">
              <a:buNone/>
            </a:pPr>
            <a:r>
              <a:rPr lang="en-US" sz="2000" dirty="0" smtClean="0"/>
              <a:t>1.5 :Technical information on bio-deterioration and preservative</a:t>
            </a:r>
          </a:p>
          <a:p>
            <a:pPr marL="682625" indent="-334963" algn="just" eaLnBrk="1" hangingPunct="1">
              <a:buNone/>
            </a:pPr>
            <a:r>
              <a:rPr lang="en-US" sz="2000" dirty="0" smtClean="0"/>
              <a:t>       treatment produced</a:t>
            </a:r>
          </a:p>
          <a:p>
            <a:pPr marL="682625" indent="-334963" algn="just" eaLnBrk="1" hangingPunct="1">
              <a:buNone/>
            </a:pPr>
            <a:endParaRPr lang="en-US" sz="2000" dirty="0" smtClean="0"/>
          </a:p>
          <a:p>
            <a:pPr marL="682625" indent="-334963" algn="just" eaLnBrk="1" hangingPunct="1">
              <a:buNone/>
            </a:pPr>
            <a:endParaRPr lang="en-US" sz="2000" dirty="0" smtClean="0"/>
          </a:p>
          <a:p>
            <a:pPr algn="just" eaLnBrk="1" hangingPunct="1">
              <a:buFont typeface="Wingdings 3" pitchFamily="18" charset="2"/>
              <a:buNone/>
            </a:pPr>
            <a:endParaRPr lang="en-US"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64205" y="508716"/>
            <a:ext cx="8915400" cy="5739684"/>
          </a:xfrm>
        </p:spPr>
        <p:txBody>
          <a:bodyPr/>
          <a:lstStyle/>
          <a:p>
            <a:pPr algn="just" eaLnBrk="1" hangingPunct="1">
              <a:buNone/>
            </a:pPr>
            <a:r>
              <a:rPr lang="en-US" sz="2000" b="1" u="sng" dirty="0" smtClean="0"/>
              <a:t>Specific objective 2</a:t>
            </a:r>
          </a:p>
          <a:p>
            <a:pPr algn="just">
              <a:buNone/>
            </a:pPr>
            <a:r>
              <a:rPr lang="en-US" sz="2000" dirty="0" smtClean="0"/>
              <a:t>2.1 : Suitability of plantation species for doors and windows and </a:t>
            </a:r>
          </a:p>
          <a:p>
            <a:pPr algn="just">
              <a:buNone/>
            </a:pPr>
            <a:r>
              <a:rPr lang="en-US" sz="2000" dirty="0" smtClean="0"/>
              <a:t>	     bentwood assessed</a:t>
            </a:r>
          </a:p>
          <a:p>
            <a:pPr algn="just">
              <a:buNone/>
            </a:pPr>
            <a:r>
              <a:rPr lang="en-US" sz="2000" dirty="0" smtClean="0"/>
              <a:t>2.2 : Production of solid flooring boards for interior and exterior uses</a:t>
            </a:r>
          </a:p>
          <a:p>
            <a:pPr algn="just">
              <a:buNone/>
            </a:pPr>
            <a:r>
              <a:rPr lang="en-US" sz="2000" dirty="0" smtClean="0"/>
              <a:t>	     technically evaluated</a:t>
            </a:r>
          </a:p>
          <a:p>
            <a:pPr algn="just">
              <a:buNone/>
            </a:pPr>
            <a:r>
              <a:rPr lang="en-US" sz="2000" dirty="0" smtClean="0"/>
              <a:t>2.3 : Suitability of plantation species for advanced composites </a:t>
            </a:r>
          </a:p>
          <a:p>
            <a:pPr algn="just">
              <a:buNone/>
            </a:pPr>
            <a:r>
              <a:rPr lang="en-US" sz="2000" dirty="0" smtClean="0"/>
              <a:t>	     assessed</a:t>
            </a:r>
          </a:p>
          <a:p>
            <a:pPr algn="just">
              <a:buNone/>
            </a:pPr>
            <a:r>
              <a:rPr lang="en-US" sz="2000" dirty="0" smtClean="0"/>
              <a:t>2.4 : Production of sliced and peeled veneers technically evaluated</a:t>
            </a:r>
          </a:p>
          <a:p>
            <a:pPr algn="just">
              <a:buNone/>
            </a:pPr>
            <a:r>
              <a:rPr lang="en-US" sz="2000" dirty="0" smtClean="0"/>
              <a:t>2.5 : Website (containing project related materials including data, </a:t>
            </a:r>
          </a:p>
          <a:p>
            <a:pPr algn="just">
              <a:buNone/>
            </a:pPr>
            <a:r>
              <a:rPr lang="en-US" sz="2000" dirty="0" smtClean="0"/>
              <a:t>        reports, manuals and personnel involved) operational and   </a:t>
            </a:r>
          </a:p>
          <a:p>
            <a:pPr algn="just">
              <a:buNone/>
            </a:pPr>
            <a:r>
              <a:rPr lang="en-US" sz="2000" dirty="0" smtClean="0"/>
              <a:t>        training workshop/project ending seminar conducted</a:t>
            </a:r>
          </a:p>
          <a:p>
            <a:pPr algn="just">
              <a:buNone/>
            </a:pPr>
            <a:endParaRPr lang="en-US" sz="2000" dirty="0" smtClean="0"/>
          </a:p>
          <a:p>
            <a:pPr>
              <a:buNone/>
            </a:pPr>
            <a:endParaRPr lang="en-US" sz="2000" dirty="0" smtClean="0"/>
          </a:p>
          <a:p>
            <a:pPr marL="682625" indent="-334963" algn="just" eaLnBrk="1" hangingPunct="1">
              <a:buNone/>
            </a:pPr>
            <a:endParaRPr lang="en-US" sz="2000" dirty="0" smtClean="0"/>
          </a:p>
          <a:p>
            <a:pPr marL="682625" indent="-334963" algn="just" eaLnBrk="1" hangingPunct="1">
              <a:buNone/>
            </a:pPr>
            <a:endParaRPr lang="en-US" sz="2000" dirty="0" smtClean="0"/>
          </a:p>
          <a:p>
            <a:pPr algn="just" eaLnBrk="1" hangingPunct="1">
              <a:buFont typeface="Wingdings 3" pitchFamily="18" charset="2"/>
              <a:buNone/>
            </a:pPr>
            <a:endParaRPr lang="en-US"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686800" cy="4267200"/>
          </a:xfrm>
        </p:spPr>
        <p:txBody>
          <a:bodyPr/>
          <a:lstStyle/>
          <a:p>
            <a:pPr algn="just"/>
            <a:r>
              <a:rPr lang="en-AU" sz="2400" dirty="0" smtClean="0"/>
              <a:t>The project was visited in 13-17 May 2013; nearly 3 years after completion </a:t>
            </a:r>
          </a:p>
          <a:p>
            <a:pPr algn="just"/>
            <a:r>
              <a:rPr lang="en-AU" sz="2400" dirty="0" smtClean="0"/>
              <a:t>The stakeholders visited:</a:t>
            </a:r>
          </a:p>
          <a:p>
            <a:pPr marL="631825" lvl="0" indent="-284163">
              <a:buFont typeface="Lucida Sans Unicode" pitchFamily="34" charset="0"/>
              <a:buChar char="–"/>
            </a:pPr>
            <a:r>
              <a:rPr lang="en-US" sz="2400" dirty="0" err="1" smtClean="0"/>
              <a:t>Asiaprima</a:t>
            </a:r>
            <a:r>
              <a:rPr lang="en-US" sz="2400" dirty="0" smtClean="0"/>
              <a:t> Resources </a:t>
            </a:r>
            <a:r>
              <a:rPr lang="en-US" sz="2400" dirty="0" err="1" smtClean="0"/>
              <a:t>Sdn</a:t>
            </a:r>
            <a:r>
              <a:rPr lang="en-US" sz="2400" dirty="0" smtClean="0"/>
              <a:t> </a:t>
            </a:r>
            <a:r>
              <a:rPr lang="en-US" sz="2400" dirty="0" err="1" smtClean="0"/>
              <a:t>Bhd</a:t>
            </a:r>
            <a:r>
              <a:rPr lang="en-US" sz="2400" dirty="0" smtClean="0"/>
              <a:t> in Pahang</a:t>
            </a:r>
          </a:p>
          <a:p>
            <a:pPr marL="631825" lvl="0" indent="-284163">
              <a:buFont typeface="Lucida Sans Unicode" pitchFamily="34" charset="0"/>
              <a:buChar char="–"/>
            </a:pPr>
            <a:r>
              <a:rPr lang="en-US" sz="2400" dirty="0" smtClean="0"/>
              <a:t>Robin Resources </a:t>
            </a:r>
            <a:r>
              <a:rPr lang="en-US" sz="2400" dirty="0" err="1" smtClean="0"/>
              <a:t>Sdn</a:t>
            </a:r>
            <a:r>
              <a:rPr lang="en-US" sz="2400" dirty="0" smtClean="0"/>
              <a:t> </a:t>
            </a:r>
            <a:r>
              <a:rPr lang="en-US" sz="2400" dirty="0" err="1" smtClean="0"/>
              <a:t>Bhd</a:t>
            </a:r>
            <a:r>
              <a:rPr lang="en-US" sz="2400" dirty="0" smtClean="0"/>
              <a:t> in Pahang</a:t>
            </a:r>
          </a:p>
          <a:p>
            <a:pPr marL="631825" lvl="0" indent="-284163">
              <a:buFont typeface="Lucida Sans Unicode" pitchFamily="34" charset="0"/>
              <a:buChar char="–"/>
            </a:pPr>
            <a:r>
              <a:rPr lang="en-US" sz="2400" dirty="0" smtClean="0"/>
              <a:t>Sabah Timber Industries Association (STIA) in Kota </a:t>
            </a:r>
            <a:r>
              <a:rPr lang="en-US" sz="2400" dirty="0" err="1" smtClean="0"/>
              <a:t>Kinabalu</a:t>
            </a:r>
            <a:endParaRPr lang="en-US" sz="2400" dirty="0" smtClean="0"/>
          </a:p>
          <a:p>
            <a:pPr marL="631825" lvl="0" indent="-284163">
              <a:buFont typeface="Lucida Sans Unicode" pitchFamily="34" charset="0"/>
              <a:buChar char="–"/>
            </a:pPr>
            <a:r>
              <a:rPr lang="en-US" sz="2400" dirty="0" smtClean="0"/>
              <a:t>FRC of the FDS</a:t>
            </a:r>
          </a:p>
          <a:p>
            <a:pPr marL="631825" lvl="0" indent="-284163">
              <a:buFont typeface="Lucida Sans Unicode" pitchFamily="34" charset="0"/>
              <a:buChar char="–"/>
            </a:pPr>
            <a:r>
              <a:rPr lang="en-US" sz="2400" dirty="0" err="1" smtClean="0"/>
              <a:t>Worldtrend</a:t>
            </a:r>
            <a:r>
              <a:rPr lang="en-US" sz="2400" dirty="0" smtClean="0"/>
              <a:t> Garden Furniture </a:t>
            </a:r>
            <a:r>
              <a:rPr lang="en-US" sz="2400" dirty="0" err="1" smtClean="0"/>
              <a:t>Sdn</a:t>
            </a:r>
            <a:r>
              <a:rPr lang="en-US" sz="2400" dirty="0" smtClean="0"/>
              <a:t> </a:t>
            </a:r>
            <a:r>
              <a:rPr lang="en-US" sz="2400" dirty="0" err="1" smtClean="0"/>
              <a:t>Bhd</a:t>
            </a:r>
            <a:r>
              <a:rPr lang="en-US" sz="2400" dirty="0" smtClean="0"/>
              <a:t> in Kota </a:t>
            </a:r>
            <a:r>
              <a:rPr lang="en-US" sz="2400" dirty="0" err="1" smtClean="0"/>
              <a:t>Kinabalu</a:t>
            </a:r>
            <a:r>
              <a:rPr lang="en-AU" sz="2400" dirty="0" smtClean="0"/>
              <a:t>	</a:t>
            </a:r>
          </a:p>
        </p:txBody>
      </p:sp>
      <p:sp>
        <p:nvSpPr>
          <p:cNvPr id="3" name="Title 2"/>
          <p:cNvSpPr>
            <a:spLocks noGrp="1"/>
          </p:cNvSpPr>
          <p:nvPr>
            <p:ph type="title"/>
          </p:nvPr>
        </p:nvSpPr>
        <p:spPr>
          <a:xfrm>
            <a:off x="117984" y="398208"/>
            <a:ext cx="7959216" cy="838200"/>
          </a:xfrm>
        </p:spPr>
        <p:style>
          <a:lnRef idx="2">
            <a:schemeClr val="accent1"/>
          </a:lnRef>
          <a:fillRef idx="1">
            <a:schemeClr val="lt1"/>
          </a:fillRef>
          <a:effectRef idx="0">
            <a:schemeClr val="accent1"/>
          </a:effectRef>
          <a:fontRef idx="minor">
            <a:schemeClr val="dk1"/>
          </a:fontRef>
        </p:style>
        <p:txBody>
          <a:bodyPr>
            <a:noAutofit/>
          </a:bodyPr>
          <a:lstStyle/>
          <a:p>
            <a:r>
              <a:rPr lang="en-AU" sz="3600" dirty="0" smtClean="0"/>
              <a:t>Conduct of the Ex-post Evaluation </a:t>
            </a:r>
            <a:endParaRPr lang="en-AU"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304800" y="685800"/>
            <a:ext cx="8686800" cy="4267200"/>
          </a:xfrm>
        </p:spPr>
        <p:txBody>
          <a:bodyPr/>
          <a:lstStyle/>
          <a:p>
            <a:pPr marL="631825" lvl="0" indent="-284163">
              <a:buFont typeface="Lucida Sans Unicode" pitchFamily="34" charset="0"/>
              <a:buChar char="–"/>
            </a:pPr>
            <a:r>
              <a:rPr lang="en-US" sz="2400" dirty="0" smtClean="0"/>
              <a:t>Sarawak Timber Association (STA) in </a:t>
            </a:r>
            <a:r>
              <a:rPr lang="en-US" sz="2400" dirty="0" err="1" smtClean="0"/>
              <a:t>Kuching</a:t>
            </a:r>
            <a:r>
              <a:rPr lang="en-US" sz="2400" dirty="0" smtClean="0"/>
              <a:t> </a:t>
            </a:r>
          </a:p>
          <a:p>
            <a:pPr marL="631825" lvl="0" indent="-284163">
              <a:buFont typeface="Lucida Sans Unicode" pitchFamily="34" charset="0"/>
              <a:buChar char="–"/>
            </a:pPr>
            <a:r>
              <a:rPr lang="en-US" sz="2400" dirty="0" smtClean="0"/>
              <a:t>Sarawak Forestry Corporation (SFC) in </a:t>
            </a:r>
            <a:r>
              <a:rPr lang="en-US" sz="2400" dirty="0" err="1" smtClean="0"/>
              <a:t>Kuching</a:t>
            </a:r>
            <a:endParaRPr lang="en-US" sz="2400" dirty="0" smtClean="0"/>
          </a:p>
          <a:p>
            <a:pPr marL="631825" lvl="0" indent="-284163">
              <a:buFont typeface="Lucida Sans Unicode" pitchFamily="34" charset="0"/>
              <a:buChar char="–"/>
            </a:pPr>
            <a:r>
              <a:rPr lang="en-US" sz="2400" dirty="0" smtClean="0"/>
              <a:t>Forest plantations by </a:t>
            </a:r>
            <a:r>
              <a:rPr lang="en-US" sz="2400" dirty="0" err="1" smtClean="0"/>
              <a:t>Freshwood</a:t>
            </a:r>
            <a:r>
              <a:rPr lang="en-US" sz="2400" dirty="0" smtClean="0"/>
              <a:t> </a:t>
            </a:r>
            <a:r>
              <a:rPr lang="en-US" sz="2400" dirty="0" err="1" smtClean="0"/>
              <a:t>Sdn</a:t>
            </a:r>
            <a:r>
              <a:rPr lang="en-US" sz="2400" dirty="0" smtClean="0"/>
              <a:t> </a:t>
            </a:r>
            <a:r>
              <a:rPr lang="en-US" sz="2400" dirty="0" err="1" smtClean="0"/>
              <a:t>Bhd</a:t>
            </a:r>
            <a:r>
              <a:rPr lang="en-US" sz="2400" dirty="0" smtClean="0"/>
              <a:t> at </a:t>
            </a:r>
            <a:r>
              <a:rPr lang="en-US" sz="2400" dirty="0" err="1" smtClean="0"/>
              <a:t>Lundu</a:t>
            </a:r>
            <a:r>
              <a:rPr lang="en-US" sz="2400" dirty="0" smtClean="0"/>
              <a:t> near </a:t>
            </a:r>
            <a:r>
              <a:rPr lang="en-US" sz="2400" dirty="0" err="1" smtClean="0"/>
              <a:t>Kuching</a:t>
            </a:r>
            <a:endParaRPr lang="en-US" sz="2400" dirty="0" smtClean="0"/>
          </a:p>
          <a:p>
            <a:pPr marL="631825" lvl="0" indent="-284163">
              <a:buFont typeface="Lucida Sans Unicode" pitchFamily="34" charset="0"/>
              <a:buChar char="–"/>
            </a:pPr>
            <a:r>
              <a:rPr lang="en-US" sz="2400" dirty="0" smtClean="0"/>
              <a:t>Laboratory and gallery of plantation timber products of SFC in </a:t>
            </a:r>
            <a:r>
              <a:rPr lang="en-US" sz="2400" dirty="0" err="1" smtClean="0"/>
              <a:t>Kuching</a:t>
            </a:r>
            <a:r>
              <a:rPr lang="en-US" sz="2400" dirty="0" smtClean="0"/>
              <a:t>, and</a:t>
            </a:r>
          </a:p>
          <a:p>
            <a:pPr marL="631825" lvl="0" indent="-284163">
              <a:buFont typeface="Lucida Sans Unicode" pitchFamily="34" charset="0"/>
              <a:buChar char="–"/>
            </a:pPr>
            <a:r>
              <a:rPr lang="en-US" sz="2400" dirty="0" smtClean="0"/>
              <a:t>Timber Research and Technical Training Centre (TRTTC) of the SFD in </a:t>
            </a:r>
            <a:r>
              <a:rPr lang="en-US" sz="2400" dirty="0" err="1" smtClean="0"/>
              <a:t>Kuching</a:t>
            </a:r>
            <a:endParaRPr lang="en-US" sz="2400" dirty="0" smtClean="0"/>
          </a:p>
          <a:p>
            <a:endParaRPr lang="en-US" sz="2400" dirty="0" smtClean="0"/>
          </a:p>
          <a:p>
            <a:pPr algn="just">
              <a:buNone/>
            </a:pPr>
            <a:r>
              <a:rPr lang="en-AU" sz="2400"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228600" y="1295400"/>
            <a:ext cx="8686800" cy="4343400"/>
          </a:xfrm>
        </p:spPr>
        <p:txBody>
          <a:bodyPr/>
          <a:lstStyle/>
          <a:p>
            <a:pPr algn="just" eaLnBrk="1" hangingPunct="1">
              <a:buNone/>
            </a:pPr>
            <a:r>
              <a:rPr lang="en-AU" sz="2800" b="1" dirty="0" smtClean="0"/>
              <a:t>1. Project design</a:t>
            </a:r>
          </a:p>
          <a:p>
            <a:pPr marL="722313" indent="-368300" algn="just" eaLnBrk="1" hangingPunct="1">
              <a:buFont typeface="Arial" pitchFamily="34" charset="0"/>
              <a:buChar char="•"/>
            </a:pPr>
            <a:r>
              <a:rPr lang="en-AU" sz="2400" dirty="0" smtClean="0"/>
              <a:t>Problem analysis was inadequate</a:t>
            </a:r>
          </a:p>
          <a:p>
            <a:pPr marL="1030288" indent="-282575" algn="just" eaLnBrk="1" hangingPunct="1">
              <a:buFont typeface="Symbol" pitchFamily="18" charset="2"/>
              <a:buChar char="-"/>
            </a:pPr>
            <a:r>
              <a:rPr lang="en-AU" sz="2400" dirty="0" smtClean="0"/>
              <a:t>The vertical logic was weak</a:t>
            </a:r>
          </a:p>
          <a:p>
            <a:pPr marL="1030288" indent="-282575" algn="just" eaLnBrk="1" hangingPunct="1">
              <a:buFont typeface="Symbol" pitchFamily="18" charset="2"/>
              <a:buChar char="-"/>
            </a:pPr>
            <a:r>
              <a:rPr lang="en-AU" sz="2400" dirty="0" smtClean="0"/>
              <a:t>Correspondence between the outputs defined to main causes and between the activities with sub-causes of the key problems was somewhat unclear</a:t>
            </a:r>
          </a:p>
          <a:p>
            <a:pPr marL="722313" indent="-368300" algn="just" eaLnBrk="1" hangingPunct="1">
              <a:buFont typeface="Arial" pitchFamily="34" charset="0"/>
              <a:buChar char="•"/>
            </a:pPr>
            <a:r>
              <a:rPr lang="en-AU" sz="2400" dirty="0" smtClean="0"/>
              <a:t>A more sound project design could have been developed to achieve the objectives more effectively </a:t>
            </a:r>
            <a:r>
              <a:rPr lang="en-AU" sz="1800" i="1" dirty="0" smtClean="0">
                <a:hlinkClick r:id="rId2" action="ppaction://hlinkfile"/>
              </a:rPr>
              <a:t>Problem tree alternative.docx</a:t>
            </a:r>
            <a:endParaRPr lang="en-AU" sz="1800" i="1" dirty="0" smtClean="0">
              <a:solidFill>
                <a:srgbClr val="FF0000"/>
              </a:solidFill>
            </a:endParaRPr>
          </a:p>
          <a:p>
            <a:pPr marL="722313" indent="-368300" algn="just" eaLnBrk="1" hangingPunct="1">
              <a:buFont typeface="Symbol" pitchFamily="18" charset="2"/>
              <a:buChar char="-"/>
            </a:pPr>
            <a:endParaRPr lang="en-AU" sz="2000" dirty="0" smtClean="0"/>
          </a:p>
        </p:txBody>
      </p:sp>
      <p:sp>
        <p:nvSpPr>
          <p:cNvPr id="4" name="Title 1"/>
          <p:cNvSpPr>
            <a:spLocks noGrp="1"/>
          </p:cNvSpPr>
          <p:nvPr>
            <p:ph type="title"/>
          </p:nvPr>
        </p:nvSpPr>
        <p:spPr>
          <a:xfrm>
            <a:off x="457200" y="304800"/>
            <a:ext cx="2362200" cy="792162"/>
          </a:xfrm>
        </p:spPr>
        <p:style>
          <a:lnRef idx="2">
            <a:schemeClr val="accent1"/>
          </a:lnRef>
          <a:fillRef idx="1">
            <a:schemeClr val="lt1"/>
          </a:fillRef>
          <a:effectRef idx="0">
            <a:schemeClr val="accent1"/>
          </a:effectRef>
          <a:fontRef idx="minor">
            <a:schemeClr val="dk1"/>
          </a:fontRef>
        </p:style>
        <p:txBody>
          <a:bodyPr/>
          <a:lstStyle/>
          <a:p>
            <a:pPr eaLnBrk="1" fontAlgn="auto" hangingPunct="1">
              <a:spcAft>
                <a:spcPts val="0"/>
              </a:spcAft>
              <a:defRPr/>
            </a:pPr>
            <a:r>
              <a:rPr lang="en-US" dirty="0" smtClean="0"/>
              <a:t>Findings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a:spLocks noGrp="1"/>
          </p:cNvSpPr>
          <p:nvPr>
            <p:ph idx="1"/>
          </p:nvPr>
        </p:nvSpPr>
        <p:spPr>
          <a:xfrm>
            <a:off x="228600" y="762000"/>
            <a:ext cx="8686800" cy="4572000"/>
          </a:xfrm>
        </p:spPr>
        <p:txBody>
          <a:bodyPr/>
          <a:lstStyle/>
          <a:p>
            <a:pPr algn="just" eaLnBrk="1" hangingPunct="1">
              <a:buNone/>
            </a:pPr>
            <a:r>
              <a:rPr lang="en-AU" sz="2800" b="1" dirty="0" smtClean="0"/>
              <a:t>2. Effectiveness of project implementation</a:t>
            </a:r>
          </a:p>
          <a:p>
            <a:pPr marL="722313" indent="-368300" algn="just" eaLnBrk="1" hangingPunct="1">
              <a:buFont typeface="Arial" pitchFamily="34" charset="0"/>
              <a:buChar char="•"/>
            </a:pPr>
            <a:r>
              <a:rPr lang="en-AU" sz="2400" dirty="0" smtClean="0"/>
              <a:t>The project was implemented in a collaborative manner, in high compliance with the project agreement as well as established ITTO rules and procedures</a:t>
            </a:r>
          </a:p>
          <a:p>
            <a:pPr marL="722313" indent="-368300" algn="just" eaLnBrk="1" hangingPunct="1">
              <a:buFont typeface="Arial" pitchFamily="34" charset="0"/>
              <a:buChar char="•"/>
            </a:pPr>
            <a:r>
              <a:rPr lang="en-AU" sz="2400" dirty="0" smtClean="0"/>
              <a:t>The one year extension without additional funding was needed solely for technical reasons</a:t>
            </a:r>
          </a:p>
          <a:p>
            <a:pPr marL="722313" indent="-368300" algn="just" eaLnBrk="1" hangingPunct="1">
              <a:buFont typeface="Arial" pitchFamily="34" charset="0"/>
              <a:buChar char="•"/>
            </a:pPr>
            <a:r>
              <a:rPr lang="en-AU" sz="2400" dirty="0" smtClean="0"/>
              <a:t>Key success factors included:</a:t>
            </a:r>
          </a:p>
          <a:p>
            <a:pPr marL="1081088" indent="-217488" algn="just" eaLnBrk="1" hangingPunct="1">
              <a:buFont typeface="Wingdings" pitchFamily="2" charset="2"/>
              <a:buChar char="ü"/>
            </a:pPr>
            <a:r>
              <a:rPr lang="en-AU" sz="2000" dirty="0" smtClean="0"/>
              <a:t>Competent PSC, supportive and able partners </a:t>
            </a:r>
          </a:p>
          <a:p>
            <a:pPr marL="1081088" indent="-217488" algn="just" eaLnBrk="1" hangingPunct="1">
              <a:buFont typeface="Wingdings" pitchFamily="2" charset="2"/>
              <a:buChar char="ü"/>
            </a:pPr>
            <a:r>
              <a:rPr lang="en-AU" sz="2000" dirty="0" smtClean="0"/>
              <a:t>Frequent meetings of key personnel and professionals </a:t>
            </a:r>
          </a:p>
          <a:p>
            <a:pPr marL="1081088" indent="-217488" algn="just" eaLnBrk="1" hangingPunct="1">
              <a:buNone/>
            </a:pPr>
            <a:endParaRPr lang="en-AU" sz="2400" dirty="0" smtClean="0"/>
          </a:p>
          <a:p>
            <a:pPr marL="722313" indent="-368300" algn="just" eaLnBrk="1" hangingPunct="1">
              <a:buFont typeface="Symbol" pitchFamily="18" charset="2"/>
              <a:buChar char="-"/>
            </a:pPr>
            <a:endParaRPr lang="en-AU" sz="20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1010</TotalTime>
  <Words>1027</Words>
  <Application>Microsoft Office PowerPoint</Application>
  <PresentationFormat>On-screen Show (4:3)</PresentationFormat>
  <Paragraphs>133</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Slide 1</vt:lpstr>
      <vt:lpstr>Project Identities</vt:lpstr>
      <vt:lpstr>Project Facts</vt:lpstr>
      <vt:lpstr>Slide 4</vt:lpstr>
      <vt:lpstr>Slide 5</vt:lpstr>
      <vt:lpstr>Conduct of the Ex-post Evaluation </vt:lpstr>
      <vt:lpstr>Slide 7</vt:lpstr>
      <vt:lpstr>Findings</vt:lpstr>
      <vt:lpstr>Slide 9</vt:lpstr>
      <vt:lpstr>Slide 10</vt:lpstr>
      <vt:lpstr>Slide 11</vt:lpstr>
      <vt:lpstr>Slide 12</vt:lpstr>
      <vt:lpstr>Lessons Learned</vt:lpstr>
      <vt:lpstr>Recommendations</vt:lpstr>
      <vt:lpstr>Slide 15</vt:lpstr>
      <vt:lpstr>Selected Pictures</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EX-POST EVALUATION ITTO  PD 108/01 Rev.3 (I), PD 277/04 Rev.3 (I), PD 286/04 Rev.1 (I)</dc:title>
  <dc:creator>user</dc:creator>
  <cp:lastModifiedBy>Se7ven</cp:lastModifiedBy>
  <cp:revision>133</cp:revision>
  <dcterms:created xsi:type="dcterms:W3CDTF">2010-04-19T01:37:27Z</dcterms:created>
  <dcterms:modified xsi:type="dcterms:W3CDTF">2013-11-08T02:13:15Z</dcterms:modified>
</cp:coreProperties>
</file>