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329" r:id="rId2"/>
    <p:sldId id="376" r:id="rId3"/>
    <p:sldId id="367" r:id="rId4"/>
    <p:sldId id="375" r:id="rId5"/>
    <p:sldId id="369" r:id="rId6"/>
    <p:sldId id="371" r:id="rId7"/>
    <p:sldId id="370" r:id="rId8"/>
    <p:sldId id="368" r:id="rId9"/>
    <p:sldId id="372" r:id="rId10"/>
    <p:sldId id="374" r:id="rId11"/>
    <p:sldId id="373" r:id="rId12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CC00"/>
    <a:srgbClr val="006600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388" autoAdjust="0"/>
    <p:restoredTop sz="77620" autoAdjust="0"/>
  </p:normalViewPr>
  <p:slideViewPr>
    <p:cSldViewPr>
      <p:cViewPr>
        <p:scale>
          <a:sx n="60" d="100"/>
          <a:sy n="60" d="100"/>
        </p:scale>
        <p:origin x="-1338" y="4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91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fld id="{7E020A90-8CF7-4EEC-BF0C-B7B367DBD6E6}" type="datetimeFigureOut">
              <a:rPr lang="en-US"/>
              <a:pPr>
                <a:defRPr/>
              </a:pPr>
              <a:t>11/26/2013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fld id="{8F295CCE-298E-4BB5-B8F0-B5F91B8DF0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429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5D466D3A-3C34-4EFD-92AB-4A5C7A8B8655}" type="datetimeFigureOut">
              <a:rPr lang="en-US"/>
              <a:pPr>
                <a:defRPr/>
              </a:pPr>
              <a:t>11/26/2013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D1E3C2D7-6830-4FF9-8189-DE543A0610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8578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/>
            <a:endParaRPr lang="en-US" sz="8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E3C2D7-6830-4FF9-8189-DE543A06105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/>
            <a:endParaRPr lang="en-US" sz="8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E3C2D7-6830-4FF9-8189-DE543A061054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/>
            <a:endParaRPr lang="en-US" sz="8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E3C2D7-6830-4FF9-8189-DE543A061054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/>
            <a:endParaRPr lang="en-US" sz="8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E3C2D7-6830-4FF9-8189-DE543A061054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/>
            <a:endParaRPr lang="en-US" sz="8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E3C2D7-6830-4FF9-8189-DE543A061054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/>
            <a:endParaRPr lang="en-US" sz="8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E3C2D7-6830-4FF9-8189-DE543A061054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/>
            <a:endParaRPr lang="en-US" sz="8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E3C2D7-6830-4FF9-8189-DE543A061054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/>
            <a:endParaRPr lang="en-US" sz="8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E3C2D7-6830-4FF9-8189-DE543A061054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/>
            <a:endParaRPr lang="en-US" sz="8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E3C2D7-6830-4FF9-8189-DE543A061054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/>
            <a:endParaRPr lang="en-US" sz="8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E3C2D7-6830-4FF9-8189-DE543A061054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/>
            <a:endParaRPr lang="en-US" sz="8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E3C2D7-6830-4FF9-8189-DE543A061054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F0CED1-8B57-4AA2-AB15-A3F797099E13}" type="datetimeFigureOut">
              <a:rPr lang="en-US"/>
              <a:pPr>
                <a:defRPr/>
              </a:pPr>
              <a:t>11/26/2013</a:t>
            </a:fld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E85B59-B9A8-4538-973C-C55FC03502E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886619-DD9A-4B64-9015-60F254D121EF}" type="datetimeFigureOut">
              <a:rPr lang="en-US"/>
              <a:pPr>
                <a:defRPr/>
              </a:pPr>
              <a:t>11/26/2013</a:t>
            </a:fld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F6BD0F-9474-419D-8CA8-4F83F4C785E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152400"/>
            <a:ext cx="194310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76900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392EF3-4D77-4525-9C0C-5D0FEE5F5284}" type="datetimeFigureOut">
              <a:rPr lang="en-US"/>
              <a:pPr>
                <a:defRPr/>
              </a:pPr>
              <a:t>11/26/2013</a:t>
            </a:fld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C21FA8-88F8-440D-8BE2-9116D2A9956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52400"/>
            <a:ext cx="7010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5D0386-BB24-42BD-B3DC-C67B6FA5AC84}" type="datetimeFigureOut">
              <a:rPr lang="en-US"/>
              <a:pPr>
                <a:defRPr/>
              </a:pPr>
              <a:t>11/26/2013</a:t>
            </a:fld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028210-3660-48E5-A337-0C672B333DF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910" y="152400"/>
            <a:ext cx="758669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bg1"/>
              </a:buClr>
              <a:defRPr/>
            </a:lvl1pPr>
            <a:lvl2pPr>
              <a:buClr>
                <a:schemeClr val="bg1"/>
              </a:buClr>
              <a:defRPr/>
            </a:lvl2pPr>
            <a:lvl3pPr>
              <a:buClr>
                <a:schemeClr val="bg1"/>
              </a:buClr>
              <a:defRPr/>
            </a:lvl3pPr>
            <a:lvl4pPr>
              <a:buClr>
                <a:schemeClr val="bg1"/>
              </a:buClr>
              <a:defRPr/>
            </a:lvl4pPr>
            <a:lvl5pPr>
              <a:buClr>
                <a:schemeClr val="bg1"/>
              </a:buCl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417659-2A4A-42A6-9BC3-A284D6BA494A}" type="datetimeFigureOut">
              <a:rPr lang="en-US"/>
              <a:pPr>
                <a:defRPr/>
              </a:pPr>
              <a:t>11/26/2013</a:t>
            </a:fld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FC98F6-BAE0-494F-B23F-F51E07493A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007586-C9C3-4A61-A6C5-FCEDF1AC1C66}" type="datetimeFigureOut">
              <a:rPr lang="en-US"/>
              <a:pPr>
                <a:defRPr/>
              </a:pPr>
              <a:t>11/26/2013</a:t>
            </a:fld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81AE86-7780-48B8-90F7-0352B65B7D5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F78354-5ED9-4C3F-9377-C25FAC1BB5CE}" type="datetimeFigureOut">
              <a:rPr lang="en-US"/>
              <a:pPr>
                <a:defRPr/>
              </a:pPr>
              <a:t>11/26/2013</a:t>
            </a:fld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8A9D0B-8E5A-442E-99B6-45898F1D9D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BF073E-DD07-4518-A2E8-232169D85509}" type="datetimeFigureOut">
              <a:rPr lang="en-US"/>
              <a:pPr>
                <a:defRPr/>
              </a:pPr>
              <a:t>11/26/2013</a:t>
            </a:fld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DE0619-AFC0-4292-B6D7-8A6EBAE608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2" y="152400"/>
            <a:ext cx="7010400" cy="1143000"/>
          </a:xfrm>
        </p:spPr>
        <p:txBody>
          <a:bodyPr/>
          <a:lstStyle>
            <a:lvl1pPr algn="l"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C93E29-223F-481E-A923-655DF981B5D2}" type="datetimeFigureOut">
              <a:rPr lang="en-US"/>
              <a:pPr>
                <a:defRPr/>
              </a:pPr>
              <a:t>11/26/2013</a:t>
            </a:fld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CAA793-4624-405E-A77F-FF7364A00D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E15EE8-4F2A-4A9B-A5C8-011F8DF4C6EE}" type="datetimeFigureOut">
              <a:rPr lang="en-US"/>
              <a:pPr>
                <a:defRPr/>
              </a:pPr>
              <a:t>11/26/2013</a:t>
            </a:fld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87EDB6-B0B6-45B6-A9D6-F51A7F26998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F86E6B-2DBA-4AE0-867C-E6F4434E36EF}" type="datetimeFigureOut">
              <a:rPr lang="en-US"/>
              <a:pPr>
                <a:defRPr/>
              </a:pPr>
              <a:t>11/26/2013</a:t>
            </a:fld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40E575-8270-447C-9766-D475D705FBD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339A3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3399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ChangeArrowheads="1"/>
          </p:cNvSpPr>
          <p:nvPr/>
        </p:nvSpPr>
        <p:spPr bwMode="auto">
          <a:xfrm>
            <a:off x="0" y="0"/>
            <a:ext cx="9144000" cy="1447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latin typeface="Calibri" pitchFamily="34" charset="0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152400"/>
            <a:ext cx="7010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fr-FR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smtClean="0"/>
          </a:p>
        </p:txBody>
      </p:sp>
      <p:sp>
        <p:nvSpPr>
          <p:cNvPr id="7987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Calibri" pitchFamily="34" charset="0"/>
              </a:defRPr>
            </a:lvl1pPr>
          </a:lstStyle>
          <a:p>
            <a:pPr>
              <a:defRPr/>
            </a:pPr>
            <a:fld id="{97571E34-7E76-456D-9FE3-024C84596184}" type="datetimeFigureOut">
              <a:rPr lang="en-US"/>
              <a:pPr>
                <a:defRPr/>
              </a:pPr>
              <a:t>11/26/2013</a:t>
            </a:fld>
            <a:endParaRPr lang="en-US" dirty="0"/>
          </a:p>
        </p:txBody>
      </p:sp>
      <p:sp>
        <p:nvSpPr>
          <p:cNvPr id="7987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987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594F235-E1B1-4448-B1AA-FADCB2B1057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9" name="Picture 2" descr="D:\CR\Personal\Fotos\Amigos\JB\Thailand-pict\P1020137.JPG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1412776"/>
            <a:ext cx="9144000" cy="5544616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 userDrawn="1"/>
        </p:nvSpPr>
        <p:spPr bwMode="auto">
          <a:xfrm>
            <a:off x="0" y="1412775"/>
            <a:ext cx="9144000" cy="5534289"/>
          </a:xfrm>
          <a:prstGeom prst="rect">
            <a:avLst/>
          </a:prstGeom>
          <a:solidFill>
            <a:schemeClr val="tx1">
              <a:lumMod val="75000"/>
              <a:lumOff val="25000"/>
              <a:alpha val="53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15"/>
          <a:srcRect t="22007" b="89"/>
          <a:stretch/>
        </p:blipFill>
        <p:spPr>
          <a:xfrm>
            <a:off x="4680520" y="127504"/>
            <a:ext cx="4355976" cy="6372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4" r:id="rId9"/>
    <p:sldLayoutId id="2147483801" r:id="rId10"/>
    <p:sldLayoutId id="2147483802" r:id="rId11"/>
    <p:sldLayoutId id="2147483803" r:id="rId12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339933"/>
          </a:solidFill>
          <a:latin typeface="Calibri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339933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339933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339933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339933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339933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339933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339933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339933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FF00"/>
        </a:buClr>
        <a:buChar char="•"/>
        <a:defRPr sz="3200">
          <a:solidFill>
            <a:schemeClr val="bg1"/>
          </a:solidFill>
          <a:latin typeface="Calibri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FF00"/>
        </a:buClr>
        <a:buChar char="•"/>
        <a:defRPr sz="2800">
          <a:solidFill>
            <a:schemeClr val="bg1"/>
          </a:solidFill>
          <a:latin typeface="Calibri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FFF00"/>
        </a:buClr>
        <a:buChar char="•"/>
        <a:defRPr sz="2400">
          <a:solidFill>
            <a:schemeClr val="bg1"/>
          </a:solidFill>
          <a:latin typeface="Calibri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FFF00"/>
        </a:buClr>
        <a:buChar char="•"/>
        <a:defRPr sz="2000">
          <a:solidFill>
            <a:schemeClr val="bg1"/>
          </a:solidFill>
          <a:latin typeface="Calibri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FFF00"/>
        </a:buClr>
        <a:buChar char="•"/>
        <a:defRPr sz="2000">
          <a:solidFill>
            <a:schemeClr val="bg1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Char char="•"/>
        <a:defRPr sz="20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Char char="•"/>
        <a:defRPr sz="20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Char char="•"/>
        <a:defRPr sz="20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Char char="•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gif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1" y="5373216"/>
            <a:ext cx="9167751" cy="14847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 sz="2800" dirty="0">
              <a:solidFill>
                <a:schemeClr val="tx1"/>
              </a:solidFill>
              <a:latin typeface="Calibri" pitchFamily="34" charset="0"/>
            </a:endParaRPr>
          </a:p>
        </p:txBody>
      </p:sp>
      <p:pic>
        <p:nvPicPr>
          <p:cNvPr id="1026" name="Picture 2" descr="D:\CR\Personal\Fotos\Amigos\JB\Thailand-pict\P10201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71400"/>
            <a:ext cx="9144000" cy="5544616"/>
          </a:xfrm>
          <a:prstGeom prst="rect">
            <a:avLst/>
          </a:prstGeom>
          <a:noFill/>
        </p:spPr>
      </p:pic>
      <p:pic>
        <p:nvPicPr>
          <p:cNvPr id="8" name="Picture 7" descr="itto_logo_web_light_lg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02673" y="5526203"/>
            <a:ext cx="1562401" cy="1184300"/>
          </a:xfrm>
          <a:prstGeom prst="rect">
            <a:avLst/>
          </a:prstGeom>
        </p:spPr>
      </p:pic>
      <p:sp>
        <p:nvSpPr>
          <p:cNvPr id="11" name="Subtitle 2"/>
          <p:cNvSpPr txBox="1">
            <a:spLocks/>
          </p:cNvSpPr>
          <p:nvPr/>
        </p:nvSpPr>
        <p:spPr bwMode="auto">
          <a:xfrm>
            <a:off x="467544" y="1484784"/>
            <a:ext cx="8484182" cy="3416320"/>
          </a:xfrm>
          <a:prstGeom prst="rect">
            <a:avLst/>
          </a:prstGeom>
          <a:solidFill>
            <a:schemeClr val="tx1">
              <a:lumMod val="95000"/>
              <a:lumOff val="5000"/>
              <a:alpha val="46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sz="2000" b="1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US" sz="2000" b="1" u="sng" dirty="0" smtClean="0">
                <a:solidFill>
                  <a:schemeClr val="bg1"/>
                </a:solidFill>
                <a:latin typeface="Calibri" pitchFamily="34" charset="0"/>
              </a:rPr>
              <a:t>ITTC(XLIX)/8 - CRF </a:t>
            </a:r>
            <a:br>
              <a:rPr lang="en-US" sz="2000" b="1" u="sng" dirty="0" smtClean="0">
                <a:solidFill>
                  <a:schemeClr val="bg1"/>
                </a:solidFill>
                <a:latin typeface="Calibri" pitchFamily="34" charset="0"/>
              </a:rPr>
            </a:br>
            <a:r>
              <a:rPr lang="en-US" sz="2000" b="1" i="1" dirty="0" smtClean="0">
                <a:solidFill>
                  <a:schemeClr val="bg1"/>
                </a:solidFill>
                <a:latin typeface="Calibri" pitchFamily="34" charset="0"/>
              </a:rPr>
              <a:t>item 14 of the agenda</a:t>
            </a:r>
            <a:br>
              <a:rPr lang="en-US" sz="2000" b="1" i="1" dirty="0" smtClean="0">
                <a:solidFill>
                  <a:schemeClr val="bg1"/>
                </a:solidFill>
                <a:latin typeface="Calibri" pitchFamily="34" charset="0"/>
              </a:rPr>
            </a:br>
            <a:endParaRPr lang="en-US" sz="2000" b="1" i="1" dirty="0" smtClean="0">
              <a:solidFill>
                <a:schemeClr val="bg1"/>
              </a:solidFill>
              <a:latin typeface="Calibri" pitchFamily="34" charset="0"/>
            </a:endParaRPr>
          </a:p>
          <a:p>
            <a:pPr algn="r"/>
            <a:r>
              <a:rPr lang="en-US" sz="2800" b="1" dirty="0" smtClean="0">
                <a:solidFill>
                  <a:srgbClr val="FFFF00"/>
                </a:solidFill>
                <a:latin typeface="Calibri" pitchFamily="34" charset="0"/>
              </a:rPr>
              <a:t>Revised ITTO Principles and Guidelines for the Sustainable Management </a:t>
            </a:r>
            <a:r>
              <a:rPr lang="en-US" sz="2800" b="1" dirty="0" smtClean="0">
                <a:solidFill>
                  <a:srgbClr val="FFFF00"/>
                </a:solidFill>
                <a:latin typeface="Calibri" pitchFamily="34" charset="0"/>
              </a:rPr>
              <a:t>of </a:t>
            </a:r>
            <a:r>
              <a:rPr lang="en-US" sz="2800" b="1" dirty="0" smtClean="0">
                <a:solidFill>
                  <a:srgbClr val="FFFF00"/>
                </a:solidFill>
                <a:latin typeface="Calibri" pitchFamily="34" charset="0"/>
              </a:rPr>
              <a:t>Natural Tropical Forests</a:t>
            </a:r>
            <a:r>
              <a:rPr lang="en-US" sz="2800" b="1" dirty="0" smtClean="0">
                <a:solidFill>
                  <a:srgbClr val="FFC000"/>
                </a:solidFill>
                <a:latin typeface="Calibri" pitchFamily="34" charset="0"/>
              </a:rPr>
              <a:t/>
            </a:r>
            <a:br>
              <a:rPr lang="en-US" sz="2800" b="1" dirty="0" smtClean="0">
                <a:solidFill>
                  <a:srgbClr val="FFC000"/>
                </a:solidFill>
                <a:latin typeface="Calibri" pitchFamily="34" charset="0"/>
              </a:rPr>
            </a:br>
            <a:endParaRPr lang="en-US" sz="2800" b="1" dirty="0" smtClean="0">
              <a:solidFill>
                <a:srgbClr val="FFC000"/>
              </a:solidFill>
              <a:latin typeface="Calibri" pitchFamily="34" charset="0"/>
            </a:endParaRPr>
          </a:p>
          <a:p>
            <a:pPr algn="r"/>
            <a:r>
              <a:rPr lang="en-US" dirty="0" smtClean="0">
                <a:solidFill>
                  <a:schemeClr val="bg1"/>
                </a:solidFill>
                <a:latin typeface="Calibri" pitchFamily="34" charset="0"/>
              </a:rPr>
              <a:t>Libreville, 26  November 2013</a:t>
            </a:r>
          </a:p>
          <a:p>
            <a:pPr algn="r"/>
            <a:r>
              <a:rPr lang="en-US" dirty="0" smtClean="0">
                <a:solidFill>
                  <a:schemeClr val="bg1"/>
                </a:solidFill>
                <a:latin typeface="Calibri" pitchFamily="34" charset="0"/>
              </a:rPr>
              <a:t/>
            </a:r>
            <a:br>
              <a:rPr lang="en-US" dirty="0" smtClean="0">
                <a:solidFill>
                  <a:schemeClr val="bg1"/>
                </a:solidFill>
                <a:latin typeface="Calibri" pitchFamily="34" charset="0"/>
              </a:rPr>
            </a:br>
            <a:r>
              <a:rPr lang="en-US" b="1" dirty="0" smtClean="0">
                <a:solidFill>
                  <a:schemeClr val="bg1"/>
                </a:solidFill>
                <a:latin typeface="Calibri" pitchFamily="34" charset="0"/>
              </a:rPr>
              <a:t>Jürgen Blaser and Ricardo M. Umali</a:t>
            </a:r>
          </a:p>
          <a:p>
            <a:pPr algn="r"/>
            <a:r>
              <a:rPr lang="en-US" b="1" dirty="0" smtClean="0">
                <a:solidFill>
                  <a:schemeClr val="bg1"/>
                </a:solidFill>
                <a:latin typeface="Calibri" pitchFamily="34" charset="0"/>
              </a:rPr>
              <a:t>Switzerland and the Philippines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CR\Personal\Fotos\Amigos\JB\Thailand-pict\P10201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71400"/>
            <a:ext cx="9144000" cy="5544616"/>
          </a:xfrm>
          <a:prstGeom prst="rect">
            <a:avLst/>
          </a:prstGeom>
          <a:noFill/>
        </p:spPr>
      </p:pic>
      <p:sp>
        <p:nvSpPr>
          <p:cNvPr id="11" name="Subtitle 2"/>
          <p:cNvSpPr txBox="1">
            <a:spLocks/>
          </p:cNvSpPr>
          <p:nvPr/>
        </p:nvSpPr>
        <p:spPr bwMode="auto">
          <a:xfrm>
            <a:off x="467544" y="1570179"/>
            <a:ext cx="8798979" cy="4558171"/>
          </a:xfrm>
          <a:prstGeom prst="rect">
            <a:avLst/>
          </a:prstGeom>
          <a:solidFill>
            <a:schemeClr val="tx1">
              <a:lumMod val="95000"/>
              <a:lumOff val="5000"/>
              <a:alpha val="46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endParaRPr lang="en-US" sz="20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pPr algn="r"/>
            <a:endParaRPr lang="en-US" sz="2000" b="1" i="1" dirty="0" smtClean="0">
              <a:solidFill>
                <a:schemeClr val="bg1"/>
              </a:solidFill>
              <a:latin typeface="Calibri" pitchFamily="34" charset="0"/>
            </a:endParaRPr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US" sz="2800" b="1" dirty="0" smtClean="0">
                <a:solidFill>
                  <a:srgbClr val="FFFF00"/>
                </a:solidFill>
                <a:latin typeface="Calibri" pitchFamily="34" charset="0"/>
              </a:rPr>
              <a:t>In respect to the IFM and REDD+</a:t>
            </a:r>
            <a:endParaRPr lang="en-US" sz="2800" b="1" dirty="0" smtClean="0">
              <a:solidFill>
                <a:srgbClr val="FFFF00"/>
              </a:solidFill>
              <a:latin typeface="Calibri" pitchFamily="34" charset="0"/>
            </a:endParaRPr>
          </a:p>
          <a:p>
            <a:pPr marL="623888" lvl="1" indent="-5143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2800" b="1" dirty="0">
                <a:solidFill>
                  <a:srgbClr val="FFFF00"/>
                </a:solidFill>
                <a:latin typeface="Calibri" pitchFamily="34" charset="0"/>
              </a:rPr>
              <a:t> </a:t>
            </a:r>
            <a:r>
              <a:rPr lang="en-US" sz="2800" b="1" dirty="0" smtClean="0">
                <a:solidFill>
                  <a:srgbClr val="FFFF00"/>
                </a:solidFill>
                <a:latin typeface="Calibri" pitchFamily="34" charset="0"/>
              </a:rPr>
              <a:t>Make cross-reference  to the  </a:t>
            </a:r>
            <a:r>
              <a:rPr lang="en-US" sz="2800" b="1" dirty="0" err="1" smtClean="0">
                <a:solidFill>
                  <a:srgbClr val="FFFF00"/>
                </a:solidFill>
                <a:latin typeface="Calibri" pitchFamily="34" charset="0"/>
              </a:rPr>
              <a:t>sCreen</a:t>
            </a:r>
            <a:r>
              <a:rPr lang="en-US" sz="2800" b="1" dirty="0" smtClean="0">
                <a:solidFill>
                  <a:srgbClr val="FFFF00"/>
                </a:solidFill>
                <a:latin typeface="Calibri" pitchFamily="34" charset="0"/>
              </a:rPr>
              <a:t> tool </a:t>
            </a:r>
            <a:br>
              <a:rPr lang="en-US" sz="2800" b="1" dirty="0" smtClean="0">
                <a:solidFill>
                  <a:srgbClr val="FFFF00"/>
                </a:solidFill>
                <a:latin typeface="Calibri" pitchFamily="34" charset="0"/>
              </a:rPr>
            </a:br>
            <a:r>
              <a:rPr lang="en-US" sz="2800" b="1" dirty="0" smtClean="0">
                <a:solidFill>
                  <a:srgbClr val="FFFF00"/>
                </a:solidFill>
                <a:latin typeface="Calibri" pitchFamily="34" charset="0"/>
              </a:rPr>
              <a:t>(if been developed as an ITTO technical paper)</a:t>
            </a:r>
            <a:endParaRPr lang="en-US" sz="2800" b="1" dirty="0" smtClean="0">
              <a:solidFill>
                <a:srgbClr val="FFFF00"/>
              </a:solidFill>
              <a:latin typeface="Calibri" pitchFamily="34" charset="0"/>
            </a:endParaRPr>
          </a:p>
          <a:p>
            <a:pPr marL="623888" lvl="1" indent="-5143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2800" b="1" dirty="0" smtClean="0">
                <a:solidFill>
                  <a:srgbClr val="FFFF00"/>
                </a:solidFill>
                <a:latin typeface="Calibri" pitchFamily="34" charset="0"/>
              </a:rPr>
              <a:t> Update the references and accuracy  to forest  contribution to climate change mitigation  (and adaptation) as appropriate</a:t>
            </a:r>
          </a:p>
          <a:p>
            <a:pPr marL="623888" lvl="1" indent="-5143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v"/>
            </a:pPr>
            <a:endParaRPr lang="en-US" sz="2800" b="1" dirty="0" smtClean="0">
              <a:solidFill>
                <a:srgbClr val="FFFF00"/>
              </a:solidFill>
              <a:latin typeface="Calibri" pitchFamily="34" charset="0"/>
            </a:endParaRPr>
          </a:p>
        </p:txBody>
      </p:sp>
      <p:pic>
        <p:nvPicPr>
          <p:cNvPr id="7" name="Picture 6" descr="itto_logo_web_light_lg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2" y="0"/>
            <a:ext cx="1562401" cy="11843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267744" y="246740"/>
            <a:ext cx="559839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40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New </a:t>
            </a:r>
            <a:r>
              <a:rPr lang="de-CH" sz="4000" b="1" dirty="0" err="1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considerations</a:t>
            </a:r>
            <a:endParaRPr lang="de-CH" sz="4000" b="1" dirty="0" smtClean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de-CH" sz="40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de-CH" sz="4000" b="1" dirty="0" err="1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received</a:t>
            </a:r>
            <a:r>
              <a:rPr lang="de-CH" sz="40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 </a:t>
            </a:r>
            <a:r>
              <a:rPr lang="de-CH" sz="4000" b="1" dirty="0" err="1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this</a:t>
            </a:r>
            <a:r>
              <a:rPr lang="de-CH" sz="40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4000" b="1" dirty="0" err="1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meeting</a:t>
            </a:r>
            <a:r>
              <a:rPr lang="de-CH" sz="40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de-CH" sz="4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6184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CR\Personal\Fotos\Amigos\JB\Thailand-pict\P10201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71400"/>
            <a:ext cx="9144000" cy="5544616"/>
          </a:xfrm>
          <a:prstGeom prst="rect">
            <a:avLst/>
          </a:prstGeom>
          <a:noFill/>
        </p:spPr>
      </p:pic>
      <p:sp>
        <p:nvSpPr>
          <p:cNvPr id="11" name="Subtitle 2"/>
          <p:cNvSpPr txBox="1">
            <a:spLocks/>
          </p:cNvSpPr>
          <p:nvPr/>
        </p:nvSpPr>
        <p:spPr bwMode="auto">
          <a:xfrm>
            <a:off x="237517" y="1052736"/>
            <a:ext cx="8798979" cy="6164765"/>
          </a:xfrm>
          <a:prstGeom prst="rect">
            <a:avLst/>
          </a:prstGeom>
          <a:solidFill>
            <a:schemeClr val="tx1">
              <a:lumMod val="95000"/>
              <a:lumOff val="5000"/>
              <a:alpha val="46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</a:pPr>
            <a:endParaRPr lang="en-US" sz="2800" b="1" dirty="0" smtClean="0">
              <a:solidFill>
                <a:srgbClr val="FFFF00"/>
              </a:solidFill>
              <a:latin typeface="Calibri" pitchFamily="34" charset="0"/>
            </a:endParaRPr>
          </a:p>
          <a:p>
            <a:pPr marL="623888" lvl="1" indent="-5143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2800" b="1" i="1" dirty="0" smtClean="0">
                <a:solidFill>
                  <a:srgbClr val="FFFF00"/>
                </a:solidFill>
                <a:latin typeface="Calibri" pitchFamily="34" charset="0"/>
              </a:rPr>
              <a:t>Ad-hoc </a:t>
            </a:r>
            <a:r>
              <a:rPr lang="en-US" sz="2800" b="1" i="1" dirty="0" smtClean="0">
                <a:solidFill>
                  <a:srgbClr val="FFFF00"/>
                </a:solidFill>
                <a:latin typeface="Calibri" pitchFamily="34" charset="0"/>
              </a:rPr>
              <a:t>Working group </a:t>
            </a:r>
            <a:r>
              <a:rPr lang="en-US" sz="2800" b="1" dirty="0" smtClean="0">
                <a:solidFill>
                  <a:srgbClr val="FFFF00"/>
                </a:solidFill>
                <a:latin typeface="Calibri" pitchFamily="34" charset="0"/>
              </a:rPr>
              <a:t>of the CRF with </a:t>
            </a:r>
            <a:r>
              <a:rPr lang="en-US" sz="2800" b="1" dirty="0" smtClean="0">
                <a:solidFill>
                  <a:srgbClr val="FFFF00"/>
                </a:solidFill>
                <a:latin typeface="Calibri" pitchFamily="34" charset="0"/>
              </a:rPr>
              <a:t>interested parties, Secretariat and</a:t>
            </a:r>
            <a:r>
              <a:rPr lang="en-US" sz="2800" b="1" dirty="0" smtClean="0">
                <a:solidFill>
                  <a:srgbClr val="FFFF00"/>
                </a:solidFill>
                <a:latin typeface="Calibri" pitchFamily="34" charset="0"/>
              </a:rPr>
              <a:t> </a:t>
            </a:r>
            <a:r>
              <a:rPr lang="en-US" sz="2800" b="1" dirty="0" smtClean="0">
                <a:solidFill>
                  <a:srgbClr val="FFFF00"/>
                </a:solidFill>
                <a:latin typeface="Calibri" pitchFamily="34" charset="0"/>
              </a:rPr>
              <a:t>consultant </a:t>
            </a:r>
            <a:r>
              <a:rPr lang="en-US" sz="2800" b="1" dirty="0" smtClean="0">
                <a:solidFill>
                  <a:srgbClr val="FFFF00"/>
                </a:solidFill>
                <a:latin typeface="Calibri" pitchFamily="34" charset="0"/>
              </a:rPr>
              <a:t>to discuss open issues, recommendations and further improvement of the document (Wednesday 26 November)</a:t>
            </a:r>
          </a:p>
          <a:p>
            <a:pPr marL="109538" lvl="1">
              <a:lnSpc>
                <a:spcPct val="120000"/>
              </a:lnSpc>
              <a:spcAft>
                <a:spcPts val="600"/>
              </a:spcAft>
            </a:pPr>
            <a:endParaRPr lang="en-US" sz="2800" b="1" dirty="0" smtClean="0">
              <a:solidFill>
                <a:srgbClr val="FFFF00"/>
              </a:solidFill>
              <a:latin typeface="Calibri" pitchFamily="34" charset="0"/>
            </a:endParaRPr>
          </a:p>
          <a:p>
            <a:pPr marL="623888" lvl="1" indent="-5143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2800" b="1" dirty="0" smtClean="0">
                <a:solidFill>
                  <a:srgbClr val="FFFF00"/>
                </a:solidFill>
                <a:latin typeface="Calibri" pitchFamily="34" charset="0"/>
              </a:rPr>
              <a:t>Preparation </a:t>
            </a:r>
            <a:r>
              <a:rPr lang="en-US" sz="2800" b="1" dirty="0" smtClean="0">
                <a:solidFill>
                  <a:srgbClr val="FFFF00"/>
                </a:solidFill>
                <a:latin typeface="Calibri" pitchFamily="34" charset="0"/>
              </a:rPr>
              <a:t>of an annex to the Council Decision  on </a:t>
            </a:r>
            <a:r>
              <a:rPr lang="en-US" sz="2800" b="1" dirty="0" smtClean="0">
                <a:solidFill>
                  <a:srgbClr val="FFFF00"/>
                </a:solidFill>
                <a:latin typeface="Calibri" pitchFamily="34" charset="0"/>
              </a:rPr>
              <a:t>how to proceed with the </a:t>
            </a:r>
            <a:r>
              <a:rPr lang="en-US" sz="2800" b="1" dirty="0" smtClean="0">
                <a:solidFill>
                  <a:srgbClr val="FFFF00"/>
                </a:solidFill>
                <a:latin typeface="Calibri" pitchFamily="34" charset="0"/>
              </a:rPr>
              <a:t>work on </a:t>
            </a:r>
            <a:r>
              <a:rPr lang="en-US" sz="2800" b="1" dirty="0" smtClean="0">
                <a:solidFill>
                  <a:srgbClr val="FFFF00"/>
                </a:solidFill>
                <a:latin typeface="Calibri" pitchFamily="34" charset="0"/>
              </a:rPr>
              <a:t>the Guidelines over the </a:t>
            </a:r>
            <a:r>
              <a:rPr lang="en-US" sz="2800" b="1" smtClean="0">
                <a:solidFill>
                  <a:srgbClr val="FFFF00"/>
                </a:solidFill>
                <a:latin typeface="Calibri" pitchFamily="34" charset="0"/>
              </a:rPr>
              <a:t>coming months</a:t>
            </a:r>
            <a:endParaRPr lang="en-US" sz="2800" b="1" dirty="0" smtClean="0">
              <a:solidFill>
                <a:srgbClr val="FFFF00"/>
              </a:solidFill>
              <a:latin typeface="Calibri" pitchFamily="34" charset="0"/>
            </a:endParaRPr>
          </a:p>
          <a:p>
            <a:pPr marL="623888" lvl="1" indent="-5143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v"/>
            </a:pPr>
            <a:endParaRPr lang="en-US" sz="2800" b="1" dirty="0">
              <a:solidFill>
                <a:srgbClr val="FFFF00"/>
              </a:solidFill>
              <a:latin typeface="Calibri" pitchFamily="34" charset="0"/>
            </a:endParaRPr>
          </a:p>
          <a:p>
            <a:pPr marL="623888" lvl="1" indent="-5143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v"/>
            </a:pPr>
            <a:endParaRPr lang="en-US" sz="2800" b="1" dirty="0" smtClean="0">
              <a:solidFill>
                <a:srgbClr val="FFFF00"/>
              </a:solidFill>
              <a:latin typeface="Calibri" pitchFamily="34" charset="0"/>
            </a:endParaRPr>
          </a:p>
        </p:txBody>
      </p:sp>
      <p:pic>
        <p:nvPicPr>
          <p:cNvPr id="7" name="Picture 6" descr="itto_logo_web_light_lg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2" y="0"/>
            <a:ext cx="1562401" cy="11843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267744" y="246740"/>
            <a:ext cx="34998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40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Further </a:t>
            </a:r>
            <a:r>
              <a:rPr lang="de-CH" sz="4000" b="1" dirty="0" err="1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process</a:t>
            </a:r>
            <a:endParaRPr lang="de-CH" sz="4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5367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CR\Personal\Fotos\Amigos\JB\Thailand-pict\P10201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71400"/>
            <a:ext cx="9144000" cy="5544616"/>
          </a:xfrm>
          <a:prstGeom prst="rect">
            <a:avLst/>
          </a:prstGeom>
          <a:noFill/>
        </p:spPr>
      </p:pic>
      <p:sp>
        <p:nvSpPr>
          <p:cNvPr id="11" name="Subtitle 2"/>
          <p:cNvSpPr txBox="1">
            <a:spLocks/>
          </p:cNvSpPr>
          <p:nvPr/>
        </p:nvSpPr>
        <p:spPr bwMode="auto">
          <a:xfrm>
            <a:off x="683568" y="1335129"/>
            <a:ext cx="8244407" cy="4398127"/>
          </a:xfrm>
          <a:prstGeom prst="rect">
            <a:avLst/>
          </a:prstGeom>
          <a:solidFill>
            <a:schemeClr val="tx1">
              <a:lumMod val="95000"/>
              <a:lumOff val="5000"/>
              <a:alpha val="46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endParaRPr lang="en-US" sz="2000" b="1" i="1" dirty="0" smtClean="0">
              <a:solidFill>
                <a:schemeClr val="bg1"/>
              </a:solidFill>
              <a:latin typeface="Calibri" pitchFamily="34" charset="0"/>
            </a:endParaRPr>
          </a:p>
          <a:p>
            <a:pPr marL="514350" indent="-514350">
              <a:lnSpc>
                <a:spcPct val="130000"/>
              </a:lnSpc>
              <a:spcAft>
                <a:spcPts val="600"/>
              </a:spcAft>
              <a:buAutoNum type="arabicPlain"/>
            </a:pPr>
            <a:r>
              <a:rPr lang="en-US" sz="2800" b="1" dirty="0" smtClean="0">
                <a:solidFill>
                  <a:srgbClr val="FFFF00"/>
                </a:solidFill>
                <a:latin typeface="Calibri" pitchFamily="34" charset="0"/>
              </a:rPr>
              <a:t>Revise the 1991 Guidelines for </a:t>
            </a:r>
            <a:r>
              <a:rPr lang="en-US" sz="2800" b="1" dirty="0" smtClean="0">
                <a:solidFill>
                  <a:srgbClr val="FFFF00"/>
                </a:solidFill>
                <a:latin typeface="Calibri" pitchFamily="34" charset="0"/>
              </a:rPr>
              <a:t>sustainable management of </a:t>
            </a:r>
            <a:r>
              <a:rPr lang="en-US" sz="2800" b="1" u="sng" dirty="0" smtClean="0">
                <a:solidFill>
                  <a:schemeClr val="bg1"/>
                </a:solidFill>
                <a:latin typeface="Calibri" pitchFamily="34" charset="0"/>
              </a:rPr>
              <a:t>Natural </a:t>
            </a:r>
            <a:r>
              <a:rPr lang="en-US" sz="2800" b="1" u="sng" dirty="0" smtClean="0">
                <a:solidFill>
                  <a:schemeClr val="bg1"/>
                </a:solidFill>
                <a:latin typeface="Calibri" pitchFamily="34" charset="0"/>
              </a:rPr>
              <a:t>Tropical Forests</a:t>
            </a:r>
            <a:r>
              <a:rPr lang="en-US" sz="2800" b="1" dirty="0" smtClean="0">
                <a:solidFill>
                  <a:srgbClr val="FFFF00"/>
                </a:solidFill>
                <a:latin typeface="Calibri" pitchFamily="34" charset="0"/>
              </a:rPr>
              <a:t> </a:t>
            </a:r>
            <a:r>
              <a:rPr lang="en-US" sz="2800" b="1" dirty="0" smtClean="0">
                <a:solidFill>
                  <a:srgbClr val="FFFF00"/>
                </a:solidFill>
                <a:latin typeface="Calibri" pitchFamily="34" charset="0"/>
              </a:rPr>
              <a:t/>
            </a:r>
            <a:br>
              <a:rPr lang="en-US" sz="2800" b="1" dirty="0" smtClean="0">
                <a:solidFill>
                  <a:srgbClr val="FFFF00"/>
                </a:solidFill>
                <a:latin typeface="Calibri" pitchFamily="34" charset="0"/>
              </a:rPr>
            </a:br>
            <a:r>
              <a:rPr lang="en-US" sz="2800" b="1" dirty="0" smtClean="0">
                <a:solidFill>
                  <a:srgbClr val="FFFF00"/>
                </a:solidFill>
                <a:latin typeface="Calibri" pitchFamily="34" charset="0"/>
              </a:rPr>
              <a:t>Focus</a:t>
            </a:r>
            <a:r>
              <a:rPr lang="en-US" sz="2800" b="1" dirty="0" smtClean="0">
                <a:solidFill>
                  <a:srgbClr val="FFFF00"/>
                </a:solidFill>
                <a:latin typeface="Calibri" pitchFamily="34" charset="0"/>
              </a:rPr>
              <a:t>: </a:t>
            </a:r>
            <a:r>
              <a:rPr lang="en-US" sz="2800" b="1" dirty="0" smtClean="0">
                <a:solidFill>
                  <a:srgbClr val="FFFF00"/>
                </a:solidFill>
                <a:latin typeface="Calibri" pitchFamily="34" charset="0"/>
              </a:rPr>
              <a:t> </a:t>
            </a:r>
            <a:r>
              <a:rPr lang="en-US" sz="2800" b="1" dirty="0" smtClean="0">
                <a:solidFill>
                  <a:schemeClr val="bg1"/>
                </a:solidFill>
                <a:latin typeface="Calibri" pitchFamily="34" charset="0"/>
              </a:rPr>
              <a:t>Permanen</a:t>
            </a:r>
            <a:r>
              <a:rPr lang="en-US" sz="2800" b="1" dirty="0" smtClean="0">
                <a:solidFill>
                  <a:schemeClr val="bg1"/>
                </a:solidFill>
                <a:latin typeface="Calibri" pitchFamily="34" charset="0"/>
              </a:rPr>
              <a:t>t Forest Estate</a:t>
            </a:r>
            <a:r>
              <a:rPr lang="en-US" sz="2800" b="1" dirty="0" smtClean="0">
                <a:solidFill>
                  <a:schemeClr val="bg1"/>
                </a:solidFill>
                <a:latin typeface="Calibri" pitchFamily="34" charset="0"/>
              </a:rPr>
              <a:t>/Production forest</a:t>
            </a:r>
            <a:endParaRPr lang="en-US" sz="2800" b="1" dirty="0" smtClean="0">
              <a:solidFill>
                <a:srgbClr val="FFFF00"/>
              </a:solidFill>
              <a:latin typeface="Calibri" pitchFamily="34" charset="0"/>
            </a:endParaRPr>
          </a:p>
          <a:p>
            <a:pPr marL="514350" indent="-514350">
              <a:lnSpc>
                <a:spcPct val="130000"/>
              </a:lnSpc>
              <a:spcAft>
                <a:spcPts val="600"/>
              </a:spcAft>
              <a:buFontTx/>
              <a:buAutoNum type="arabicPlain"/>
            </a:pPr>
            <a:r>
              <a:rPr lang="en-US" sz="2800" b="1" dirty="0">
                <a:solidFill>
                  <a:srgbClr val="FFFF00"/>
                </a:solidFill>
                <a:latin typeface="Calibri" pitchFamily="34" charset="0"/>
              </a:rPr>
              <a:t>Take into account new developments since </a:t>
            </a:r>
            <a:r>
              <a:rPr lang="en-US" sz="2800" b="1" dirty="0" smtClean="0">
                <a:solidFill>
                  <a:srgbClr val="FFFF00"/>
                </a:solidFill>
                <a:latin typeface="Calibri" pitchFamily="34" charset="0"/>
              </a:rPr>
              <a:t>1990</a:t>
            </a:r>
            <a:r>
              <a:rPr lang="en-US" sz="2800" b="1" dirty="0">
                <a:solidFill>
                  <a:srgbClr val="FFFF00"/>
                </a:solidFill>
                <a:latin typeface="Calibri" pitchFamily="34" charset="0"/>
              </a:rPr>
              <a:t>, </a:t>
            </a:r>
            <a:r>
              <a:rPr lang="en-US" sz="2800" b="1" dirty="0">
                <a:solidFill>
                  <a:srgbClr val="FFFF00"/>
                </a:solidFill>
                <a:latin typeface="Calibri" pitchFamily="34" charset="0"/>
              </a:rPr>
              <a:t/>
            </a:r>
            <a:br>
              <a:rPr lang="en-US" sz="2800" b="1" dirty="0">
                <a:solidFill>
                  <a:srgbClr val="FFFF00"/>
                </a:solidFill>
                <a:latin typeface="Calibri" pitchFamily="34" charset="0"/>
              </a:rPr>
            </a:br>
            <a:r>
              <a:rPr lang="en-US" sz="2800" b="1" dirty="0" smtClean="0">
                <a:solidFill>
                  <a:srgbClr val="FFFF00"/>
                </a:solidFill>
                <a:latin typeface="Calibri" pitchFamily="34" charset="0"/>
              </a:rPr>
              <a:t>be </a:t>
            </a:r>
            <a:r>
              <a:rPr lang="en-US" sz="2800" b="1" dirty="0">
                <a:solidFill>
                  <a:srgbClr val="FFFF00"/>
                </a:solidFill>
                <a:latin typeface="Calibri" pitchFamily="34" charset="0"/>
              </a:rPr>
              <a:t>comprehensive and </a:t>
            </a:r>
            <a:r>
              <a:rPr lang="en-US" sz="2800" b="1" dirty="0" smtClean="0">
                <a:solidFill>
                  <a:srgbClr val="FFFF00"/>
                </a:solidFill>
                <a:latin typeface="Calibri" pitchFamily="34" charset="0"/>
              </a:rPr>
              <a:t>inclusive</a:t>
            </a:r>
            <a:br>
              <a:rPr lang="en-US" sz="2800" b="1" dirty="0" smtClean="0">
                <a:solidFill>
                  <a:srgbClr val="FFFF00"/>
                </a:solidFill>
                <a:latin typeface="Calibri" pitchFamily="34" charset="0"/>
              </a:rPr>
            </a:br>
            <a:r>
              <a:rPr lang="en-US" sz="2800" b="1" dirty="0" smtClean="0">
                <a:solidFill>
                  <a:schemeClr val="bg1"/>
                </a:solidFill>
                <a:latin typeface="Calibri" pitchFamily="34" charset="0"/>
              </a:rPr>
              <a:t>(1990: no consideration of biodiversity</a:t>
            </a:r>
            <a:r>
              <a:rPr lang="en-US" sz="2800" b="1" dirty="0">
                <a:solidFill>
                  <a:schemeClr val="bg1"/>
                </a:solidFill>
                <a:latin typeface="Calibri" pitchFamily="34" charset="0"/>
              </a:rPr>
              <a:t>, </a:t>
            </a:r>
            <a:r>
              <a:rPr lang="en-US" sz="2800" b="1" dirty="0" smtClean="0">
                <a:solidFill>
                  <a:schemeClr val="bg1"/>
                </a:solidFill>
                <a:latin typeface="Calibri" pitchFamily="34" charset="0"/>
              </a:rPr>
              <a:t>carbon</a:t>
            </a:r>
            <a:r>
              <a:rPr lang="en-US" sz="2800" b="1" dirty="0">
                <a:solidFill>
                  <a:schemeClr val="bg1"/>
                </a:solidFill>
                <a:latin typeface="Calibri" pitchFamily="34" charset="0"/>
              </a:rPr>
              <a:t>, </a:t>
            </a:r>
            <a:r>
              <a:rPr lang="en-US" sz="2800" b="1" dirty="0" smtClean="0">
                <a:solidFill>
                  <a:schemeClr val="bg1"/>
                </a:solidFill>
                <a:latin typeface="Calibri" pitchFamily="34" charset="0"/>
              </a:rPr>
              <a:t>climate </a:t>
            </a:r>
            <a:r>
              <a:rPr lang="en-US" sz="2800" b="1" dirty="0">
                <a:solidFill>
                  <a:schemeClr val="bg1"/>
                </a:solidFill>
                <a:latin typeface="Calibri" pitchFamily="34" charset="0"/>
              </a:rPr>
              <a:t>risks, </a:t>
            </a:r>
            <a:r>
              <a:rPr lang="en-US" sz="2800" b="1" dirty="0" smtClean="0">
                <a:solidFill>
                  <a:schemeClr val="bg1"/>
                </a:solidFill>
                <a:latin typeface="Calibri" pitchFamily="34" charset="0"/>
              </a:rPr>
              <a:t>certification, PES, FLEG )</a:t>
            </a:r>
            <a:endParaRPr lang="en-US" sz="28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7" name="Picture 6" descr="itto_logo_web_light_lg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2" y="0"/>
            <a:ext cx="1562401" cy="11843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55776" y="223904"/>
            <a:ext cx="382995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4000" b="1" dirty="0" err="1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</a:t>
            </a:r>
            <a:r>
              <a:rPr lang="de-CH" sz="40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4000" b="1" dirty="0" err="1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de-CH" sz="40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4000" b="1" dirty="0" err="1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it</a:t>
            </a:r>
            <a:r>
              <a:rPr lang="de-CH" sz="40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4000" b="1" dirty="0" err="1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about</a:t>
            </a:r>
            <a:r>
              <a:rPr lang="de-CH" sz="40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de-CH" sz="4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0466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CR\Personal\Fotos\Amigos\JB\Thailand-pict\P10201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71400"/>
            <a:ext cx="9144000" cy="5544616"/>
          </a:xfrm>
          <a:prstGeom prst="rect">
            <a:avLst/>
          </a:prstGeom>
          <a:noFill/>
        </p:spPr>
      </p:pic>
      <p:sp>
        <p:nvSpPr>
          <p:cNvPr id="11" name="Subtitle 2"/>
          <p:cNvSpPr txBox="1">
            <a:spLocks/>
          </p:cNvSpPr>
          <p:nvPr/>
        </p:nvSpPr>
        <p:spPr bwMode="auto">
          <a:xfrm>
            <a:off x="197768" y="1476009"/>
            <a:ext cx="8946232" cy="4881336"/>
          </a:xfrm>
          <a:prstGeom prst="rect">
            <a:avLst/>
          </a:prstGeom>
          <a:solidFill>
            <a:schemeClr val="tx1">
              <a:lumMod val="95000"/>
              <a:lumOff val="5000"/>
              <a:alpha val="46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14350" indent="-514350">
              <a:lnSpc>
                <a:spcPct val="130000"/>
              </a:lnSpc>
              <a:spcAft>
                <a:spcPts val="600"/>
              </a:spcAft>
              <a:buAutoNum type="arabicPlain"/>
            </a:pPr>
            <a:r>
              <a:rPr lang="en-US" sz="2800" b="1" dirty="0" smtClean="0">
                <a:solidFill>
                  <a:srgbClr val="FFFF00"/>
                </a:solidFill>
                <a:latin typeface="Calibri" pitchFamily="34" charset="0"/>
              </a:rPr>
              <a:t>SFM/NF Guidelines  of 1991  (work started in 1988)</a:t>
            </a:r>
          </a:p>
          <a:p>
            <a:pPr marL="514350" indent="-514350">
              <a:lnSpc>
                <a:spcPct val="130000"/>
              </a:lnSpc>
              <a:spcAft>
                <a:spcPts val="600"/>
              </a:spcAft>
              <a:buAutoNum type="arabicPlain"/>
            </a:pPr>
            <a:r>
              <a:rPr lang="en-US" sz="2800" b="1" dirty="0" smtClean="0">
                <a:solidFill>
                  <a:srgbClr val="FFFF00"/>
                </a:solidFill>
                <a:latin typeface="Calibri" pitchFamily="34" charset="0"/>
              </a:rPr>
              <a:t>Council Decision to review  the 1991 Guidelines (2009)</a:t>
            </a:r>
          </a:p>
          <a:p>
            <a:pPr marL="514350" indent="-514350">
              <a:lnSpc>
                <a:spcPct val="130000"/>
              </a:lnSpc>
              <a:spcAft>
                <a:spcPts val="600"/>
              </a:spcAft>
              <a:buAutoNum type="arabicPlain"/>
            </a:pPr>
            <a:r>
              <a:rPr lang="en-US" sz="2800" b="1" dirty="0" smtClean="0">
                <a:solidFill>
                  <a:srgbClr val="FFFF00"/>
                </a:solidFill>
                <a:latin typeface="Calibri" pitchFamily="34" charset="0"/>
              </a:rPr>
              <a:t>First draft elaborated in 2011, submitted to Council:  </a:t>
            </a:r>
            <a:br>
              <a:rPr lang="en-US" sz="2800" b="1" dirty="0" smtClean="0">
                <a:solidFill>
                  <a:srgbClr val="FFFF00"/>
                </a:solidFill>
                <a:latin typeface="Calibri" pitchFamily="34" charset="0"/>
              </a:rPr>
            </a:br>
            <a:r>
              <a:rPr lang="en-US" sz="2800" b="1" dirty="0" smtClean="0">
                <a:solidFill>
                  <a:srgbClr val="FFFF00"/>
                </a:solidFill>
                <a:latin typeface="Calibri" pitchFamily="34" charset="0"/>
              </a:rPr>
              <a:t>Two approaches proposed : </a:t>
            </a:r>
            <a:br>
              <a:rPr lang="en-US" sz="2800" b="1" dirty="0" smtClean="0">
                <a:solidFill>
                  <a:srgbClr val="FFFF00"/>
                </a:solidFill>
                <a:latin typeface="Calibri" pitchFamily="34" charset="0"/>
              </a:rPr>
            </a:br>
            <a:r>
              <a:rPr lang="en-US" sz="2800" b="1" dirty="0" smtClean="0">
                <a:solidFill>
                  <a:srgbClr val="FFFF00"/>
                </a:solidFill>
                <a:latin typeface="Calibri" pitchFamily="34" charset="0"/>
              </a:rPr>
              <a:t>(</a:t>
            </a:r>
            <a:r>
              <a:rPr lang="en-US" sz="2800" b="1" dirty="0" err="1" smtClean="0">
                <a:solidFill>
                  <a:srgbClr val="FFFF00"/>
                </a:solidFill>
                <a:latin typeface="Calibri" pitchFamily="34" charset="0"/>
              </a:rPr>
              <a:t>i</a:t>
            </a:r>
            <a:r>
              <a:rPr lang="en-US" sz="2800" b="1" dirty="0" smtClean="0">
                <a:solidFill>
                  <a:srgbClr val="FFFF00"/>
                </a:solidFill>
                <a:latin typeface="Calibri" pitchFamily="34" charset="0"/>
              </a:rPr>
              <a:t>) national level; (ii) Forest Management Unit level</a:t>
            </a:r>
            <a:endParaRPr lang="en-US" sz="2800" b="1" dirty="0" smtClean="0">
              <a:solidFill>
                <a:srgbClr val="FFFF00"/>
              </a:solidFill>
              <a:latin typeface="Calibri" pitchFamily="34" charset="0"/>
            </a:endParaRPr>
          </a:p>
          <a:p>
            <a:pPr marL="514350" indent="-514350">
              <a:lnSpc>
                <a:spcPct val="130000"/>
              </a:lnSpc>
              <a:spcAft>
                <a:spcPts val="600"/>
              </a:spcAft>
              <a:buFontTx/>
              <a:buAutoNum type="arabicPlain"/>
            </a:pPr>
            <a:r>
              <a:rPr lang="en-US" sz="2800" b="1" dirty="0" smtClean="0">
                <a:solidFill>
                  <a:srgbClr val="FFFF00"/>
                </a:solidFill>
                <a:latin typeface="Calibri" pitchFamily="34" charset="0"/>
              </a:rPr>
              <a:t>Regional validation workshops </a:t>
            </a:r>
            <a:r>
              <a:rPr lang="en-US" sz="2800" b="1" dirty="0" smtClean="0">
                <a:solidFill>
                  <a:srgbClr val="FFFF00"/>
                </a:solidFill>
                <a:latin typeface="Calibri" pitchFamily="34" charset="0"/>
                <a:sym typeface="Wingdings" panose="05000000000000000000" pitchFamily="2" charset="2"/>
              </a:rPr>
              <a:t> 2</a:t>
            </a:r>
            <a:r>
              <a:rPr lang="en-US" sz="2800" b="1" baseline="30000" dirty="0" smtClean="0">
                <a:solidFill>
                  <a:srgbClr val="FFFF00"/>
                </a:solidFill>
                <a:latin typeface="Calibri" pitchFamily="34" charset="0"/>
                <a:sym typeface="Wingdings" panose="05000000000000000000" pitchFamily="2" charset="2"/>
              </a:rPr>
              <a:t>nd</a:t>
            </a:r>
            <a:r>
              <a:rPr lang="en-US" sz="2800" b="1" dirty="0" smtClean="0">
                <a:solidFill>
                  <a:srgbClr val="FFFF00"/>
                </a:solidFill>
                <a:latin typeface="Calibri" pitchFamily="34" charset="0"/>
                <a:sym typeface="Wingdings" panose="05000000000000000000" pitchFamily="2" charset="2"/>
              </a:rPr>
              <a:t> draft (2012)</a:t>
            </a:r>
            <a:r>
              <a:rPr lang="en-US" sz="2800" b="1" dirty="0">
                <a:solidFill>
                  <a:srgbClr val="FFFF00"/>
                </a:solidFill>
                <a:latin typeface="Calibri" pitchFamily="34" charset="0"/>
                <a:sym typeface="Wingdings" panose="05000000000000000000" pitchFamily="2" charset="2"/>
              </a:rPr>
              <a:t> </a:t>
            </a:r>
            <a:br>
              <a:rPr lang="en-US" sz="2800" b="1" dirty="0">
                <a:solidFill>
                  <a:srgbClr val="FFFF00"/>
                </a:solidFill>
                <a:latin typeface="Calibri" pitchFamily="34" charset="0"/>
                <a:sym typeface="Wingdings" panose="05000000000000000000" pitchFamily="2" charset="2"/>
              </a:rPr>
            </a:br>
            <a:r>
              <a:rPr lang="en-US" sz="2800" b="1" dirty="0" smtClean="0">
                <a:solidFill>
                  <a:srgbClr val="FFFF00"/>
                </a:solidFill>
                <a:latin typeface="Calibri" pitchFamily="34" charset="0"/>
                <a:sym typeface="Wingdings" panose="05000000000000000000" pitchFamily="2" charset="2"/>
              </a:rPr>
              <a:t>Council received second draft, asked for further revision</a:t>
            </a:r>
          </a:p>
          <a:p>
            <a:pPr marL="514350" indent="-514350">
              <a:lnSpc>
                <a:spcPct val="130000"/>
              </a:lnSpc>
              <a:spcAft>
                <a:spcPts val="600"/>
              </a:spcAft>
              <a:buFontTx/>
              <a:buAutoNum type="arabicPlain"/>
            </a:pPr>
            <a:r>
              <a:rPr lang="en-US" sz="2800" b="1" dirty="0" smtClean="0">
                <a:solidFill>
                  <a:srgbClr val="FFFF00"/>
                </a:solidFill>
                <a:latin typeface="Calibri" pitchFamily="34" charset="0"/>
                <a:sym typeface="Wingdings" panose="05000000000000000000" pitchFamily="2" charset="2"/>
              </a:rPr>
              <a:t>Revision based on comments my members  3</a:t>
            </a:r>
            <a:r>
              <a:rPr lang="en-US" sz="2800" b="1" baseline="30000" dirty="0" smtClean="0">
                <a:solidFill>
                  <a:srgbClr val="FFFF00"/>
                </a:solidFill>
                <a:latin typeface="Calibri" pitchFamily="34" charset="0"/>
                <a:sym typeface="Wingdings" panose="05000000000000000000" pitchFamily="2" charset="2"/>
              </a:rPr>
              <a:t>rd</a:t>
            </a:r>
            <a:r>
              <a:rPr lang="en-US" sz="2800" b="1" dirty="0" smtClean="0">
                <a:solidFill>
                  <a:srgbClr val="FFFF00"/>
                </a:solidFill>
                <a:latin typeface="Calibri" pitchFamily="34" charset="0"/>
                <a:sym typeface="Wingdings" panose="05000000000000000000" pitchFamily="2" charset="2"/>
              </a:rPr>
              <a:t> draft</a:t>
            </a:r>
            <a:endParaRPr lang="en-US" sz="28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7" name="Picture 6" descr="itto_logo_web_light_lg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2" y="0"/>
            <a:ext cx="1562401" cy="11843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55776" y="223904"/>
            <a:ext cx="248606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4000" b="1" dirty="0" err="1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History</a:t>
            </a:r>
            <a:r>
              <a:rPr lang="de-CH" sz="40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……</a:t>
            </a:r>
            <a:endParaRPr lang="de-CH" sz="4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197768" y="2132856"/>
            <a:ext cx="862270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717235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CR\Personal\Fotos\Amigos\JB\Thailand-pict\P10201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71400"/>
            <a:ext cx="9144000" cy="5544616"/>
          </a:xfrm>
          <a:prstGeom prst="rect">
            <a:avLst/>
          </a:prstGeom>
          <a:noFill/>
        </p:spPr>
      </p:pic>
      <p:sp>
        <p:nvSpPr>
          <p:cNvPr id="11" name="Subtitle 2"/>
          <p:cNvSpPr txBox="1">
            <a:spLocks/>
          </p:cNvSpPr>
          <p:nvPr/>
        </p:nvSpPr>
        <p:spPr bwMode="auto">
          <a:xfrm>
            <a:off x="611560" y="1325702"/>
            <a:ext cx="8183288" cy="3681008"/>
          </a:xfrm>
          <a:prstGeom prst="rect">
            <a:avLst/>
          </a:prstGeom>
          <a:solidFill>
            <a:schemeClr val="tx1">
              <a:lumMod val="95000"/>
              <a:lumOff val="5000"/>
              <a:alpha val="46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endParaRPr lang="en-US" sz="3600" b="1" i="1" dirty="0" smtClean="0">
              <a:solidFill>
                <a:schemeClr val="bg1"/>
              </a:solidFill>
              <a:latin typeface="Calibri" pitchFamily="34" charset="0"/>
            </a:endParaRPr>
          </a:p>
          <a:p>
            <a:pPr marL="457200" indent="-457200" algn="ctr">
              <a:lnSpc>
                <a:spcPct val="130000"/>
              </a:lnSpc>
              <a:spcAft>
                <a:spcPts val="600"/>
              </a:spcAft>
              <a:buFont typeface="Wingdings"/>
              <a:buChar char="à"/>
            </a:pPr>
            <a:r>
              <a:rPr lang="en-US" sz="3600" b="1" dirty="0" smtClean="0">
                <a:solidFill>
                  <a:srgbClr val="FFFF00"/>
                </a:solidFill>
                <a:latin typeface="Calibri" pitchFamily="34" charset="0"/>
              </a:rPr>
              <a:t>Voluntary</a:t>
            </a:r>
            <a:r>
              <a:rPr lang="en-US" sz="3600" b="1" dirty="0" smtClean="0">
                <a:solidFill>
                  <a:schemeClr val="bg1"/>
                </a:solidFill>
                <a:latin typeface="Calibri" pitchFamily="34" charset="0"/>
              </a:rPr>
              <a:t> Guidelines for managin</a:t>
            </a:r>
            <a:r>
              <a:rPr lang="en-US" sz="3600" b="1" dirty="0" smtClean="0">
                <a:solidFill>
                  <a:schemeClr val="bg1"/>
                </a:solidFill>
                <a:latin typeface="Calibri" pitchFamily="34" charset="0"/>
              </a:rPr>
              <a:t>g natural tropical [production] forests</a:t>
            </a:r>
            <a:r>
              <a:rPr lang="en-US" sz="3600" b="1" dirty="0">
                <a:solidFill>
                  <a:schemeClr val="bg1"/>
                </a:solidFill>
                <a:latin typeface="Calibri" pitchFamily="34" charset="0"/>
              </a:rPr>
              <a:t>.</a:t>
            </a:r>
            <a:endParaRPr lang="en-US" sz="36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pPr algn="ctr">
              <a:lnSpc>
                <a:spcPct val="130000"/>
              </a:lnSpc>
              <a:spcAft>
                <a:spcPts val="600"/>
              </a:spcAft>
            </a:pPr>
            <a:r>
              <a:rPr lang="en-US" sz="3600" b="1" dirty="0" smtClean="0">
                <a:solidFill>
                  <a:schemeClr val="bg1"/>
                </a:solidFill>
                <a:latin typeface="Calibri" pitchFamily="34" charset="0"/>
              </a:rPr>
              <a:t>A </a:t>
            </a:r>
            <a:r>
              <a:rPr lang="en-US" sz="3600" b="1" dirty="0" smtClean="0">
                <a:solidFill>
                  <a:schemeClr val="bg1"/>
                </a:solidFill>
                <a:latin typeface="Calibri" pitchFamily="34" charset="0"/>
              </a:rPr>
              <a:t>framework proposal to countries  </a:t>
            </a:r>
            <a:endParaRPr lang="en-US" sz="36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pPr algn="ctr">
              <a:lnSpc>
                <a:spcPct val="130000"/>
              </a:lnSpc>
              <a:spcAft>
                <a:spcPts val="600"/>
              </a:spcAft>
            </a:pPr>
            <a:r>
              <a:rPr lang="en-US" sz="3600" b="1" dirty="0" smtClean="0">
                <a:solidFill>
                  <a:schemeClr val="bg1"/>
                </a:solidFill>
                <a:latin typeface="Calibri" pitchFamily="34" charset="0"/>
              </a:rPr>
              <a:t>for </a:t>
            </a:r>
            <a:r>
              <a:rPr lang="en-US" sz="3600" b="1" dirty="0" smtClean="0">
                <a:solidFill>
                  <a:schemeClr val="bg1"/>
                </a:solidFill>
                <a:latin typeface="Calibri" pitchFamily="34" charset="0"/>
              </a:rPr>
              <a:t>consideration, as appropriate</a:t>
            </a:r>
          </a:p>
        </p:txBody>
      </p:sp>
      <p:pic>
        <p:nvPicPr>
          <p:cNvPr id="7" name="Picture 6" descr="itto_logo_web_light_lg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2" y="0"/>
            <a:ext cx="1562401" cy="1184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9268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CR\Personal\Fotos\Amigos\JB\Thailand-pict\P10201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71400"/>
            <a:ext cx="9144000" cy="5544616"/>
          </a:xfrm>
          <a:prstGeom prst="rect">
            <a:avLst/>
          </a:prstGeom>
          <a:noFill/>
        </p:spPr>
      </p:pic>
      <p:sp>
        <p:nvSpPr>
          <p:cNvPr id="11" name="Subtitle 2"/>
          <p:cNvSpPr txBox="1">
            <a:spLocks/>
          </p:cNvSpPr>
          <p:nvPr/>
        </p:nvSpPr>
        <p:spPr bwMode="auto">
          <a:xfrm>
            <a:off x="179513" y="903545"/>
            <a:ext cx="8640960" cy="5358390"/>
          </a:xfrm>
          <a:prstGeom prst="rect">
            <a:avLst/>
          </a:prstGeom>
          <a:solidFill>
            <a:schemeClr val="tx1">
              <a:lumMod val="95000"/>
              <a:lumOff val="5000"/>
              <a:alpha val="46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endParaRPr lang="en-US" sz="24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pPr algn="r"/>
            <a:endParaRPr lang="en-US" sz="2400" b="1" i="1" dirty="0" smtClean="0">
              <a:solidFill>
                <a:schemeClr val="bg1"/>
              </a:solidFill>
              <a:latin typeface="Calibri" pitchFamily="34" charset="0"/>
            </a:endParaRPr>
          </a:p>
          <a:p>
            <a:pPr marL="514350" indent="-514350">
              <a:lnSpc>
                <a:spcPct val="120000"/>
              </a:lnSpc>
              <a:spcAft>
                <a:spcPts val="600"/>
              </a:spcAft>
              <a:buAutoNum type="arabicPlain"/>
            </a:pPr>
            <a:r>
              <a:rPr lang="en-US" sz="2400" b="1" dirty="0" smtClean="0">
                <a:solidFill>
                  <a:srgbClr val="FFFF00"/>
                </a:solidFill>
                <a:latin typeface="Calibri" pitchFamily="34" charset="0"/>
              </a:rPr>
              <a:t>Take into account comments made by members </a:t>
            </a:r>
            <a:br>
              <a:rPr lang="en-US" sz="2400" b="1" dirty="0" smtClean="0">
                <a:solidFill>
                  <a:srgbClr val="FFFF00"/>
                </a:solidFill>
                <a:latin typeface="Calibri" pitchFamily="34" charset="0"/>
              </a:rPr>
            </a:br>
            <a:r>
              <a:rPr lang="en-US" sz="2400" b="1" dirty="0" smtClean="0">
                <a:solidFill>
                  <a:srgbClr val="FFFF00"/>
                </a:solidFill>
                <a:latin typeface="Calibri" pitchFamily="34" charset="0"/>
              </a:rPr>
              <a:t>(comments received from 12 </a:t>
            </a:r>
            <a:r>
              <a:rPr lang="en-US" sz="2400" b="1" dirty="0" smtClean="0">
                <a:solidFill>
                  <a:srgbClr val="FFFF00"/>
                </a:solidFill>
                <a:latin typeface="Calibri" pitchFamily="34" charset="0"/>
              </a:rPr>
              <a:t>parties, </a:t>
            </a:r>
            <a:r>
              <a:rPr lang="en-US" sz="2400" b="1" dirty="0" smtClean="0">
                <a:solidFill>
                  <a:srgbClr val="FFFF00"/>
                </a:solidFill>
                <a:latin typeface="Calibri" pitchFamily="34" charset="0"/>
              </a:rPr>
              <a:t>some very detailed)</a:t>
            </a:r>
          </a:p>
          <a:p>
            <a:pPr marL="514350" indent="-514350">
              <a:lnSpc>
                <a:spcPct val="120000"/>
              </a:lnSpc>
              <a:spcAft>
                <a:spcPts val="600"/>
              </a:spcAft>
              <a:buAutoNum type="arabicPlain"/>
            </a:pPr>
            <a:r>
              <a:rPr lang="en-US" sz="2400" b="1" dirty="0" smtClean="0">
                <a:solidFill>
                  <a:srgbClr val="FFFF00"/>
                </a:solidFill>
                <a:latin typeface="Calibri" pitchFamily="34" charset="0"/>
              </a:rPr>
              <a:t>Reduce  number of principles and guidelines, simplify the guidelines, and make them more comprehensive and readable</a:t>
            </a:r>
          </a:p>
          <a:p>
            <a:pPr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</a:pPr>
            <a:r>
              <a:rPr lang="en-US" sz="2400" b="1" dirty="0" smtClean="0">
                <a:solidFill>
                  <a:schemeClr val="bg1"/>
                </a:solidFill>
                <a:latin typeface="Calibri" pitchFamily="34" charset="0"/>
                <a:sym typeface="Wingdings" panose="05000000000000000000" pitchFamily="2" charset="2"/>
              </a:rPr>
              <a:t> </a:t>
            </a:r>
            <a:r>
              <a:rPr lang="en-US" sz="2400" b="1" dirty="0" smtClean="0">
                <a:solidFill>
                  <a:schemeClr val="bg1"/>
                </a:solidFill>
                <a:latin typeface="Calibri" pitchFamily="34" charset="0"/>
                <a:sym typeface="Wingdings" panose="05000000000000000000" pitchFamily="2" charset="2"/>
              </a:rPr>
              <a:t> strike </a:t>
            </a:r>
            <a:r>
              <a:rPr lang="en-US" sz="2400" b="1" dirty="0" smtClean="0">
                <a:solidFill>
                  <a:schemeClr val="bg1"/>
                </a:solidFill>
                <a:latin typeface="Calibri" pitchFamily="34" charset="0"/>
                <a:sym typeface="Wingdings" panose="05000000000000000000" pitchFamily="2" charset="2"/>
              </a:rPr>
              <a:t>a balance in between contradictory comments</a:t>
            </a:r>
          </a:p>
          <a:p>
            <a:pPr marL="457200" indent="-457200">
              <a:lnSpc>
                <a:spcPct val="120000"/>
              </a:lnSpc>
              <a:spcAft>
                <a:spcPts val="600"/>
              </a:spcAft>
              <a:buFont typeface="Wingdings"/>
              <a:buChar char="à"/>
            </a:pPr>
            <a:r>
              <a:rPr lang="en-US" sz="2400" b="1" dirty="0" smtClean="0">
                <a:solidFill>
                  <a:schemeClr val="bg1"/>
                </a:solidFill>
                <a:latin typeface="Calibri" pitchFamily="34" charset="0"/>
                <a:sym typeface="Wingdings" panose="05000000000000000000" pitchFamily="2" charset="2"/>
              </a:rPr>
              <a:t>include expert opinion in preparing the new draft</a:t>
            </a:r>
          </a:p>
          <a:p>
            <a:pPr marL="457200" indent="-457200">
              <a:lnSpc>
                <a:spcPct val="120000"/>
              </a:lnSpc>
              <a:spcAft>
                <a:spcPts val="600"/>
              </a:spcAft>
              <a:buFont typeface="Wingdings"/>
              <a:buChar char="à"/>
            </a:pPr>
            <a:r>
              <a:rPr lang="en-US" sz="2400" b="1" dirty="0">
                <a:solidFill>
                  <a:schemeClr val="bg1"/>
                </a:solidFill>
                <a:latin typeface="Calibri" pitchFamily="34" charset="0"/>
                <a:sym typeface="Wingdings" panose="05000000000000000000" pitchFamily="2" charset="2"/>
              </a:rPr>
              <a:t>p</a:t>
            </a:r>
            <a:r>
              <a:rPr lang="en-US" sz="2400" b="1" dirty="0" smtClean="0">
                <a:solidFill>
                  <a:schemeClr val="bg1"/>
                </a:solidFill>
                <a:latin typeface="Calibri" pitchFamily="34" charset="0"/>
                <a:sym typeface="Wingdings" panose="05000000000000000000" pitchFamily="2" charset="2"/>
              </a:rPr>
              <a:t>ropose a way how to harmonize the SFM Guidelines with C&amp;I </a:t>
            </a:r>
          </a:p>
          <a:p>
            <a:pPr lvl="1">
              <a:lnSpc>
                <a:spcPct val="120000"/>
              </a:lnSpc>
              <a:spcAft>
                <a:spcPts val="600"/>
              </a:spcAft>
            </a:pPr>
            <a:r>
              <a:rPr lang="en-US" sz="2400" dirty="0" smtClean="0">
                <a:solidFill>
                  <a:schemeClr val="bg1"/>
                </a:solidFill>
                <a:latin typeface="Calibri" pitchFamily="34" charset="0"/>
                <a:sym typeface="Wingdings" panose="05000000000000000000" pitchFamily="2" charset="2"/>
              </a:rPr>
              <a:t>But  Guidelines </a:t>
            </a:r>
            <a:r>
              <a:rPr lang="en-US" sz="2400" dirty="0" smtClean="0">
                <a:solidFill>
                  <a:schemeClr val="bg1"/>
                </a:solidFill>
                <a:latin typeface="Calibri" pitchFamily="34" charset="0"/>
                <a:sym typeface="Wingdings" panose="05000000000000000000" pitchFamily="2" charset="2"/>
              </a:rPr>
              <a:t>about </a:t>
            </a:r>
            <a:r>
              <a:rPr lang="en-US" sz="2400" dirty="0" smtClean="0">
                <a:solidFill>
                  <a:schemeClr val="bg1"/>
                </a:solidFill>
                <a:latin typeface="Calibri" pitchFamily="34" charset="0"/>
                <a:sym typeface="Wingdings" panose="05000000000000000000" pitchFamily="2" charset="2"/>
              </a:rPr>
              <a:t>natural tropical </a:t>
            </a:r>
            <a:r>
              <a:rPr lang="en-US" sz="2400" dirty="0" smtClean="0">
                <a:solidFill>
                  <a:schemeClr val="bg1"/>
                </a:solidFill>
                <a:latin typeface="Calibri" pitchFamily="34" charset="0"/>
                <a:sym typeface="Wingdings" panose="05000000000000000000" pitchFamily="2" charset="2"/>
              </a:rPr>
              <a:t>production </a:t>
            </a:r>
            <a:r>
              <a:rPr lang="en-US" sz="2400" dirty="0" smtClean="0">
                <a:solidFill>
                  <a:schemeClr val="bg1"/>
                </a:solidFill>
                <a:latin typeface="Calibri" pitchFamily="34" charset="0"/>
                <a:sym typeface="Wingdings" panose="05000000000000000000" pitchFamily="2" charset="2"/>
              </a:rPr>
              <a:t>forest only, C&amp;I is a checklist and reporting framework </a:t>
            </a:r>
            <a:r>
              <a:rPr lang="en-US" sz="2400" dirty="0" smtClean="0">
                <a:solidFill>
                  <a:schemeClr val="bg1"/>
                </a:solidFill>
                <a:latin typeface="Calibri" pitchFamily="34" charset="0"/>
                <a:sym typeface="Wingdings" panose="05000000000000000000" pitchFamily="2" charset="2"/>
              </a:rPr>
              <a:t>for SFM in general</a:t>
            </a:r>
            <a:endParaRPr lang="en-US" sz="2400" b="1" dirty="0">
              <a:solidFill>
                <a:srgbClr val="FFFF00"/>
              </a:solidFill>
              <a:latin typeface="Calibri" pitchFamily="34" charset="0"/>
            </a:endParaRPr>
          </a:p>
        </p:txBody>
      </p:sp>
      <p:pic>
        <p:nvPicPr>
          <p:cNvPr id="7" name="Picture 6" descr="itto_logo_web_light_lg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2" y="0"/>
            <a:ext cx="1562401" cy="11843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55776" y="223904"/>
            <a:ext cx="59572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40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Task </a:t>
            </a:r>
            <a:r>
              <a:rPr lang="de-CH" sz="4000" b="1" dirty="0" err="1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de-CH" sz="40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4000" b="1" dirty="0" err="1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de-CH" sz="40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4000" b="1" dirty="0" err="1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current</a:t>
            </a:r>
            <a:r>
              <a:rPr lang="de-CH" sz="40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4000" b="1" dirty="0" err="1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revisio</a:t>
            </a:r>
            <a:r>
              <a:rPr lang="de-CH" sz="4000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endParaRPr lang="de-CH" sz="4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0047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CR\Personal\Fotos\Amigos\JB\Thailand-pict\P10201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71400"/>
            <a:ext cx="9144000" cy="5544616"/>
          </a:xfrm>
          <a:prstGeom prst="rect">
            <a:avLst/>
          </a:prstGeom>
          <a:noFill/>
        </p:spPr>
      </p:pic>
      <p:sp>
        <p:nvSpPr>
          <p:cNvPr id="11" name="Subtitle 2"/>
          <p:cNvSpPr txBox="1">
            <a:spLocks/>
          </p:cNvSpPr>
          <p:nvPr/>
        </p:nvSpPr>
        <p:spPr bwMode="auto">
          <a:xfrm>
            <a:off x="165509" y="915831"/>
            <a:ext cx="8798979" cy="6044732"/>
          </a:xfrm>
          <a:prstGeom prst="rect">
            <a:avLst/>
          </a:prstGeom>
          <a:solidFill>
            <a:schemeClr val="tx1">
              <a:lumMod val="95000"/>
              <a:lumOff val="5000"/>
              <a:alpha val="46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endParaRPr lang="en-US" sz="20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pPr algn="r"/>
            <a:endParaRPr lang="en-US" sz="2000" b="1" i="1" dirty="0" smtClean="0">
              <a:solidFill>
                <a:schemeClr val="bg1"/>
              </a:solidFill>
              <a:latin typeface="Calibri" pitchFamily="34" charset="0"/>
            </a:endParaRPr>
          </a:p>
          <a:p>
            <a:pPr marL="514350" indent="-5143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2800" b="1" dirty="0" smtClean="0">
                <a:solidFill>
                  <a:srgbClr val="FFFF00"/>
                </a:solidFill>
                <a:latin typeface="Calibri" pitchFamily="34" charset="0"/>
              </a:rPr>
              <a:t>Instead of  16 now 11 Principles (“Guidelines”)</a:t>
            </a:r>
          </a:p>
          <a:p>
            <a:pPr marL="514350" indent="-5143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2800" b="1" dirty="0" smtClean="0">
                <a:solidFill>
                  <a:srgbClr val="FFFF00"/>
                </a:solidFill>
                <a:latin typeface="Calibri" pitchFamily="34" charset="0"/>
              </a:rPr>
              <a:t>Instead of 75 now 60 Guidelines (“Action fields”)</a:t>
            </a:r>
          </a:p>
          <a:p>
            <a:pPr marL="514350" indent="-5143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2800" b="1" dirty="0" smtClean="0">
                <a:solidFill>
                  <a:srgbClr val="FFFF00"/>
                </a:solidFill>
                <a:latin typeface="Calibri" pitchFamily="34" charset="0"/>
              </a:rPr>
              <a:t>Instead of 402 </a:t>
            </a:r>
            <a:r>
              <a:rPr lang="en-US" sz="2800" b="1" dirty="0" smtClean="0">
                <a:solidFill>
                  <a:srgbClr val="FFFF00"/>
                </a:solidFill>
                <a:latin typeface="Calibri" pitchFamily="34" charset="0"/>
              </a:rPr>
              <a:t>possible activities </a:t>
            </a:r>
            <a:r>
              <a:rPr lang="en-US" sz="2800" b="1" dirty="0" smtClean="0">
                <a:solidFill>
                  <a:srgbClr val="FFFF00"/>
                </a:solidFill>
                <a:latin typeface="Calibri" pitchFamily="34" charset="0"/>
              </a:rPr>
              <a:t>now 253 </a:t>
            </a:r>
            <a:r>
              <a:rPr lang="en-US" sz="2800" b="1" dirty="0" smtClean="0">
                <a:solidFill>
                  <a:srgbClr val="FFFF00"/>
                </a:solidFill>
                <a:latin typeface="Calibri" pitchFamily="34" charset="0"/>
              </a:rPr>
              <a:t>possible Activities</a:t>
            </a:r>
            <a:endParaRPr lang="en-US" sz="2800" b="1" dirty="0">
              <a:solidFill>
                <a:srgbClr val="FFFF00"/>
              </a:solidFill>
              <a:latin typeface="Calibri" pitchFamily="34" charset="0"/>
            </a:endParaRPr>
          </a:p>
          <a:p>
            <a:pPr marL="514350" indent="-5143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2800" b="1" dirty="0" smtClean="0">
                <a:solidFill>
                  <a:srgbClr val="FFFF00"/>
                </a:solidFill>
                <a:latin typeface="Calibri" pitchFamily="34" charset="0"/>
              </a:rPr>
              <a:t>Instead of 115 Pages now 66 </a:t>
            </a:r>
            <a:r>
              <a:rPr lang="en-US" sz="2800" b="1" dirty="0" smtClean="0">
                <a:solidFill>
                  <a:srgbClr val="FFFF00"/>
                </a:solidFill>
                <a:latin typeface="Calibri" pitchFamily="34" charset="0"/>
              </a:rPr>
              <a:t>pages</a:t>
            </a:r>
            <a:endParaRPr lang="en-US" sz="2800" b="1" dirty="0" smtClean="0">
              <a:solidFill>
                <a:srgbClr val="FFFF00"/>
              </a:solidFill>
              <a:latin typeface="Calibri" pitchFamily="34" charset="0"/>
            </a:endParaRPr>
          </a:p>
          <a:p>
            <a:pPr>
              <a:lnSpc>
                <a:spcPct val="120000"/>
              </a:lnSpc>
              <a:spcAft>
                <a:spcPts val="600"/>
              </a:spcAft>
            </a:pPr>
            <a:endParaRPr lang="en-US" sz="24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US" sz="2400" b="1" dirty="0" smtClean="0">
                <a:solidFill>
                  <a:schemeClr val="bg1"/>
                </a:solidFill>
                <a:latin typeface="Calibri" pitchFamily="34" charset="0"/>
              </a:rPr>
              <a:t>A major request by some members: </a:t>
            </a:r>
            <a:r>
              <a:rPr lang="en-US" sz="2400" b="1" dirty="0" smtClean="0">
                <a:solidFill>
                  <a:schemeClr val="bg1"/>
                </a:solidFill>
                <a:latin typeface="Calibri" pitchFamily="34" charset="0"/>
              </a:rPr>
              <a:t>Elimination </a:t>
            </a:r>
            <a:r>
              <a:rPr lang="en-US" sz="2400" b="1" dirty="0" smtClean="0">
                <a:solidFill>
                  <a:schemeClr val="bg1"/>
                </a:solidFill>
                <a:latin typeface="Calibri" pitchFamily="34" charset="0"/>
              </a:rPr>
              <a:t>of a focus </a:t>
            </a:r>
            <a:r>
              <a:rPr lang="en-US" sz="2400" b="1" dirty="0" smtClean="0">
                <a:solidFill>
                  <a:schemeClr val="bg1"/>
                </a:solidFill>
                <a:latin typeface="Calibri" pitchFamily="34" charset="0"/>
              </a:rPr>
              <a:t>at principle level on </a:t>
            </a:r>
            <a:r>
              <a:rPr lang="en-US" sz="2400" b="1" dirty="0" smtClean="0">
                <a:solidFill>
                  <a:schemeClr val="bg1"/>
                </a:solidFill>
                <a:latin typeface="Calibri" pitchFamily="34" charset="0"/>
              </a:rPr>
              <a:t>forest </a:t>
            </a:r>
            <a:r>
              <a:rPr lang="en-US" sz="2400" b="1" dirty="0" smtClean="0">
                <a:solidFill>
                  <a:schemeClr val="bg1"/>
                </a:solidFill>
                <a:latin typeface="Calibri" pitchFamily="34" charset="0"/>
              </a:rPr>
              <a:t>mitigation </a:t>
            </a:r>
            <a:r>
              <a:rPr lang="en-US" sz="2400" b="1" dirty="0" smtClean="0">
                <a:solidFill>
                  <a:schemeClr val="bg1"/>
                </a:solidFill>
                <a:latin typeface="Calibri" pitchFamily="34" charset="0"/>
              </a:rPr>
              <a:t>actions and REDD+ </a:t>
            </a:r>
            <a:endParaRPr lang="en-US" sz="24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US" sz="2400" b="1" dirty="0" smtClean="0">
                <a:solidFill>
                  <a:schemeClr val="bg1"/>
                </a:solidFill>
                <a:latin typeface="Calibri" pitchFamily="34" charset="0"/>
                <a:sym typeface="Wingdings" panose="05000000000000000000" pitchFamily="2" charset="2"/>
              </a:rPr>
              <a:t> integrated under the principle of multiple purpose forest mgmt. </a:t>
            </a:r>
            <a:r>
              <a:rPr lang="en-US" sz="2400" b="1" dirty="0" smtClean="0">
                <a:solidFill>
                  <a:schemeClr val="bg1"/>
                </a:solidFill>
                <a:latin typeface="Calibri" pitchFamily="34" charset="0"/>
              </a:rPr>
              <a:t/>
            </a:r>
            <a:br>
              <a:rPr lang="en-US" sz="2400" b="1" dirty="0" smtClean="0">
                <a:solidFill>
                  <a:schemeClr val="bg1"/>
                </a:solidFill>
                <a:latin typeface="Calibri" pitchFamily="34" charset="0"/>
              </a:rPr>
            </a:br>
            <a:endParaRPr lang="en-US" sz="2800" b="1" dirty="0" smtClean="0">
              <a:solidFill>
                <a:srgbClr val="FFFF00"/>
              </a:solidFill>
              <a:latin typeface="Calibri" pitchFamily="34" charset="0"/>
            </a:endParaRPr>
          </a:p>
        </p:txBody>
      </p:sp>
      <p:pic>
        <p:nvPicPr>
          <p:cNvPr id="7" name="Picture 6" descr="itto_logo_web_light_lg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2" y="0"/>
            <a:ext cx="1562401" cy="11843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67744" y="272842"/>
            <a:ext cx="53195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4000" b="1" dirty="0" err="1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Thorough</a:t>
            </a:r>
            <a:r>
              <a:rPr lang="de-CH" sz="40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4000" b="1" dirty="0" err="1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reformulation</a:t>
            </a:r>
            <a:endParaRPr lang="de-CH" sz="4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1964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CR\Personal\Fotos\Amigos\JB\Thailand-pict\P10201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7384"/>
            <a:ext cx="9144000" cy="5544616"/>
          </a:xfrm>
          <a:prstGeom prst="rect">
            <a:avLst/>
          </a:prstGeom>
          <a:noFill/>
        </p:spPr>
      </p:pic>
      <p:pic>
        <p:nvPicPr>
          <p:cNvPr id="5" name="Picture 4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38" t="-378" b="-267"/>
          <a:stretch>
            <a:fillRect/>
          </a:stretch>
        </p:blipFill>
        <p:spPr bwMode="auto">
          <a:xfrm>
            <a:off x="539552" y="952190"/>
            <a:ext cx="8136904" cy="5285122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  <p:pic>
        <p:nvPicPr>
          <p:cNvPr id="6" name="Picture 5" descr="itto_logo_web_light_lg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9512" y="0"/>
            <a:ext cx="1562401" cy="11843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835696" y="116632"/>
            <a:ext cx="65225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4000" b="1" dirty="0" err="1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Comprehensive</a:t>
            </a:r>
            <a:r>
              <a:rPr lang="de-CH" sz="40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4000" b="1" dirty="0" err="1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de-CH" sz="40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4000" b="1" dirty="0" err="1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complete</a:t>
            </a:r>
            <a:endParaRPr lang="de-CH" sz="4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3941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CR\Personal\Fotos\Amigos\JB\Thailand-pict\P10201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71400"/>
            <a:ext cx="9144000" cy="5544616"/>
          </a:xfrm>
          <a:prstGeom prst="rect">
            <a:avLst/>
          </a:prstGeom>
          <a:noFill/>
        </p:spPr>
      </p:pic>
      <p:sp>
        <p:nvSpPr>
          <p:cNvPr id="11" name="Subtitle 2"/>
          <p:cNvSpPr txBox="1">
            <a:spLocks/>
          </p:cNvSpPr>
          <p:nvPr/>
        </p:nvSpPr>
        <p:spPr bwMode="auto">
          <a:xfrm>
            <a:off x="323528" y="609644"/>
            <a:ext cx="8928992" cy="5723746"/>
          </a:xfrm>
          <a:prstGeom prst="rect">
            <a:avLst/>
          </a:prstGeom>
          <a:solidFill>
            <a:schemeClr val="tx1">
              <a:lumMod val="95000"/>
              <a:lumOff val="5000"/>
              <a:alpha val="46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endParaRPr lang="en-US" sz="20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pPr algn="r"/>
            <a:endParaRPr lang="en-US" sz="2000" b="1" i="1" dirty="0" smtClean="0">
              <a:solidFill>
                <a:schemeClr val="bg1"/>
              </a:solidFill>
              <a:latin typeface="Calibri" pitchFamily="34" charset="0"/>
            </a:endParaRPr>
          </a:p>
          <a:p>
            <a:pPr marL="514350" indent="-514350">
              <a:lnSpc>
                <a:spcPct val="114000"/>
              </a:lnSpc>
              <a:spcAft>
                <a:spcPts val="300"/>
              </a:spcAft>
              <a:buAutoNum type="arabicPlain"/>
            </a:pPr>
            <a:r>
              <a:rPr lang="en-US" sz="2400" b="1" dirty="0" smtClean="0">
                <a:solidFill>
                  <a:srgbClr val="FFFF00"/>
                </a:solidFill>
                <a:latin typeface="Calibri" pitchFamily="34" charset="0"/>
              </a:rPr>
              <a:t>Forest Policy, Governance, Laws and Institutional Arrangements</a:t>
            </a:r>
          </a:p>
          <a:p>
            <a:pPr marL="514350" indent="-514350">
              <a:lnSpc>
                <a:spcPct val="114000"/>
              </a:lnSpc>
              <a:spcAft>
                <a:spcPts val="300"/>
              </a:spcAft>
              <a:buAutoNum type="arabicPlain"/>
            </a:pPr>
            <a:r>
              <a:rPr lang="en-US" sz="2400" b="1" dirty="0" smtClean="0">
                <a:solidFill>
                  <a:schemeClr val="bg1"/>
                </a:solidFill>
                <a:latin typeface="Calibri" pitchFamily="34" charset="0"/>
              </a:rPr>
              <a:t>Security of Tenure, Access and Use Rights</a:t>
            </a:r>
            <a:endParaRPr lang="en-US" sz="2400" b="1" dirty="0">
              <a:solidFill>
                <a:schemeClr val="bg1"/>
              </a:solidFill>
              <a:latin typeface="Calibri" pitchFamily="34" charset="0"/>
            </a:endParaRPr>
          </a:p>
          <a:p>
            <a:pPr marL="514350" indent="-514350">
              <a:lnSpc>
                <a:spcPct val="114000"/>
              </a:lnSpc>
              <a:spcAft>
                <a:spcPts val="300"/>
              </a:spcAft>
              <a:buAutoNum type="arabicPlain"/>
            </a:pPr>
            <a:r>
              <a:rPr lang="en-US" sz="2400" b="1" dirty="0" smtClean="0">
                <a:solidFill>
                  <a:srgbClr val="FFFF00"/>
                </a:solidFill>
                <a:latin typeface="Calibri" pitchFamily="34" charset="0"/>
              </a:rPr>
              <a:t>Land use planning and permanent forest estate</a:t>
            </a:r>
            <a:endParaRPr lang="en-US" sz="24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pPr marL="514350" indent="-514350">
              <a:lnSpc>
                <a:spcPct val="114000"/>
              </a:lnSpc>
              <a:spcAft>
                <a:spcPts val="300"/>
              </a:spcAft>
              <a:buFontTx/>
              <a:buAutoNum type="arabicPlain"/>
            </a:pPr>
            <a:r>
              <a:rPr lang="en-US" sz="2400" b="1" dirty="0" smtClean="0">
                <a:solidFill>
                  <a:schemeClr val="bg1"/>
                </a:solidFill>
                <a:latin typeface="Calibri" pitchFamily="34" charset="0"/>
              </a:rPr>
              <a:t>Forest </a:t>
            </a:r>
            <a:r>
              <a:rPr lang="en-US" sz="2400" b="1" dirty="0">
                <a:solidFill>
                  <a:schemeClr val="bg1"/>
                </a:solidFill>
                <a:latin typeface="Calibri" pitchFamily="34" charset="0"/>
              </a:rPr>
              <a:t>resilience and forest-based adaptation to climate </a:t>
            </a:r>
            <a:r>
              <a:rPr lang="en-US" sz="2400" b="1" dirty="0" smtClean="0">
                <a:solidFill>
                  <a:schemeClr val="bg1"/>
                </a:solidFill>
                <a:latin typeface="Calibri" pitchFamily="34" charset="0"/>
              </a:rPr>
              <a:t>change</a:t>
            </a:r>
          </a:p>
          <a:p>
            <a:pPr marL="514350" indent="-514350">
              <a:lnSpc>
                <a:spcPct val="114000"/>
              </a:lnSpc>
              <a:spcAft>
                <a:spcPts val="300"/>
              </a:spcAft>
              <a:buAutoNum type="arabicPlain"/>
            </a:pPr>
            <a:r>
              <a:rPr lang="en-US" sz="2400" b="1" dirty="0">
                <a:solidFill>
                  <a:srgbClr val="FFFF00"/>
                </a:solidFill>
                <a:latin typeface="Calibri" pitchFamily="34" charset="0"/>
              </a:rPr>
              <a:t>Threats to forest </a:t>
            </a:r>
            <a:r>
              <a:rPr lang="en-US" sz="2400" b="1" dirty="0" err="1">
                <a:solidFill>
                  <a:srgbClr val="FFFF00"/>
                </a:solidFill>
                <a:latin typeface="Calibri" pitchFamily="34" charset="0"/>
              </a:rPr>
              <a:t>ecosytem</a:t>
            </a:r>
            <a:r>
              <a:rPr lang="en-US" sz="2400" b="1" dirty="0">
                <a:solidFill>
                  <a:srgbClr val="FFFF00"/>
                </a:solidFill>
                <a:latin typeface="Calibri" pitchFamily="34" charset="0"/>
              </a:rPr>
              <a:t> health</a:t>
            </a:r>
          </a:p>
          <a:p>
            <a:pPr marL="514350" indent="-514350">
              <a:lnSpc>
                <a:spcPct val="114000"/>
              </a:lnSpc>
              <a:spcAft>
                <a:spcPts val="300"/>
              </a:spcAft>
              <a:buAutoNum type="arabicPlain"/>
            </a:pPr>
            <a:r>
              <a:rPr lang="en-US" sz="2400" b="1" dirty="0" smtClean="0">
                <a:solidFill>
                  <a:schemeClr val="bg1"/>
                </a:solidFill>
                <a:latin typeface="Calibri" pitchFamily="34" charset="0"/>
              </a:rPr>
              <a:t>Multi-purpose forest management for goods and services</a:t>
            </a:r>
          </a:p>
          <a:p>
            <a:pPr marL="514350" indent="-514350">
              <a:lnSpc>
                <a:spcPct val="114000"/>
              </a:lnSpc>
              <a:spcAft>
                <a:spcPts val="300"/>
              </a:spcAft>
              <a:buAutoNum type="arabicPlain"/>
            </a:pPr>
            <a:r>
              <a:rPr lang="en-US" sz="2400" b="1" dirty="0" smtClean="0">
                <a:solidFill>
                  <a:srgbClr val="FFFF00"/>
                </a:solidFill>
                <a:latin typeface="Calibri" pitchFamily="34" charset="0"/>
              </a:rPr>
              <a:t>Forest management planning at national/regional level</a:t>
            </a:r>
          </a:p>
          <a:p>
            <a:pPr marL="514350" indent="-514350">
              <a:lnSpc>
                <a:spcPct val="114000"/>
              </a:lnSpc>
              <a:spcAft>
                <a:spcPts val="300"/>
              </a:spcAft>
              <a:buAutoNum type="arabicPlain"/>
            </a:pPr>
            <a:r>
              <a:rPr lang="en-US" sz="2400" b="1" dirty="0" smtClean="0">
                <a:solidFill>
                  <a:schemeClr val="bg1"/>
                </a:solidFill>
                <a:latin typeface="Calibri" pitchFamily="34" charset="0"/>
              </a:rPr>
              <a:t>Silvicultural management planning at FMU level</a:t>
            </a:r>
          </a:p>
          <a:p>
            <a:pPr marL="514350" indent="-514350">
              <a:lnSpc>
                <a:spcPct val="114000"/>
              </a:lnSpc>
              <a:spcAft>
                <a:spcPts val="300"/>
              </a:spcAft>
              <a:buAutoNum type="arabicPlain"/>
            </a:pPr>
            <a:r>
              <a:rPr lang="en-US" sz="2400" b="1" dirty="0" smtClean="0">
                <a:solidFill>
                  <a:srgbClr val="FFFF00"/>
                </a:solidFill>
                <a:latin typeface="Calibri" pitchFamily="34" charset="0"/>
              </a:rPr>
              <a:t>Social values and community involvement in SFM </a:t>
            </a:r>
          </a:p>
          <a:p>
            <a:pPr marL="514350" indent="-514350">
              <a:lnSpc>
                <a:spcPct val="114000"/>
              </a:lnSpc>
              <a:spcAft>
                <a:spcPts val="300"/>
              </a:spcAft>
              <a:buAutoNum type="arabicPlain"/>
            </a:pPr>
            <a:r>
              <a:rPr lang="en-US" sz="2400" b="1" dirty="0" smtClean="0">
                <a:solidFill>
                  <a:schemeClr val="bg1"/>
                </a:solidFill>
                <a:latin typeface="Calibri" pitchFamily="34" charset="0"/>
              </a:rPr>
              <a:t>Working conditions in tropical forest management</a:t>
            </a:r>
          </a:p>
          <a:p>
            <a:pPr marL="514350" indent="-514350">
              <a:lnSpc>
                <a:spcPct val="114000"/>
              </a:lnSpc>
              <a:spcAft>
                <a:spcPts val="300"/>
              </a:spcAft>
              <a:buAutoNum type="arabicPlain"/>
            </a:pPr>
            <a:r>
              <a:rPr lang="en-US" sz="2400" b="1" dirty="0" smtClean="0">
                <a:solidFill>
                  <a:srgbClr val="FFFF00"/>
                </a:solidFill>
                <a:latin typeface="Calibri" pitchFamily="34" charset="0"/>
              </a:rPr>
              <a:t>Economic viability of natural tropical forest management</a:t>
            </a:r>
            <a:endParaRPr lang="en-US" sz="2400" b="1" dirty="0" smtClean="0">
              <a:solidFill>
                <a:srgbClr val="FFC000"/>
              </a:solidFill>
              <a:latin typeface="Calibri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55776" y="223904"/>
            <a:ext cx="60907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40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11 </a:t>
            </a:r>
            <a:r>
              <a:rPr lang="de-CH" sz="4000" b="1" dirty="0" err="1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Principles</a:t>
            </a:r>
            <a:r>
              <a:rPr lang="de-CH" sz="40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24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de-CH" sz="2400" b="1" dirty="0" err="1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under</a:t>
            </a:r>
            <a:r>
              <a:rPr lang="de-CH" sz="24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6 </a:t>
            </a:r>
            <a:r>
              <a:rPr lang="de-CH" sz="2400" b="1" dirty="0" err="1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criteria</a:t>
            </a:r>
            <a:r>
              <a:rPr lang="de-CH" sz="24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2400" b="1" dirty="0" err="1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groups</a:t>
            </a:r>
            <a:r>
              <a:rPr lang="de-CH" sz="24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de-CH" sz="24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 descr="itto_logo_web_light_lg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2" y="0"/>
            <a:ext cx="1562401" cy="1184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3260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CR\Personal\Fotos\Amigos\JB\Thailand-pict\P10201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71400"/>
            <a:ext cx="9144000" cy="5544616"/>
          </a:xfrm>
          <a:prstGeom prst="rect">
            <a:avLst/>
          </a:prstGeom>
          <a:noFill/>
        </p:spPr>
      </p:pic>
      <p:sp>
        <p:nvSpPr>
          <p:cNvPr id="11" name="Subtitle 2"/>
          <p:cNvSpPr txBox="1">
            <a:spLocks/>
          </p:cNvSpPr>
          <p:nvPr/>
        </p:nvSpPr>
        <p:spPr bwMode="auto">
          <a:xfrm>
            <a:off x="1" y="1052736"/>
            <a:ext cx="9144000" cy="5669244"/>
          </a:xfrm>
          <a:prstGeom prst="rect">
            <a:avLst/>
          </a:prstGeom>
          <a:solidFill>
            <a:schemeClr val="tx1">
              <a:lumMod val="95000"/>
              <a:lumOff val="5000"/>
              <a:alpha val="46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endParaRPr lang="en-US" sz="20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pPr algn="r"/>
            <a:endParaRPr lang="en-US" sz="2000" b="1" i="1" dirty="0" smtClean="0">
              <a:solidFill>
                <a:schemeClr val="bg1"/>
              </a:solidFill>
              <a:latin typeface="Calibri" pitchFamily="34" charset="0"/>
            </a:endParaRPr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US" sz="2800" b="1" dirty="0" smtClean="0">
                <a:solidFill>
                  <a:srgbClr val="FFFF00"/>
                </a:solidFill>
                <a:latin typeface="Calibri" pitchFamily="34" charset="0"/>
              </a:rPr>
              <a:t>Instead of 6 Criteria group with 11 Principles, use</a:t>
            </a:r>
          </a:p>
          <a:p>
            <a:pPr marL="623888" lvl="1" indent="-5143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2800" b="1" dirty="0" smtClean="0">
                <a:solidFill>
                  <a:srgbClr val="FFFF00"/>
                </a:solidFill>
                <a:latin typeface="Calibri" pitchFamily="34" charset="0"/>
              </a:rPr>
              <a:t>4 </a:t>
            </a:r>
            <a:r>
              <a:rPr lang="en-US" sz="2800" b="1" dirty="0" smtClean="0">
                <a:solidFill>
                  <a:srgbClr val="FFFF00"/>
                </a:solidFill>
                <a:latin typeface="Calibri" pitchFamily="34" charset="0"/>
              </a:rPr>
              <a:t>principles </a:t>
            </a:r>
            <a:r>
              <a:rPr lang="en-US" sz="2800" b="1" dirty="0" smtClean="0">
                <a:solidFill>
                  <a:srgbClr val="FFFF00"/>
                </a:solidFill>
                <a:latin typeface="Calibri" pitchFamily="34" charset="0"/>
              </a:rPr>
              <a:t>including  </a:t>
            </a:r>
            <a:r>
              <a:rPr lang="en-US" sz="2800" b="1" dirty="0">
                <a:solidFill>
                  <a:srgbClr val="FFFF00"/>
                </a:solidFill>
                <a:latin typeface="Calibri" pitchFamily="34" charset="0"/>
              </a:rPr>
              <a:t>a</a:t>
            </a:r>
            <a:r>
              <a:rPr lang="en-US" sz="2800" b="1" dirty="0" smtClean="0">
                <a:solidFill>
                  <a:srgbClr val="FFFF00"/>
                </a:solidFill>
                <a:latin typeface="Calibri" pitchFamily="34" charset="0"/>
              </a:rPr>
              <a:t> policy “</a:t>
            </a:r>
            <a:r>
              <a:rPr lang="en-US" sz="2800" b="1" dirty="0" smtClean="0">
                <a:solidFill>
                  <a:srgbClr val="FFFF00"/>
                </a:solidFill>
                <a:latin typeface="Calibri" pitchFamily="34" charset="0"/>
              </a:rPr>
              <a:t>cross-cutting </a:t>
            </a:r>
            <a:r>
              <a:rPr lang="en-US" sz="2800" b="1" dirty="0" smtClean="0">
                <a:solidFill>
                  <a:srgbClr val="FFFF00"/>
                </a:solidFill>
                <a:latin typeface="Calibri" pitchFamily="34" charset="0"/>
              </a:rPr>
              <a:t>principle” and 3 principles based on the 3 dimensions of sustainability</a:t>
            </a:r>
          </a:p>
          <a:p>
            <a:pPr marL="623888" lvl="1" indent="-5143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2800" b="1" dirty="0" smtClean="0">
                <a:solidFill>
                  <a:srgbClr val="FFFF00"/>
                </a:solidFill>
                <a:latin typeface="Calibri" pitchFamily="34" charset="0"/>
              </a:rPr>
              <a:t>Link them </a:t>
            </a:r>
            <a:r>
              <a:rPr lang="en-US" sz="2800" b="1" dirty="0" smtClean="0">
                <a:solidFill>
                  <a:srgbClr val="FFFF00"/>
                </a:solidFill>
                <a:latin typeface="Calibri" pitchFamily="34" charset="0"/>
              </a:rPr>
              <a:t>to </a:t>
            </a:r>
            <a:r>
              <a:rPr lang="en-US" sz="2800" b="1" dirty="0" smtClean="0">
                <a:solidFill>
                  <a:srgbClr val="FFFF00"/>
                </a:solidFill>
                <a:latin typeface="Calibri" pitchFamily="34" charset="0"/>
              </a:rPr>
              <a:t>the </a:t>
            </a:r>
            <a:r>
              <a:rPr lang="en-US" sz="2800" b="1" dirty="0" smtClean="0">
                <a:solidFill>
                  <a:srgbClr val="FFFF00"/>
                </a:solidFill>
                <a:latin typeface="Calibri" pitchFamily="34" charset="0"/>
              </a:rPr>
              <a:t>existing  ITTO </a:t>
            </a:r>
            <a:r>
              <a:rPr lang="en-US" sz="2800" b="1" dirty="0" smtClean="0">
                <a:solidFill>
                  <a:srgbClr val="FFFF00"/>
                </a:solidFill>
                <a:latin typeface="Calibri" pitchFamily="34" charset="0"/>
              </a:rPr>
              <a:t>Criteria </a:t>
            </a:r>
            <a:r>
              <a:rPr lang="en-US" sz="2800" b="1" dirty="0">
                <a:solidFill>
                  <a:srgbClr val="FFFF00"/>
                </a:solidFill>
                <a:latin typeface="Calibri" pitchFamily="34" charset="0"/>
              </a:rPr>
              <a:t> </a:t>
            </a:r>
            <a:r>
              <a:rPr lang="en-US" sz="2800" b="1" dirty="0" smtClean="0">
                <a:solidFill>
                  <a:srgbClr val="FFFF00"/>
                </a:solidFill>
                <a:latin typeface="Calibri" pitchFamily="34" charset="0"/>
              </a:rPr>
              <a:t>(ITTO C&amp;I) </a:t>
            </a:r>
          </a:p>
          <a:p>
            <a:pPr marL="623888" lvl="1" indent="-5143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2800" b="1" dirty="0" smtClean="0">
                <a:solidFill>
                  <a:srgbClr val="FFFF00"/>
                </a:solidFill>
                <a:latin typeface="Calibri" pitchFamily="34" charset="0"/>
              </a:rPr>
              <a:t>Distribute the 11 principles (renamed as “Guidelines “ </a:t>
            </a:r>
            <a:r>
              <a:rPr lang="en-US" sz="2800" b="1" dirty="0" smtClean="0">
                <a:solidFill>
                  <a:srgbClr val="FFFF00"/>
                </a:solidFill>
                <a:latin typeface="Calibri" pitchFamily="34" charset="0"/>
              </a:rPr>
              <a:t>) under </a:t>
            </a:r>
            <a:r>
              <a:rPr lang="en-US" sz="2800" b="1" dirty="0" smtClean="0">
                <a:solidFill>
                  <a:srgbClr val="FFFF00"/>
                </a:solidFill>
                <a:latin typeface="Calibri" pitchFamily="34" charset="0"/>
              </a:rPr>
              <a:t>the 7 criteria of the C&amp;I</a:t>
            </a:r>
          </a:p>
          <a:p>
            <a:pPr marL="623888" lvl="1" indent="-5143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2800" b="1" dirty="0" smtClean="0">
                <a:solidFill>
                  <a:srgbClr val="FFFF00"/>
                </a:solidFill>
                <a:latin typeface="Calibri" pitchFamily="34" charset="0"/>
              </a:rPr>
              <a:t>Rename the 60 Guidelines as  “Action Fields”, followed by the activities proposed</a:t>
            </a:r>
          </a:p>
        </p:txBody>
      </p:sp>
      <p:pic>
        <p:nvPicPr>
          <p:cNvPr id="7" name="Picture 6" descr="itto_logo_web_light_lg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2" y="0"/>
            <a:ext cx="1562401" cy="11843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267744" y="246740"/>
            <a:ext cx="559839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40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New </a:t>
            </a:r>
            <a:r>
              <a:rPr lang="de-CH" sz="4000" b="1" dirty="0" err="1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considerations</a:t>
            </a:r>
            <a:endParaRPr lang="de-CH" sz="4000" b="1" dirty="0" smtClean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de-CH" sz="40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de-CH" sz="4000" b="1" dirty="0" err="1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received</a:t>
            </a:r>
            <a:r>
              <a:rPr lang="de-CH" sz="40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 </a:t>
            </a:r>
            <a:r>
              <a:rPr lang="de-CH" sz="4000" b="1" dirty="0" err="1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this</a:t>
            </a:r>
            <a:r>
              <a:rPr lang="de-CH" sz="40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4000" b="1" dirty="0" err="1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meeting</a:t>
            </a:r>
            <a:r>
              <a:rPr lang="de-CH" sz="40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de-CH" sz="4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2761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 Ic frise personnes">
  <a:themeElements>
    <a:clrScheme name="IC-formation-Mada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IC-formation-Mad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IC-formation-Mada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C-formation-Mada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C-formation-Mada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C-formation-Mada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C-formation-Mad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C-formation-Mad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C-formation-Mad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411</Words>
  <Application>Microsoft Office PowerPoint</Application>
  <PresentationFormat>On-screen Show (4:3)</PresentationFormat>
  <Paragraphs>85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theme Ic frise personnes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Intercooperation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AFOLU projects</dc:title>
  <dc:creator>Oliver Gardi</dc:creator>
  <cp:lastModifiedBy>Blaser Jürgen</cp:lastModifiedBy>
  <cp:revision>194</cp:revision>
  <dcterms:created xsi:type="dcterms:W3CDTF">2011-03-12T09:49:04Z</dcterms:created>
  <dcterms:modified xsi:type="dcterms:W3CDTF">2013-11-26T12:53:17Z</dcterms:modified>
</cp:coreProperties>
</file>