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4" r:id="rId10"/>
    <p:sldId id="268" r:id="rId11"/>
    <p:sldId id="261" r:id="rId12"/>
    <p:sldId id="265" r:id="rId13"/>
    <p:sldId id="266" r:id="rId14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C20D1-3DFE-4E62-982A-6419D8C252CA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C97F3-7906-4F57-BF87-CC5C91EB4BD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8433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C97F3-7906-4F57-BF87-CC5C91EB4BD2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045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4335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2234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92436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5557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7983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63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03773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0122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932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87288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70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69463-6EA8-42D7-9BAB-9F88C705062C}" type="datetimeFigureOut">
              <a:rPr lang="es-PE" smtClean="0"/>
              <a:t>26/11/2013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67AB8-2528-477D-A0F6-BABA92DF61C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3649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43" y="260648"/>
            <a:ext cx="8622911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6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13124"/>
              </p:ext>
            </p:extLst>
          </p:nvPr>
        </p:nvGraphicFramePr>
        <p:xfrm>
          <a:off x="395536" y="188640"/>
          <a:ext cx="8496944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8545"/>
                <a:gridCol w="5188399"/>
              </a:tblGrid>
              <a:tr h="1405605">
                <a:tc>
                  <a:txBody>
                    <a:bodyPr/>
                    <a:lstStyle/>
                    <a:p>
                      <a:r>
                        <a:rPr lang="es-PE" sz="2000" b="1" dirty="0" smtClean="0">
                          <a:solidFill>
                            <a:schemeClr val="tx1"/>
                          </a:solidFill>
                        </a:rPr>
                        <a:t>Resultado 4</a:t>
                      </a:r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. Comunidad capacitada para la implementación del Plan de Manejo</a:t>
                      </a:r>
                      <a:endParaRPr lang="es-P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Talleres realizados </a:t>
                      </a:r>
                      <a:endParaRPr lang="es-PE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194</a:t>
                      </a:r>
                      <a:endParaRPr lang="es-PE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Asistentes 3914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201230">
                <a:tc>
                  <a:txBody>
                    <a:bodyPr/>
                    <a:lstStyle/>
                    <a:p>
                      <a:r>
                        <a:rPr lang="es-PE" sz="2000" b="1" dirty="0" smtClean="0">
                          <a:solidFill>
                            <a:schemeClr val="tx1"/>
                          </a:solidFill>
                        </a:rPr>
                        <a:t>Resultado 5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: Estructura de marco legal regional, que promueva la restauración del territorio forestal y el MSB </a:t>
                      </a:r>
                      <a:endParaRPr lang="es-P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Mejora los instrumentos legales para la implementación de las actividades de restauración, rehabilitación y uso sostenible de los 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bosques. Tierras de nacientes</a:t>
                      </a:r>
                      <a:endParaRPr lang="es-PE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Cambios en los instrumentos legales ante las autoridades competentes</a:t>
                      </a:r>
                      <a:endParaRPr lang="es-P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297821">
                <a:tc>
                  <a:txBody>
                    <a:bodyPr/>
                    <a:lstStyle/>
                    <a:p>
                      <a:r>
                        <a:rPr lang="es-PE" sz="2000" b="1" dirty="0" smtClean="0">
                          <a:solidFill>
                            <a:schemeClr val="tx1"/>
                          </a:solidFill>
                        </a:rPr>
                        <a:t>Resultado 6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: Instrumentos financieros para el pago por servicios ambientales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Cuantificación de los servicios ambientales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Valoración</a:t>
                      </a:r>
                      <a:r>
                        <a:rPr lang="es-PE" sz="2000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los servicios 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ambientales (</a:t>
                      </a:r>
                      <a:r>
                        <a:rPr lang="es-PE" sz="2000" baseline="0" dirty="0" smtClean="0">
                          <a:solidFill>
                            <a:schemeClr val="tx1"/>
                          </a:solidFill>
                        </a:rPr>
                        <a:t>RAS)</a:t>
                      </a:r>
                      <a:endParaRPr lang="es-PE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Mejoramiento/diseño  de instrumentos de financiación para el pago por los servicios </a:t>
                      </a:r>
                      <a:r>
                        <a:rPr lang="es-PE" sz="2000" dirty="0" smtClean="0">
                          <a:solidFill>
                            <a:schemeClr val="tx1"/>
                          </a:solidFill>
                        </a:rPr>
                        <a:t>ambientales (AMA)</a:t>
                      </a:r>
                      <a:endParaRPr lang="es-P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851" y="476672"/>
            <a:ext cx="13414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04664"/>
            <a:ext cx="1371600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640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3200" b="1" dirty="0" smtClean="0"/>
              <a:t>PRINCIPALES HALLAZGOS</a:t>
            </a: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b="1" dirty="0" smtClean="0"/>
              <a:t>Vigencia institucional y actores clave </a:t>
            </a:r>
          </a:p>
          <a:p>
            <a:r>
              <a:rPr lang="es-PE" sz="2400" b="1" dirty="0" smtClean="0"/>
              <a:t>Continuidad </a:t>
            </a:r>
            <a:r>
              <a:rPr lang="es-PE" sz="2400" b="1" dirty="0"/>
              <a:t>de actividades de campo y arreglos institucionales</a:t>
            </a:r>
          </a:p>
          <a:p>
            <a:r>
              <a:rPr lang="es-PE" sz="2400" b="1" dirty="0" smtClean="0"/>
              <a:t>Discontinuidad en el monitoreo y línea de base</a:t>
            </a:r>
          </a:p>
          <a:p>
            <a:r>
              <a:rPr lang="es-PE" sz="2400" b="1" dirty="0" smtClean="0"/>
              <a:t>Falta información actualizada a usuarios-beneficiarios</a:t>
            </a:r>
          </a:p>
          <a:p>
            <a:r>
              <a:rPr lang="es-PE" sz="2400" b="1" dirty="0" smtClean="0"/>
              <a:t>Abundante documentación técnica y científica producida</a:t>
            </a:r>
          </a:p>
          <a:p>
            <a:r>
              <a:rPr lang="es-PE" sz="2400" b="1" dirty="0" smtClean="0"/>
              <a:t>Reforestación mayormente con especies exóticas </a:t>
            </a:r>
          </a:p>
          <a:p>
            <a:r>
              <a:rPr lang="es-PE" sz="2400" b="1" dirty="0" smtClean="0"/>
              <a:t>Facilidad de acceso y contacto con beneficiarios</a:t>
            </a:r>
          </a:p>
          <a:p>
            <a:r>
              <a:rPr lang="es-PE" sz="2400" b="1" dirty="0" smtClean="0"/>
              <a:t>Desarrollo de buenas relaciones inter-interinstitucionales</a:t>
            </a:r>
          </a:p>
          <a:p>
            <a:pPr marL="0" indent="0">
              <a:buNone/>
            </a:pPr>
            <a:endParaRPr lang="es-PE" sz="2400" b="1" dirty="0"/>
          </a:p>
        </p:txBody>
      </p:sp>
    </p:spTree>
    <p:extLst>
      <p:ext uri="{BB962C8B-B14F-4D97-AF65-F5344CB8AC3E}">
        <p14:creationId xmlns:p14="http://schemas.microsoft.com/office/powerpoint/2010/main" val="428369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18058"/>
          </a:xfrm>
        </p:spPr>
        <p:txBody>
          <a:bodyPr>
            <a:noAutofit/>
          </a:bodyPr>
          <a:lstStyle/>
          <a:p>
            <a:r>
              <a:rPr lang="es-PE" sz="3200" dirty="0" smtClean="0"/>
              <a:t>CONCLUSIONES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>
            <a:noAutofit/>
          </a:bodyPr>
          <a:lstStyle/>
          <a:p>
            <a:pPr algn="just"/>
            <a:r>
              <a:rPr lang="es-PE" sz="2000" b="1" dirty="0" smtClean="0"/>
              <a:t>La iniciativa fue acertada y oportuna</a:t>
            </a:r>
          </a:p>
          <a:p>
            <a:pPr algn="just"/>
            <a:r>
              <a:rPr lang="es-PE" sz="2000" b="1" dirty="0"/>
              <a:t>I</a:t>
            </a:r>
            <a:r>
              <a:rPr lang="es-PE" sz="2000" b="1" dirty="0" smtClean="0"/>
              <a:t>mportante función global y contribución en la conservación, la gestión sostenible y / o rehabilitación de los bosques tropicales Objetivo 2000 </a:t>
            </a:r>
          </a:p>
          <a:p>
            <a:pPr algn="just"/>
            <a:r>
              <a:rPr lang="es-PE" sz="2000" b="1" dirty="0" smtClean="0"/>
              <a:t>Impacto en el sector público nacional y regional, y la comunidad </a:t>
            </a:r>
          </a:p>
          <a:p>
            <a:pPr algn="just"/>
            <a:r>
              <a:rPr lang="es-PE" sz="2000" b="1" dirty="0" smtClean="0"/>
              <a:t>Desarrollo de capacidad para identificar, formular y ejecutar proyectos AR-MDL</a:t>
            </a:r>
          </a:p>
          <a:p>
            <a:pPr algn="just"/>
            <a:r>
              <a:rPr lang="es-PE" sz="2000" b="1" dirty="0" smtClean="0"/>
              <a:t>Sinergias entre el gobierno, la comunidad , la empresa privada y  universidades.</a:t>
            </a:r>
          </a:p>
          <a:p>
            <a:pPr algn="just"/>
            <a:r>
              <a:rPr lang="es-PE" sz="2000" b="1" dirty="0" smtClean="0"/>
              <a:t>El mercado de bonos de carbono </a:t>
            </a:r>
            <a:r>
              <a:rPr lang="es-PE" sz="2000" b="1" smtClean="0"/>
              <a:t>no respondió </a:t>
            </a:r>
            <a:r>
              <a:rPr lang="es-PE" sz="2000" b="1" dirty="0" smtClean="0"/>
              <a:t>a las expectativas en el contexto del MDL-Kioto</a:t>
            </a:r>
          </a:p>
          <a:p>
            <a:pPr algn="just"/>
            <a:r>
              <a:rPr lang="es-PE" sz="2000" b="1" dirty="0" smtClean="0"/>
              <a:t>El pago por servicios ambientales( nacientes de agua) y otros, es exitoso</a:t>
            </a:r>
          </a:p>
          <a:p>
            <a:pPr algn="just"/>
            <a:r>
              <a:rPr lang="es-PE" sz="2000" b="1" dirty="0" smtClean="0"/>
              <a:t>Buena eficiencia y efectividad en el manejo de los recursos humanos, físicos y económicos asignados al proyecto</a:t>
            </a:r>
          </a:p>
          <a:p>
            <a:pPr algn="just"/>
            <a:r>
              <a:rPr lang="es-PE" sz="2000" b="1" dirty="0" smtClean="0"/>
              <a:t>El plan de monitoreo no se ha continuado  </a:t>
            </a:r>
          </a:p>
          <a:p>
            <a:pPr algn="just"/>
            <a:r>
              <a:rPr lang="es-PE" sz="2000" b="1" dirty="0" smtClean="0"/>
              <a:t>Excelente sostenibilidad institucional y participación de usuarios-beneficiarios</a:t>
            </a:r>
          </a:p>
          <a:p>
            <a:pPr algn="just"/>
            <a:r>
              <a:rPr lang="es-PE" sz="2000" b="1" dirty="0" smtClean="0"/>
              <a:t>Subvención que se otorga para las plantaciones puede afectar la continuidad/sostenibilidad de todo el proceso</a:t>
            </a:r>
          </a:p>
        </p:txBody>
      </p:sp>
    </p:spTree>
    <p:extLst>
      <p:ext uri="{BB962C8B-B14F-4D97-AF65-F5344CB8AC3E}">
        <p14:creationId xmlns:p14="http://schemas.microsoft.com/office/powerpoint/2010/main" val="8409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/>
          </a:bodyPr>
          <a:lstStyle/>
          <a:p>
            <a:r>
              <a:rPr lang="es-PE" sz="3200" dirty="0" smtClean="0"/>
              <a:t>RECOMENDACIONES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408712"/>
          </a:xfrm>
        </p:spPr>
        <p:txBody>
          <a:bodyPr>
            <a:noAutofit/>
          </a:bodyPr>
          <a:lstStyle/>
          <a:p>
            <a:pPr algn="just"/>
            <a:r>
              <a:rPr lang="es-PE" sz="2400" b="1" dirty="0"/>
              <a:t>P</a:t>
            </a:r>
            <a:r>
              <a:rPr lang="es-PE" sz="2400" b="1" dirty="0" smtClean="0"/>
              <a:t>oner en práctica y actualizar el sistema de monitoreo</a:t>
            </a:r>
          </a:p>
          <a:p>
            <a:pPr algn="just"/>
            <a:r>
              <a:rPr lang="es-PE" sz="2400" b="1" dirty="0" smtClean="0"/>
              <a:t>Necesidad de estudios complementarios de campo y actualización de las proyecciones inmediatas y futuras de los sistemas MDL y no Kioto</a:t>
            </a:r>
          </a:p>
          <a:p>
            <a:pPr algn="just"/>
            <a:r>
              <a:rPr lang="es-PE" sz="2400" b="1" dirty="0" smtClean="0"/>
              <a:t>Promover con mayor intensidad el mercado voluntario nacional del mercado de bonos de carbono y pago por servicios ambientales</a:t>
            </a:r>
          </a:p>
          <a:p>
            <a:pPr algn="just"/>
            <a:r>
              <a:rPr lang="es-PE" sz="2400" b="1" dirty="0" smtClean="0"/>
              <a:t>Sistematizar la información y experiencias</a:t>
            </a:r>
          </a:p>
          <a:p>
            <a:pPr algn="just"/>
            <a:r>
              <a:rPr lang="es-PE" sz="2400" b="1" dirty="0" smtClean="0"/>
              <a:t>Intensificar </a:t>
            </a:r>
            <a:r>
              <a:rPr lang="es-PE" sz="2400" b="1" dirty="0"/>
              <a:t>el uso de especies </a:t>
            </a:r>
            <a:r>
              <a:rPr lang="es-PE" sz="2400" b="1" dirty="0" smtClean="0"/>
              <a:t>nativas</a:t>
            </a:r>
          </a:p>
          <a:p>
            <a:pPr algn="just"/>
            <a:r>
              <a:rPr lang="es-PE" sz="2400" b="1" dirty="0" smtClean="0"/>
              <a:t>Estrategia </a:t>
            </a:r>
            <a:r>
              <a:rPr lang="es-PE" sz="2400" b="1" dirty="0"/>
              <a:t>de reducción gradual de subvenciones </a:t>
            </a:r>
          </a:p>
          <a:p>
            <a:pPr algn="just"/>
            <a:r>
              <a:rPr lang="es-PE" sz="2400" b="1" dirty="0" smtClean="0"/>
              <a:t>Inicio de nueva fase operativa para hacer una evaluación global y sistematización de todas las experiencias y actualizarlas en relación con el programa REDD+ y el plan estratégico quinquenal de la OIMT</a:t>
            </a:r>
          </a:p>
        </p:txBody>
      </p:sp>
    </p:spTree>
    <p:extLst>
      <p:ext uri="{BB962C8B-B14F-4D97-AF65-F5344CB8AC3E}">
        <p14:creationId xmlns:p14="http://schemas.microsoft.com/office/powerpoint/2010/main" val="220520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es-PE" sz="3200" dirty="0" smtClean="0"/>
              <a:t>OBJETIVOS DE LA EVALUACION</a:t>
            </a:r>
            <a:endParaRPr lang="es-PE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PE" sz="2400" dirty="0" smtClean="0"/>
          </a:p>
          <a:p>
            <a:r>
              <a:rPr lang="es-PE" sz="2400" dirty="0" smtClean="0"/>
              <a:t>1.	Función global y  contribución de los dos Proyectos en la conservación, la gestión sostenible y / o rehabilitación de los bosques tropicales, y el logro de los pagos por los servicios ambientales</a:t>
            </a:r>
          </a:p>
          <a:p>
            <a:r>
              <a:rPr lang="es-PE" sz="2400" dirty="0" smtClean="0"/>
              <a:t>2.	Contribución global de los proyectos en su capacidad para identificar, formular y ejecutar proyectos AR-MDL</a:t>
            </a:r>
          </a:p>
          <a:p>
            <a:r>
              <a:rPr lang="es-PE" sz="2400" dirty="0" smtClean="0"/>
              <a:t>3.	Impacto global sobre y la relevancia de los dos proyectos de los organismos de ejecución, el sector forestal y las comunidades locales.</a:t>
            </a:r>
          </a:p>
          <a:p>
            <a:r>
              <a:rPr lang="es-PE" sz="2400" dirty="0" smtClean="0"/>
              <a:t>4.	Logro general de los objetivos y la eficacia general del proyecto, eficiencia en el uso del presupuesto</a:t>
            </a:r>
          </a:p>
        </p:txBody>
      </p:sp>
    </p:spTree>
    <p:extLst>
      <p:ext uri="{BB962C8B-B14F-4D97-AF65-F5344CB8AC3E}">
        <p14:creationId xmlns:p14="http://schemas.microsoft.com/office/powerpoint/2010/main" val="13873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Autofit/>
          </a:bodyPr>
          <a:lstStyle/>
          <a:p>
            <a:r>
              <a:rPr lang="es-PE" sz="3200" b="1" dirty="0" smtClean="0"/>
              <a:t>PD 54/99 Rev. 2 (F) </a:t>
            </a:r>
            <a:r>
              <a:rPr lang="es-PE" sz="2400" b="1" dirty="0" smtClean="0"/>
              <a:t>“Modelo de Financiación Alternativo para el Manejo Sostenible de los Bosques de San Nicolás</a:t>
            </a:r>
            <a:r>
              <a:rPr lang="es-PE" sz="3200" b="1" dirty="0" smtClean="0"/>
              <a:t>” </a:t>
            </a:r>
            <a:br>
              <a:rPr lang="es-PE" sz="3200" b="1" dirty="0" smtClean="0"/>
            </a:br>
            <a:endParaRPr lang="es-PE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PE" sz="2200" dirty="0" smtClean="0"/>
          </a:p>
          <a:p>
            <a:r>
              <a:rPr lang="es-PE" sz="2200" u="sng" dirty="0" smtClean="0"/>
              <a:t>ORIGEN</a:t>
            </a:r>
            <a:r>
              <a:rPr lang="es-PE" sz="2200" dirty="0" smtClean="0"/>
              <a:t>: Factores que dificultan la financiación a largo plazo del MSB: i)Fallas en las políticas y ii) deficiencias en el mercado tales </a:t>
            </a:r>
          </a:p>
          <a:p>
            <a:r>
              <a:rPr lang="es-PE" sz="2200" u="sng" dirty="0" smtClean="0"/>
              <a:t>OBJETIVOS ESPECÍFICOS</a:t>
            </a:r>
            <a:r>
              <a:rPr lang="es-PE" sz="2200" dirty="0" smtClean="0"/>
              <a:t>:	</a:t>
            </a:r>
          </a:p>
          <a:p>
            <a:r>
              <a:rPr lang="es-PE" sz="2200" dirty="0" smtClean="0"/>
              <a:t>Plan de Inversión y  financiamiento por el MSB en la Subregión de San Nicolás</a:t>
            </a:r>
          </a:p>
          <a:p>
            <a:r>
              <a:rPr lang="es-PE" sz="2200" dirty="0" smtClean="0"/>
              <a:t> Construir  con la comunidad un Plan de Manejo para la Subregión</a:t>
            </a:r>
          </a:p>
          <a:p>
            <a:r>
              <a:rPr lang="es-PE" sz="2200" dirty="0" smtClean="0"/>
              <a:t> Promover las condiciones sociales e   institucionales necesarias para la implementación del proyecto</a:t>
            </a:r>
          </a:p>
          <a:p>
            <a:r>
              <a:rPr lang="en-US" sz="2200" u="sng" dirty="0" smtClean="0"/>
              <a:t>PRESUPUESTO</a:t>
            </a:r>
            <a:r>
              <a:rPr lang="en-US" sz="2200" dirty="0" smtClean="0"/>
              <a:t>: OIMT: US $649.179, CORNARE: US $350.443</a:t>
            </a:r>
          </a:p>
          <a:p>
            <a:r>
              <a:rPr lang="en-US" sz="2200" dirty="0" smtClean="0"/>
              <a:t>EMPA:		US $244.463</a:t>
            </a:r>
          </a:p>
          <a:p>
            <a:r>
              <a:rPr lang="en-US" sz="2200" b="1" dirty="0" smtClean="0"/>
              <a:t>TOTAL: 		US $1.244.085</a:t>
            </a:r>
          </a:p>
          <a:p>
            <a:endParaRPr lang="es-PE" sz="2200" dirty="0"/>
          </a:p>
        </p:txBody>
      </p:sp>
    </p:spTree>
    <p:extLst>
      <p:ext uri="{BB962C8B-B14F-4D97-AF65-F5344CB8AC3E}">
        <p14:creationId xmlns:p14="http://schemas.microsoft.com/office/powerpoint/2010/main" val="12224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706090"/>
          </a:xfrm>
        </p:spPr>
        <p:txBody>
          <a:bodyPr>
            <a:noAutofit/>
          </a:bodyPr>
          <a:lstStyle/>
          <a:p>
            <a:r>
              <a:rPr lang="es-PE" sz="3200" b="1" dirty="0" smtClean="0"/>
              <a:t>PD 240/03 Rev. 1 (F) </a:t>
            </a:r>
            <a:r>
              <a:rPr lang="es-PE" sz="2000" b="1" dirty="0" smtClean="0"/>
              <a:t>“modelo de financiación alternativo para el manejo sostenible de los bosques de san Nicolás. ii fase, áreas no Kioto de restauración”</a:t>
            </a:r>
            <a:br>
              <a:rPr lang="es-PE" sz="2000" b="1" dirty="0" smtClean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Autofit/>
          </a:bodyPr>
          <a:lstStyle/>
          <a:p>
            <a:endParaRPr lang="es-PE" sz="2400" dirty="0" smtClean="0"/>
          </a:p>
          <a:p>
            <a:r>
              <a:rPr lang="es-PE" sz="2400" u="sng" dirty="0" smtClean="0"/>
              <a:t>ORIGEN</a:t>
            </a:r>
            <a:r>
              <a:rPr lang="es-PE" sz="2400" dirty="0" smtClean="0"/>
              <a:t>: Necesidad de establecer prácticas de manejo sostenible que no pueden ser incluidas dentro del Mecanismo de Desarrollo Limpio (MDL).en la primera fase (PD 54/99 Rev. (F), </a:t>
            </a:r>
          </a:p>
          <a:p>
            <a:r>
              <a:rPr lang="es-PE" sz="2400" u="sng" dirty="0" smtClean="0"/>
              <a:t>OBJETIVO ESPECÍFICO</a:t>
            </a:r>
            <a:r>
              <a:rPr lang="es-PE" sz="2400" dirty="0" smtClean="0"/>
              <a:t>: Implementar en áreas piloto sistemas de manejo forestal que integren actividades de restauración del territorio forestal concertadas con la comunidad</a:t>
            </a:r>
          </a:p>
          <a:p>
            <a:r>
              <a:rPr lang="es-PE" sz="2400" u="sng" dirty="0" smtClean="0"/>
              <a:t>PRESUPUESTO</a:t>
            </a:r>
            <a:r>
              <a:rPr lang="es-PE" sz="2400" dirty="0" smtClean="0"/>
              <a:t>: </a:t>
            </a:r>
          </a:p>
          <a:p>
            <a:r>
              <a:rPr lang="es-PE" sz="2400" dirty="0" smtClean="0"/>
              <a:t>OIMT: 	US $561.896	</a:t>
            </a:r>
          </a:p>
          <a:p>
            <a:r>
              <a:rPr lang="es-PE" sz="2400" dirty="0" smtClean="0"/>
              <a:t>CORNARE:	US $701.001</a:t>
            </a:r>
          </a:p>
          <a:p>
            <a:r>
              <a:rPr lang="es-PE" sz="2400" dirty="0" smtClean="0"/>
              <a:t>EMPA:	US $62.719</a:t>
            </a:r>
          </a:p>
          <a:p>
            <a:r>
              <a:rPr lang="es-PE" sz="2400" b="1" dirty="0" smtClean="0"/>
              <a:t>TOTAL: 	US $1.325.616</a:t>
            </a:r>
          </a:p>
          <a:p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25535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792088"/>
          </a:xfrm>
        </p:spPr>
        <p:txBody>
          <a:bodyPr>
            <a:normAutofit/>
          </a:bodyPr>
          <a:lstStyle/>
          <a:p>
            <a:r>
              <a:rPr lang="es-PE" sz="2000" b="1" dirty="0" smtClean="0"/>
              <a:t>AREA DE INFLUENCIA DE LOS PROYECTOS</a:t>
            </a:r>
            <a:endParaRPr lang="es-PE" sz="2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60" cy="658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5"/>
            <a:ext cx="1440160" cy="108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87978"/>
            <a:ext cx="1543125" cy="107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619672" y="1403484"/>
            <a:ext cx="1008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>
                <a:solidFill>
                  <a:srgbClr val="FF0000"/>
                </a:solidFill>
              </a:rPr>
              <a:t>2006</a:t>
            </a:r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75656" y="4587978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 smtClean="0">
                <a:solidFill>
                  <a:srgbClr val="FF0000"/>
                </a:solidFill>
              </a:rPr>
              <a:t>2012</a:t>
            </a:r>
            <a:endParaRPr lang="es-P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9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67488" y="6107113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FA0DE6-BE0B-4E12-9856-9774145B1E1D}" type="slidenum">
              <a:rPr lang="es-ES" altLang="es-PE" sz="1400" smtClean="0"/>
              <a:pPr eaLnBrk="1" hangingPunct="1"/>
              <a:t>6</a:t>
            </a:fld>
            <a:endParaRPr lang="es-ES" altLang="es-PE" sz="1400" smtClean="0"/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603375" y="1230313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2000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1606550" y="1606550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200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285750" y="2026940"/>
            <a:ext cx="1927225" cy="4953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200" b="1">
                <a:solidFill>
                  <a:srgbClr val="000000"/>
                </a:solidFill>
              </a:rPr>
              <a:t>ACTIVIDADES FORESTALES</a:t>
            </a:r>
            <a:endParaRPr lang="es-ES" altLang="es-PE" sz="1200" b="1"/>
          </a:p>
          <a:p>
            <a:pPr algn="ctr" eaLnBrk="1" hangingPunct="1"/>
            <a:endParaRPr lang="es-ES" altLang="es-PE" sz="1200" b="1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2376488" y="2026940"/>
            <a:ext cx="1927225" cy="7239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ACTIVIDADES</a:t>
            </a:r>
            <a:r>
              <a:rPr lang="es-ES" altLang="es-PE" sz="1400" b="1" i="1">
                <a:solidFill>
                  <a:srgbClr val="000000"/>
                </a:solidFill>
              </a:rPr>
              <a:t> </a:t>
            </a:r>
            <a:r>
              <a:rPr lang="es-ES" altLang="es-PE" sz="1400" b="1">
                <a:solidFill>
                  <a:srgbClr val="000000"/>
                </a:solidFill>
              </a:rPr>
              <a:t>AGROFORESTALES</a:t>
            </a: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285750" y="2714327"/>
            <a:ext cx="1927225" cy="49371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200" b="1">
                <a:solidFill>
                  <a:srgbClr val="000000"/>
                </a:solidFill>
              </a:rPr>
              <a:t>ACTIVIDADES SILVOPASTORILES</a:t>
            </a:r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776288" y="476672"/>
            <a:ext cx="3124200" cy="9906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</a:rPr>
              <a:t>ACTIVIDADES CARBONO </a:t>
            </a:r>
            <a:r>
              <a:rPr lang="es-ES" altLang="es-PE" sz="1400" b="1" dirty="0" smtClean="0">
                <a:solidFill>
                  <a:srgbClr val="000000"/>
                </a:solidFill>
              </a:rPr>
              <a:t>FORESTAL</a:t>
            </a:r>
            <a:endParaRPr lang="es-CO" altLang="es-PE" sz="1400" b="1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</a:rPr>
              <a:t>(Áreas para MDL y Conservación</a:t>
            </a:r>
            <a:r>
              <a:rPr lang="es-CO" altLang="es-PE" sz="1400" b="1" dirty="0" smtClean="0">
                <a:solidFill>
                  <a:srgbClr val="000000"/>
                </a:solidFill>
                <a:latin typeface="Book Antiqua" pitchFamily="18" charset="0"/>
              </a:rPr>
              <a:t>)</a:t>
            </a:r>
          </a:p>
          <a:p>
            <a:pPr algn="ctr" eaLnBrk="1" hangingPunct="1"/>
            <a:r>
              <a:rPr lang="es-CO" altLang="es-PE" sz="2000" b="1" dirty="0" smtClean="0">
                <a:solidFill>
                  <a:srgbClr val="FF0000"/>
                </a:solidFill>
                <a:latin typeface="Book Antiqua" pitchFamily="18" charset="0"/>
              </a:rPr>
              <a:t>PD 054</a:t>
            </a:r>
            <a:endParaRPr lang="es-ES" altLang="es-PE" sz="20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4522788" y="1988840"/>
            <a:ext cx="1922462" cy="762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4510088" y="1988840"/>
            <a:ext cx="1579562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Rehabilitación-Restauración de Bosques vía Enriquecimiento</a:t>
            </a:r>
          </a:p>
        </p:txBody>
      </p:sp>
      <p:sp>
        <p:nvSpPr>
          <p:cNvPr id="23563" name="Rectangle 10"/>
          <p:cNvSpPr>
            <a:spLocks noChangeArrowheads="1"/>
          </p:cNvSpPr>
          <p:nvPr/>
        </p:nvSpPr>
        <p:spPr bwMode="auto">
          <a:xfrm>
            <a:off x="6491288" y="1988840"/>
            <a:ext cx="22098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6719888" y="1988840"/>
            <a:ext cx="169227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Seguimiento a las Actividades</a:t>
            </a:r>
            <a:r>
              <a:rPr lang="es-CO" altLang="es-PE" sz="1400" b="1">
                <a:solidFill>
                  <a:srgbClr val="000000"/>
                </a:solidFill>
              </a:rPr>
              <a:t> de enriquecimiento</a:t>
            </a:r>
            <a:endParaRPr lang="es-ES" altLang="es-PE" sz="1400" b="1"/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4518025" y="2827040"/>
            <a:ext cx="1927225" cy="91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Investigación Monitoreo y Usos Potenciales de los Recursos Forestales</a:t>
            </a:r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6491288" y="2750840"/>
            <a:ext cx="2209800" cy="1066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Investigación Ecología Rehabilitación-Restauración</a:t>
            </a:r>
            <a:r>
              <a:rPr lang="es-ES" altLang="es-PE" sz="1400" b="1" i="1">
                <a:solidFill>
                  <a:srgbClr val="000000"/>
                </a:solidFill>
              </a:rPr>
              <a:t> </a:t>
            </a:r>
            <a:r>
              <a:rPr lang="es-ES" altLang="es-PE" sz="1400" b="1">
                <a:solidFill>
                  <a:srgbClr val="000000"/>
                </a:solidFill>
              </a:rPr>
              <a:t>de</a:t>
            </a:r>
            <a:endParaRPr lang="es-ES" altLang="es-PE" sz="1400" b="1"/>
          </a:p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Bosques vía Enriquecimiento</a:t>
            </a:r>
          </a:p>
        </p:txBody>
      </p:sp>
      <p:sp>
        <p:nvSpPr>
          <p:cNvPr id="23567" name="Rectangle 14"/>
          <p:cNvSpPr>
            <a:spLocks noChangeArrowheads="1"/>
          </p:cNvSpPr>
          <p:nvPr/>
        </p:nvSpPr>
        <p:spPr bwMode="auto">
          <a:xfrm>
            <a:off x="4537075" y="4046240"/>
            <a:ext cx="1981200" cy="762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Estudios de Mercado</a:t>
            </a:r>
            <a:endParaRPr lang="es-ES" altLang="es-PE" sz="1400" b="1"/>
          </a:p>
          <a:p>
            <a:pPr algn="ctr" eaLnBrk="1" hangingPunct="1"/>
            <a:endParaRPr lang="es-ES" altLang="es-PE" sz="1400" b="1">
              <a:latin typeface="Verdana" pitchFamily="34" charset="0"/>
            </a:endParaRPr>
          </a:p>
        </p:txBody>
      </p:sp>
      <p:sp>
        <p:nvSpPr>
          <p:cNvPr id="23568" name="Rectangle 15"/>
          <p:cNvSpPr>
            <a:spLocks noChangeArrowheads="1"/>
          </p:cNvSpPr>
          <p:nvPr/>
        </p:nvSpPr>
        <p:spPr bwMode="auto">
          <a:xfrm>
            <a:off x="6589713" y="4055765"/>
            <a:ext cx="2111375" cy="10080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CO" altLang="es-PE" sz="1400" b="1">
                <a:solidFill>
                  <a:srgbClr val="000E1C"/>
                </a:solidFill>
              </a:rPr>
              <a:t>Definición de instrumentos legales que permitan el aprovechamiento de los bosques</a:t>
            </a:r>
            <a:endParaRPr lang="es-ES" altLang="es-PE" sz="1400" b="1">
              <a:solidFill>
                <a:srgbClr val="000E1C"/>
              </a:solidFill>
            </a:endParaRP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9767888" y="3824288"/>
            <a:ext cx="17526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s-ES" altLang="es-PE" sz="1000">
              <a:latin typeface="Verdana" pitchFamily="34" charset="0"/>
            </a:endParaRPr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4738688" y="476672"/>
            <a:ext cx="3429000" cy="9906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71" name="Rectangle 18"/>
          <p:cNvSpPr>
            <a:spLocks noChangeArrowheads="1"/>
          </p:cNvSpPr>
          <p:nvPr/>
        </p:nvSpPr>
        <p:spPr bwMode="auto">
          <a:xfrm>
            <a:off x="5195888" y="477833"/>
            <a:ext cx="24431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</a:rPr>
              <a:t>ACTIVIDADES CONSERVACIÓN BOSQUES</a:t>
            </a:r>
            <a:endParaRPr lang="es-ES" altLang="es-PE" sz="1400" dirty="0"/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>
            <a:off x="5004048" y="836712"/>
            <a:ext cx="331596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s-ES" altLang="es-PE" sz="1400" b="1" dirty="0">
                <a:solidFill>
                  <a:srgbClr val="000000"/>
                </a:solidFill>
              </a:rPr>
              <a:t>(Restauración Ecológica y Ordenación de Bosques</a:t>
            </a:r>
            <a:r>
              <a:rPr lang="es-ES" altLang="es-PE" sz="1400" b="1" dirty="0" smtClean="0">
                <a:solidFill>
                  <a:srgbClr val="000000"/>
                </a:solidFill>
              </a:rPr>
              <a:t>)</a:t>
            </a:r>
          </a:p>
          <a:p>
            <a:pPr algn="ctr" eaLnBrk="1" hangingPunct="1"/>
            <a:r>
              <a:rPr lang="es-ES" altLang="es-PE" sz="1800" b="1" dirty="0" smtClean="0">
                <a:solidFill>
                  <a:srgbClr val="FF0000"/>
                </a:solidFill>
              </a:rPr>
              <a:t>PD 240</a:t>
            </a:r>
            <a:endParaRPr lang="es-ES" altLang="es-PE" sz="1800" b="1" dirty="0">
              <a:solidFill>
                <a:srgbClr val="FF0000"/>
              </a:solidFill>
            </a:endParaRPr>
          </a:p>
        </p:txBody>
      </p:sp>
      <p:sp>
        <p:nvSpPr>
          <p:cNvPr id="23573" name="Line 20"/>
          <p:cNvSpPr>
            <a:spLocks noChangeShapeType="1"/>
          </p:cNvSpPr>
          <p:nvPr/>
        </p:nvSpPr>
        <p:spPr bwMode="auto">
          <a:xfrm>
            <a:off x="2212975" y="4806652"/>
            <a:ext cx="73025" cy="1588"/>
          </a:xfrm>
          <a:prstGeom prst="line">
            <a:avLst/>
          </a:prstGeom>
          <a:noFill/>
          <a:ln w="11113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E" sz="1400"/>
          </a:p>
        </p:txBody>
      </p:sp>
      <p:sp>
        <p:nvSpPr>
          <p:cNvPr id="23574" name="Rectangle 21"/>
          <p:cNvSpPr>
            <a:spLocks noChangeArrowheads="1"/>
          </p:cNvSpPr>
          <p:nvPr/>
        </p:nvSpPr>
        <p:spPr bwMode="auto">
          <a:xfrm>
            <a:off x="319088" y="4046240"/>
            <a:ext cx="1927225" cy="685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2000"/>
          </a:p>
        </p:txBody>
      </p:sp>
      <p:sp>
        <p:nvSpPr>
          <p:cNvPr id="23575" name="Rectangle 22"/>
          <p:cNvSpPr>
            <a:spLocks noChangeArrowheads="1"/>
          </p:cNvSpPr>
          <p:nvPr/>
        </p:nvSpPr>
        <p:spPr bwMode="auto">
          <a:xfrm>
            <a:off x="0" y="4046240"/>
            <a:ext cx="263701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</a:rPr>
              <a:t>INVESTIGACION</a:t>
            </a:r>
            <a:endParaRPr lang="es-CO" altLang="es-PE" sz="1400" b="1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s-CO" altLang="es-PE" sz="1400" b="1" dirty="0">
                <a:solidFill>
                  <a:srgbClr val="000000"/>
                </a:solidFill>
              </a:rPr>
              <a:t>Transformación de productos</a:t>
            </a:r>
          </a:p>
          <a:p>
            <a:pPr algn="ctr" eaLnBrk="1" hangingPunct="1"/>
            <a:r>
              <a:rPr lang="es-CO" altLang="es-PE" sz="1400" b="1" dirty="0">
                <a:solidFill>
                  <a:srgbClr val="000000"/>
                </a:solidFill>
              </a:rPr>
              <a:t>Y mercado</a:t>
            </a:r>
            <a:endParaRPr lang="es-ES" altLang="es-PE" sz="1400" b="1" dirty="0">
              <a:solidFill>
                <a:srgbClr val="000000"/>
              </a:solidFill>
            </a:endParaRPr>
          </a:p>
        </p:txBody>
      </p:sp>
      <p:sp>
        <p:nvSpPr>
          <p:cNvPr id="23576" name="Rectangle 23"/>
          <p:cNvSpPr>
            <a:spLocks noChangeArrowheads="1"/>
          </p:cNvSpPr>
          <p:nvPr/>
        </p:nvSpPr>
        <p:spPr bwMode="auto">
          <a:xfrm>
            <a:off x="2286000" y="3976688"/>
            <a:ext cx="2017713" cy="74920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77" name="Rectangle 24"/>
          <p:cNvSpPr>
            <a:spLocks noChangeArrowheads="1"/>
          </p:cNvSpPr>
          <p:nvPr/>
        </p:nvSpPr>
        <p:spPr bwMode="auto">
          <a:xfrm>
            <a:off x="2254250" y="3933056"/>
            <a:ext cx="2027238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TECNOLOGIA</a:t>
            </a:r>
            <a:endParaRPr lang="es-CO" altLang="es-PE" sz="1400" b="1">
              <a:solidFill>
                <a:srgbClr val="000000"/>
              </a:solidFill>
            </a:endParaRPr>
          </a:p>
          <a:p>
            <a:pPr algn="ctr" eaLnBrk="1" hangingPunct="1"/>
            <a:r>
              <a:rPr lang="es-CO" altLang="es-PE" sz="1400" b="1">
                <a:solidFill>
                  <a:srgbClr val="000000"/>
                </a:solidFill>
              </a:rPr>
              <a:t>Creación de una empresa de aprovechamiento</a:t>
            </a:r>
            <a:endParaRPr lang="es-ES" altLang="es-PE" sz="1400" b="1">
              <a:solidFill>
                <a:srgbClr val="000000"/>
              </a:solidFill>
            </a:endParaRPr>
          </a:p>
        </p:txBody>
      </p:sp>
      <p:sp>
        <p:nvSpPr>
          <p:cNvPr id="23578" name="Rectangle 25"/>
          <p:cNvSpPr>
            <a:spLocks noChangeArrowheads="1"/>
          </p:cNvSpPr>
          <p:nvPr/>
        </p:nvSpPr>
        <p:spPr bwMode="auto">
          <a:xfrm>
            <a:off x="319088" y="4725144"/>
            <a:ext cx="1927225" cy="838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2000"/>
          </a:p>
        </p:txBody>
      </p:sp>
      <p:sp>
        <p:nvSpPr>
          <p:cNvPr id="23579" name="Rectangle 26"/>
          <p:cNvSpPr>
            <a:spLocks noChangeArrowheads="1"/>
          </p:cNvSpPr>
          <p:nvPr/>
        </p:nvSpPr>
        <p:spPr bwMode="auto">
          <a:xfrm>
            <a:off x="469900" y="4725144"/>
            <a:ext cx="1536700" cy="1077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 dirty="0">
                <a:solidFill>
                  <a:srgbClr val="000000"/>
                </a:solidFill>
              </a:rPr>
              <a:t>EXTENSION FORESTAL</a:t>
            </a:r>
            <a:endParaRPr lang="es-CO" altLang="es-PE" sz="1400" b="1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s-CO" altLang="es-PE" sz="1400" b="1" dirty="0">
                <a:solidFill>
                  <a:srgbClr val="000000"/>
                </a:solidFill>
              </a:rPr>
              <a:t>Capacitación empresarismo, producción etc.</a:t>
            </a:r>
            <a:endParaRPr lang="es-ES" altLang="es-PE" sz="1400" b="1" dirty="0">
              <a:solidFill>
                <a:srgbClr val="000000"/>
              </a:solidFill>
            </a:endParaRPr>
          </a:p>
        </p:txBody>
      </p:sp>
      <p:sp>
        <p:nvSpPr>
          <p:cNvPr id="23580" name="Rectangle 27"/>
          <p:cNvSpPr>
            <a:spLocks noChangeArrowheads="1"/>
          </p:cNvSpPr>
          <p:nvPr/>
        </p:nvSpPr>
        <p:spPr bwMode="auto">
          <a:xfrm>
            <a:off x="2357438" y="4808240"/>
            <a:ext cx="1927225" cy="838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81" name="Rectangle 28"/>
          <p:cNvSpPr>
            <a:spLocks noChangeArrowheads="1"/>
          </p:cNvSpPr>
          <p:nvPr/>
        </p:nvSpPr>
        <p:spPr bwMode="auto">
          <a:xfrm>
            <a:off x="2557463" y="4919365"/>
            <a:ext cx="15240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INFRAESTRUCTURA</a:t>
            </a:r>
            <a:endParaRPr lang="es-CO" altLang="es-PE" sz="1400" b="1">
              <a:solidFill>
                <a:srgbClr val="000000"/>
              </a:solidFill>
            </a:endParaRPr>
          </a:p>
          <a:p>
            <a:pPr algn="ctr" eaLnBrk="1" hangingPunct="1"/>
            <a:r>
              <a:rPr lang="es-CO" altLang="es-PE" sz="1400" b="1">
                <a:solidFill>
                  <a:srgbClr val="000000"/>
                </a:solidFill>
              </a:rPr>
              <a:t>Viveros, caminos</a:t>
            </a:r>
            <a:endParaRPr lang="es-ES" altLang="es-PE" sz="1400" b="1">
              <a:solidFill>
                <a:srgbClr val="000000"/>
              </a:solidFill>
            </a:endParaRPr>
          </a:p>
        </p:txBody>
      </p:sp>
      <p:sp>
        <p:nvSpPr>
          <p:cNvPr id="23582" name="Rectangle 29"/>
          <p:cNvSpPr>
            <a:spLocks noChangeArrowheads="1"/>
          </p:cNvSpPr>
          <p:nvPr/>
        </p:nvSpPr>
        <p:spPr bwMode="auto">
          <a:xfrm>
            <a:off x="909638" y="3408065"/>
            <a:ext cx="2990850" cy="4857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s-CO" altLang="es-PE" sz="1400"/>
          </a:p>
        </p:txBody>
      </p:sp>
      <p:sp>
        <p:nvSpPr>
          <p:cNvPr id="23583" name="Rectangle 30"/>
          <p:cNvSpPr>
            <a:spLocks noGrp="1" noChangeArrowheads="1"/>
          </p:cNvSpPr>
          <p:nvPr>
            <p:ph type="title"/>
          </p:nvPr>
        </p:nvSpPr>
        <p:spPr>
          <a:xfrm>
            <a:off x="698500" y="-315416"/>
            <a:ext cx="8229600" cy="5842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s-ES_tradnl" altLang="es-PE" sz="2800" b="1" dirty="0" smtClean="0"/>
              <a:t/>
            </a:r>
            <a:br>
              <a:rPr lang="es-ES_tradnl" altLang="es-PE" sz="2800" b="1" dirty="0" smtClean="0"/>
            </a:br>
            <a:r>
              <a:rPr lang="es-ES_tradnl" altLang="es-PE" sz="2800" b="1" dirty="0" smtClean="0"/>
              <a:t>ESQUEMA DE TRABAJO</a:t>
            </a:r>
            <a:endParaRPr lang="es-ES" altLang="es-PE" sz="2800" b="1" dirty="0" smtClean="0">
              <a:latin typeface="Verdana" pitchFamily="34" charset="0"/>
            </a:endParaRPr>
          </a:p>
        </p:txBody>
      </p:sp>
      <p:sp>
        <p:nvSpPr>
          <p:cNvPr id="23584" name="Rectangle 31"/>
          <p:cNvSpPr>
            <a:spLocks noChangeArrowheads="1"/>
          </p:cNvSpPr>
          <p:nvPr/>
        </p:nvSpPr>
        <p:spPr bwMode="auto">
          <a:xfrm>
            <a:off x="928688" y="3436640"/>
            <a:ext cx="2895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" altLang="es-PE" sz="1400" b="1">
                <a:solidFill>
                  <a:srgbClr val="000000"/>
                </a:solidFill>
              </a:rPr>
              <a:t>ACTIVIDADES COMPLEMENTARIAS  MDL</a:t>
            </a:r>
            <a:endParaRPr lang="es-ES" altLang="es-PE" sz="1400"/>
          </a:p>
        </p:txBody>
      </p:sp>
      <p:sp>
        <p:nvSpPr>
          <p:cNvPr id="2" name="1 Flecha izquierda y derecha"/>
          <p:cNvSpPr/>
          <p:nvPr/>
        </p:nvSpPr>
        <p:spPr>
          <a:xfrm>
            <a:off x="3896296" y="764704"/>
            <a:ext cx="891728" cy="4097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400"/>
          </a:p>
        </p:txBody>
      </p:sp>
      <p:sp>
        <p:nvSpPr>
          <p:cNvPr id="3" name="2 Llamada de flecha izquierda y derecha"/>
          <p:cNvSpPr/>
          <p:nvPr/>
        </p:nvSpPr>
        <p:spPr>
          <a:xfrm>
            <a:off x="683568" y="1539280"/>
            <a:ext cx="7484120" cy="377552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 smtClean="0"/>
              <a:t>DECISIONES POLITICAS</a:t>
            </a:r>
            <a:endParaRPr lang="es-PE" sz="1400" dirty="0"/>
          </a:p>
        </p:txBody>
      </p:sp>
      <p:sp>
        <p:nvSpPr>
          <p:cNvPr id="35" name="34 Llamada de flecha izquierda y derecha"/>
          <p:cNvSpPr/>
          <p:nvPr/>
        </p:nvSpPr>
        <p:spPr>
          <a:xfrm>
            <a:off x="469900" y="5877272"/>
            <a:ext cx="8134547" cy="377552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400" dirty="0" smtClean="0"/>
              <a:t>MONITOREO</a:t>
            </a:r>
            <a:endParaRPr lang="es-PE" sz="1400" dirty="0"/>
          </a:p>
        </p:txBody>
      </p:sp>
    </p:spTree>
    <p:extLst>
      <p:ext uri="{BB962C8B-B14F-4D97-AF65-F5344CB8AC3E}">
        <p14:creationId xmlns:p14="http://schemas.microsoft.com/office/powerpoint/2010/main" val="3431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288032"/>
          </a:xfrm>
        </p:spPr>
        <p:txBody>
          <a:bodyPr>
            <a:noAutofit/>
          </a:bodyPr>
          <a:lstStyle/>
          <a:p>
            <a:r>
              <a:rPr lang="es-PE" sz="2400" b="1" dirty="0" smtClean="0"/>
              <a:t>RESULTADOS PD 054/99 Rev. 2</a:t>
            </a:r>
            <a:endParaRPr lang="es-PE" sz="24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307129"/>
              </p:ext>
            </p:extLst>
          </p:nvPr>
        </p:nvGraphicFramePr>
        <p:xfrm>
          <a:off x="179512" y="404664"/>
          <a:ext cx="8784976" cy="6290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538"/>
                <a:gridCol w="3280719"/>
                <a:gridCol w="3280719"/>
              </a:tblGrid>
              <a:tr h="773493">
                <a:tc>
                  <a:txBody>
                    <a:bodyPr/>
                    <a:lstStyle/>
                    <a:p>
                      <a:pPr algn="ctr"/>
                      <a:r>
                        <a:rPr lang="es-PE" sz="2000" b="1" dirty="0" smtClean="0"/>
                        <a:t>RESULTADOS PREVISTOS</a:t>
                      </a:r>
                      <a:r>
                        <a:rPr lang="es-PE" sz="2000" b="1" baseline="0" dirty="0" smtClean="0"/>
                        <a:t> </a:t>
                      </a:r>
                      <a:endParaRPr lang="es-PE" sz="20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PE" sz="2000" b="1" smtClean="0"/>
                        <a:t>RESULTADOS LOGRADOS </a:t>
                      </a:r>
                      <a:endParaRPr lang="es-PE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446095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1</a:t>
                      </a:r>
                    </a:p>
                    <a:p>
                      <a:r>
                        <a:rPr lang="es-PE" sz="2000" dirty="0" smtClean="0"/>
                        <a:t>Acciones de Medio Ambiente definidas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PE" sz="2000" dirty="0" smtClean="0"/>
                        <a:t>Estudio de  predios</a:t>
                      </a:r>
                    </a:p>
                    <a:p>
                      <a:r>
                        <a:rPr lang="es-PE" sz="2000" dirty="0" smtClean="0"/>
                        <a:t>Conformación de MASBOSQUES (estatutos, resolución)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2000" dirty="0" smtClean="0"/>
                        <a:t>Valoración y mercado para  </a:t>
                      </a:r>
                      <a:r>
                        <a:rPr lang="es-PE" sz="2000" dirty="0" err="1" smtClean="0"/>
                        <a:t>AMA’s,Diseño</a:t>
                      </a:r>
                      <a:r>
                        <a:rPr lang="es-PE" sz="2000" dirty="0" smtClean="0"/>
                        <a:t> condiciones de un </a:t>
                      </a:r>
                      <a:r>
                        <a:rPr lang="es-PE" sz="2000" dirty="0" smtClean="0"/>
                        <a:t>AMA por Unidad de Reducción de emisiones verificadas (VER), RAS (Reconocimiento Ambiental y Social)</a:t>
                      </a:r>
                      <a:endParaRPr lang="es-PE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1109794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2</a:t>
                      </a:r>
                    </a:p>
                    <a:p>
                      <a:r>
                        <a:rPr lang="es-PE" sz="2000" dirty="0" smtClean="0"/>
                        <a:t>Certificados de Carbono Definidos</a:t>
                      </a:r>
                      <a:endParaRPr lang="es-PE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PE" sz="2000" dirty="0" smtClean="0"/>
                        <a:t>Tipo de certificado  </a:t>
                      </a:r>
                    </a:p>
                    <a:p>
                      <a:r>
                        <a:rPr lang="es-PE" sz="2000" dirty="0" smtClean="0"/>
                        <a:t>Estudio de mercado  </a:t>
                      </a:r>
                      <a:endParaRPr lang="es-PE" sz="2000" dirty="0" smtClean="0"/>
                    </a:p>
                    <a:p>
                      <a:r>
                        <a:rPr lang="es-PE" sz="2000" dirty="0" smtClean="0"/>
                        <a:t>CER-VER</a:t>
                      </a:r>
                      <a:endParaRPr lang="es-PE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</a:tr>
              <a:tr h="2791299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3</a:t>
                      </a:r>
                    </a:p>
                    <a:p>
                      <a:r>
                        <a:rPr lang="es-PE" sz="2000" dirty="0" smtClean="0"/>
                        <a:t>Potenciales Inversionistas Identificados</a:t>
                      </a:r>
                    </a:p>
                    <a:p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000" dirty="0" smtClean="0"/>
                        <a:t>Contactos                                            </a:t>
                      </a:r>
                    </a:p>
                    <a:p>
                      <a:r>
                        <a:rPr lang="es-PE" sz="2000" dirty="0" smtClean="0"/>
                        <a:t>Plan de Inversiones regional</a:t>
                      </a:r>
                    </a:p>
                    <a:p>
                      <a:r>
                        <a:rPr lang="es-PE" sz="2000" dirty="0" smtClean="0"/>
                        <a:t>Fuentes de financiamiento</a:t>
                      </a:r>
                    </a:p>
                    <a:p>
                      <a:r>
                        <a:rPr lang="es-PE" sz="2000" dirty="0" smtClean="0"/>
                        <a:t>Publicación del Plan</a:t>
                      </a:r>
                    </a:p>
                    <a:p>
                      <a:r>
                        <a:rPr lang="en-US" sz="2000" b="1" dirty="0" err="1" smtClean="0"/>
                        <a:t>BioCarbon</a:t>
                      </a:r>
                      <a:r>
                        <a:rPr lang="en-US" sz="2000" b="1" dirty="0" smtClean="0"/>
                        <a:t> Fund </a:t>
                      </a:r>
                      <a:r>
                        <a:rPr lang="en-US" sz="2000" b="1" dirty="0" err="1" smtClean="0"/>
                        <a:t>Banco</a:t>
                      </a:r>
                      <a:r>
                        <a:rPr lang="en-US" sz="2000" b="1" dirty="0" smtClean="0"/>
                        <a:t> Mundial</a:t>
                      </a:r>
                    </a:p>
                    <a:p>
                      <a:r>
                        <a:rPr lang="en-US" sz="2000" dirty="0" smtClean="0"/>
                        <a:t>The Nature Conservancy (TNC)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000" dirty="0" smtClean="0"/>
                        <a:t>120.000 ton CO2 (</a:t>
                      </a:r>
                      <a:r>
                        <a:rPr lang="es-PE" sz="2000" dirty="0" err="1" smtClean="0"/>
                        <a:t>eq</a:t>
                      </a:r>
                      <a:r>
                        <a:rPr lang="es-PE" sz="2000" dirty="0" smtClean="0"/>
                        <a:t>) (2012)</a:t>
                      </a:r>
                    </a:p>
                    <a:p>
                      <a:r>
                        <a:rPr lang="es-PE" sz="2000" dirty="0" smtClean="0"/>
                        <a:t>279.000 ton CO2 (</a:t>
                      </a:r>
                      <a:r>
                        <a:rPr lang="es-PE" sz="2000" dirty="0" err="1" smtClean="0"/>
                        <a:t>eq</a:t>
                      </a:r>
                      <a:r>
                        <a:rPr lang="es-PE" sz="2000" dirty="0" smtClean="0"/>
                        <a:t>) (2017)</a:t>
                      </a:r>
                    </a:p>
                    <a:p>
                      <a:r>
                        <a:rPr lang="es-PE" sz="2000" dirty="0" smtClean="0"/>
                        <a:t>Área a sembrar: 1400 ha en 4 años</a:t>
                      </a:r>
                    </a:p>
                    <a:p>
                      <a:r>
                        <a:rPr lang="es-PE" sz="2000" dirty="0" smtClean="0"/>
                        <a:t>Costo Total: $5.169.938.069</a:t>
                      </a:r>
                    </a:p>
                    <a:p>
                      <a:r>
                        <a:rPr lang="es-PE" sz="2000" dirty="0" smtClean="0"/>
                        <a:t>Número de Familias Beneficiarias: 465</a:t>
                      </a:r>
                    </a:p>
                    <a:p>
                      <a:r>
                        <a:rPr lang="es-PE" sz="2000" dirty="0" smtClean="0"/>
                        <a:t>Donación BM: USD 498.000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158" y="2852936"/>
            <a:ext cx="2938986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7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892098"/>
              </p:ext>
            </p:extLst>
          </p:nvPr>
        </p:nvGraphicFramePr>
        <p:xfrm>
          <a:off x="323528" y="332656"/>
          <a:ext cx="8424936" cy="590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3208"/>
                <a:gridCol w="5431728"/>
              </a:tblGrid>
              <a:tr h="1617800">
                <a:tc>
                  <a:txBody>
                    <a:bodyPr/>
                    <a:lstStyle/>
                    <a:p>
                      <a:r>
                        <a:rPr lang="es-PE" sz="2000" b="1" dirty="0" smtClean="0">
                          <a:solidFill>
                            <a:schemeClr val="tx1"/>
                          </a:solidFill>
                        </a:rPr>
                        <a:t>Resultado 4 </a:t>
                      </a: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Línea base de Mitigación de CO2 definida.</a:t>
                      </a:r>
                      <a:endParaRPr lang="es-PE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Metodología</a:t>
                      </a: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Inventario Forestal</a:t>
                      </a: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Investigación</a:t>
                      </a: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Validación (Icontec)</a:t>
                      </a:r>
                    </a:p>
                    <a:p>
                      <a:r>
                        <a:rPr lang="es-PE" sz="2000" b="0" dirty="0" smtClean="0">
                          <a:solidFill>
                            <a:schemeClr val="tx1"/>
                          </a:solidFill>
                        </a:rPr>
                        <a:t>en UNF</a:t>
                      </a:r>
                      <a:r>
                        <a:rPr lang="es-PE" sz="2000" b="0" baseline="0" dirty="0" smtClean="0">
                          <a:solidFill>
                            <a:schemeClr val="tx1"/>
                          </a:solidFill>
                        </a:rPr>
                        <a:t>CCC-MDL</a:t>
                      </a:r>
                      <a:endParaRPr lang="es-PE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94032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5</a:t>
                      </a:r>
                    </a:p>
                    <a:p>
                      <a:r>
                        <a:rPr lang="es-PE" sz="2000" dirty="0" smtClean="0"/>
                        <a:t>Plan de Manejo de los Recursos Naturales.</a:t>
                      </a:r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000" dirty="0" smtClean="0"/>
                        <a:t>Recolección de información</a:t>
                      </a:r>
                    </a:p>
                    <a:p>
                      <a:r>
                        <a:rPr lang="es-PE" sz="2000" dirty="0" smtClean="0"/>
                        <a:t>Preparación del Plan de Manejo</a:t>
                      </a:r>
                    </a:p>
                    <a:p>
                      <a:r>
                        <a:rPr lang="es-PE" sz="2000" dirty="0" smtClean="0"/>
                        <a:t>Estudio de mercado</a:t>
                      </a:r>
                    </a:p>
                    <a:p>
                      <a:r>
                        <a:rPr lang="es-PE" sz="2000" dirty="0" smtClean="0"/>
                        <a:t>Discusión con la comunidad</a:t>
                      </a:r>
                    </a:p>
                    <a:p>
                      <a:r>
                        <a:rPr lang="es-PE" sz="2000" dirty="0" smtClean="0"/>
                        <a:t>Ejercicio demostrativo</a:t>
                      </a:r>
                    </a:p>
                  </a:txBody>
                  <a:tcPr/>
                </a:tc>
              </a:tr>
              <a:tr h="1994032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6</a:t>
                      </a:r>
                    </a:p>
                    <a:p>
                      <a:r>
                        <a:rPr lang="es-PE" sz="2000" dirty="0" smtClean="0"/>
                        <a:t>Desarrollo Institucional y Negociación con Comunidad Local en Progreso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sz="2000" dirty="0" smtClean="0"/>
                    </a:p>
                    <a:p>
                      <a:r>
                        <a:rPr lang="es-PE" sz="2000" dirty="0" smtClean="0"/>
                        <a:t>Foro Regional</a:t>
                      </a:r>
                    </a:p>
                    <a:p>
                      <a:r>
                        <a:rPr lang="es-PE" sz="2000" dirty="0" smtClean="0"/>
                        <a:t>Monitoreo</a:t>
                      </a:r>
                    </a:p>
                    <a:p>
                      <a:r>
                        <a:rPr lang="es-PE" sz="2000" dirty="0" smtClean="0"/>
                        <a:t>Informes del proyecto</a:t>
                      </a:r>
                      <a:endParaRPr lang="es-PE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055" y="722030"/>
            <a:ext cx="2785239" cy="1447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05406"/>
            <a:ext cx="1944216" cy="158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40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PD 240</a:t>
            </a:r>
            <a:endParaRPr lang="es-PE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3919424"/>
              </p:ext>
            </p:extLst>
          </p:nvPr>
        </p:nvGraphicFramePr>
        <p:xfrm>
          <a:off x="455430" y="332656"/>
          <a:ext cx="8365042" cy="6330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852"/>
                <a:gridCol w="5573190"/>
              </a:tblGrid>
              <a:tr h="1031110">
                <a:tc>
                  <a:txBody>
                    <a:bodyPr/>
                    <a:lstStyle/>
                    <a:p>
                      <a:pPr algn="ctr"/>
                      <a:r>
                        <a:rPr lang="es-PE" sz="2400" dirty="0" smtClean="0">
                          <a:solidFill>
                            <a:srgbClr val="FF0000"/>
                          </a:solidFill>
                        </a:rPr>
                        <a:t>PD 240</a:t>
                      </a:r>
                    </a:p>
                    <a:p>
                      <a:pPr algn="ctr"/>
                      <a:r>
                        <a:rPr lang="es-PE" sz="2000" dirty="0" smtClean="0"/>
                        <a:t>RESULTADOS PROGRAMADOS</a:t>
                      </a:r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2000" dirty="0" smtClean="0"/>
                        <a:t>RESULTADOS LOGRADOS</a:t>
                      </a:r>
                      <a:endParaRPr lang="es-PE" sz="2000" dirty="0"/>
                    </a:p>
                  </a:txBody>
                  <a:tcPr/>
                </a:tc>
              </a:tr>
              <a:tr h="1690168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1</a:t>
                      </a:r>
                      <a:r>
                        <a:rPr lang="es-PE" sz="2000" dirty="0" smtClean="0"/>
                        <a:t>: Conexión de corredores biológicos en la región, nodos </a:t>
                      </a:r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sz="2000" dirty="0"/>
                    </a:p>
                  </a:txBody>
                  <a:tcPr/>
                </a:tc>
              </a:tr>
              <a:tr h="1561395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2</a:t>
                      </a:r>
                      <a:r>
                        <a:rPr lang="es-PE" sz="2000" dirty="0" smtClean="0"/>
                        <a:t>: Parcelas piloto de restauración y rehabilitación en ochocientas hectáreas de bosque secundario</a:t>
                      </a:r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sz="2000" dirty="0"/>
                    </a:p>
                  </a:txBody>
                  <a:tcPr/>
                </a:tc>
              </a:tr>
              <a:tr h="1958449">
                <a:tc>
                  <a:txBody>
                    <a:bodyPr/>
                    <a:lstStyle/>
                    <a:p>
                      <a:r>
                        <a:rPr lang="es-PE" sz="2000" b="1" dirty="0" smtClean="0"/>
                        <a:t>Resultado 3</a:t>
                      </a:r>
                      <a:r>
                        <a:rPr lang="es-PE" sz="2000" dirty="0" smtClean="0"/>
                        <a:t>: Prácticas de manejo sostenibles orientadas productos maderables y no maderables</a:t>
                      </a:r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sz="2000" dirty="0" err="1" smtClean="0"/>
                        <a:t>Anturio</a:t>
                      </a:r>
                      <a:r>
                        <a:rPr lang="es-PE" sz="2000" dirty="0" smtClean="0"/>
                        <a:t> (</a:t>
                      </a:r>
                      <a:r>
                        <a:rPr lang="es-PE" sz="2000" dirty="0" err="1" smtClean="0"/>
                        <a:t>Anthurium</a:t>
                      </a:r>
                      <a:r>
                        <a:rPr lang="es-PE" sz="2000" dirty="0" smtClean="0"/>
                        <a:t> </a:t>
                      </a:r>
                      <a:r>
                        <a:rPr lang="es-PE" sz="2000" dirty="0" err="1" smtClean="0"/>
                        <a:t>antioquiense</a:t>
                      </a:r>
                      <a:r>
                        <a:rPr lang="es-PE" sz="2000" dirty="0" smtClean="0"/>
                        <a:t>)</a:t>
                      </a:r>
                    </a:p>
                    <a:p>
                      <a:r>
                        <a:rPr lang="es-PE" sz="2000" dirty="0" smtClean="0"/>
                        <a:t>Palma San Juan (</a:t>
                      </a:r>
                      <a:r>
                        <a:rPr lang="es-PE" sz="2000" dirty="0" err="1" smtClean="0"/>
                        <a:t>Welfia</a:t>
                      </a:r>
                      <a:r>
                        <a:rPr lang="es-PE" sz="2000" dirty="0" smtClean="0"/>
                        <a:t> regia)</a:t>
                      </a:r>
                    </a:p>
                    <a:p>
                      <a:r>
                        <a:rPr lang="es-PE" sz="2000" dirty="0" smtClean="0"/>
                        <a:t>Iraca (</a:t>
                      </a:r>
                      <a:r>
                        <a:rPr lang="es-PE" sz="2000" dirty="0" err="1" smtClean="0"/>
                        <a:t>Carludovica</a:t>
                      </a:r>
                      <a:r>
                        <a:rPr lang="es-PE" sz="2000" dirty="0" smtClean="0"/>
                        <a:t> </a:t>
                      </a:r>
                      <a:r>
                        <a:rPr lang="es-PE" sz="2000" dirty="0" err="1" smtClean="0"/>
                        <a:t>palmata</a:t>
                      </a:r>
                      <a:r>
                        <a:rPr lang="es-PE" sz="2000" dirty="0" smtClean="0"/>
                        <a:t>)</a:t>
                      </a:r>
                    </a:p>
                    <a:p>
                      <a:r>
                        <a:rPr lang="es-PE" sz="2000" dirty="0" err="1" smtClean="0"/>
                        <a:t>Choibá</a:t>
                      </a:r>
                      <a:r>
                        <a:rPr lang="es-PE" sz="2000" dirty="0" smtClean="0"/>
                        <a:t> (</a:t>
                      </a:r>
                      <a:r>
                        <a:rPr lang="es-PE" sz="2000" dirty="0" err="1" smtClean="0"/>
                        <a:t>Dipteryx</a:t>
                      </a:r>
                      <a:r>
                        <a:rPr lang="es-PE" sz="2000" dirty="0" smtClean="0"/>
                        <a:t> </a:t>
                      </a:r>
                      <a:r>
                        <a:rPr lang="es-PE" sz="2000" dirty="0" err="1" smtClean="0"/>
                        <a:t>oleifera</a:t>
                      </a:r>
                      <a:r>
                        <a:rPr lang="es-PE" sz="2000" dirty="0" smtClean="0"/>
                        <a:t>)</a:t>
                      </a:r>
                    </a:p>
                    <a:p>
                      <a:r>
                        <a:rPr lang="es-PE" sz="2000" dirty="0" smtClean="0"/>
                        <a:t>Palma Barbasco (</a:t>
                      </a:r>
                      <a:r>
                        <a:rPr lang="es-PE" sz="2000" dirty="0" err="1" smtClean="0"/>
                        <a:t>Cryosophila</a:t>
                      </a:r>
                      <a:r>
                        <a:rPr lang="es-PE" sz="2000" dirty="0" smtClean="0"/>
                        <a:t> </a:t>
                      </a:r>
                      <a:r>
                        <a:rPr lang="es-PE" sz="2000" dirty="0" err="1" smtClean="0"/>
                        <a:t>kalbreyeri</a:t>
                      </a:r>
                      <a:r>
                        <a:rPr lang="es-PE" sz="2000" dirty="0" smtClean="0"/>
                        <a:t>)</a:t>
                      </a:r>
                      <a:endParaRPr lang="es-PE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6792"/>
            <a:ext cx="1933882" cy="153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972" y="1565443"/>
            <a:ext cx="2136132" cy="1719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486" y="3284984"/>
            <a:ext cx="2541568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835696" y="-99392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b="1" dirty="0" smtClean="0"/>
              <a:t>RESULTADOS PD 240/03 Rev. 1</a:t>
            </a:r>
            <a:endParaRPr lang="es-PE" sz="2400" b="1" dirty="0"/>
          </a:p>
        </p:txBody>
      </p:sp>
    </p:spTree>
    <p:extLst>
      <p:ext uri="{BB962C8B-B14F-4D97-AF65-F5344CB8AC3E}">
        <p14:creationId xmlns:p14="http://schemas.microsoft.com/office/powerpoint/2010/main" val="13640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953</Words>
  <Application>Microsoft Office PowerPoint</Application>
  <PresentationFormat>Presentación en pantalla (4:3)</PresentationFormat>
  <Paragraphs>160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Presentación de PowerPoint</vt:lpstr>
      <vt:lpstr>OBJETIVOS DE LA EVALUACION</vt:lpstr>
      <vt:lpstr>PD 54/99 Rev. 2 (F) “Modelo de Financiación Alternativo para el Manejo Sostenible de los Bosques de San Nicolás”  </vt:lpstr>
      <vt:lpstr>PD 240/03 Rev. 1 (F) “modelo de financiación alternativo para el manejo sostenible de los bosques de san Nicolás. ii fase, áreas no Kioto de restauración” </vt:lpstr>
      <vt:lpstr>AREA DE INFLUENCIA DE LOS PROYECTOS</vt:lpstr>
      <vt:lpstr> ESQUEMA DE TRABAJO</vt:lpstr>
      <vt:lpstr>RESULTADOS PD 054/99 Rev. 2</vt:lpstr>
      <vt:lpstr>Presentación de PowerPoint</vt:lpstr>
      <vt:lpstr>PD 240</vt:lpstr>
      <vt:lpstr>Presentación de PowerPoint</vt:lpstr>
      <vt:lpstr>PRINCIPALES HALLAZGOS</vt:lpstr>
      <vt:lpstr>CONCLUSIONES</vt:lpstr>
      <vt:lpstr>RECOMENDACIONES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MALLEUX</dc:creator>
  <cp:lastModifiedBy>User</cp:lastModifiedBy>
  <cp:revision>37</cp:revision>
  <dcterms:created xsi:type="dcterms:W3CDTF">2013-11-12T00:39:38Z</dcterms:created>
  <dcterms:modified xsi:type="dcterms:W3CDTF">2013-11-26T06:23:01Z</dcterms:modified>
</cp:coreProperties>
</file>