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05" r:id="rId2"/>
  </p:sldMasterIdLst>
  <p:notesMasterIdLst>
    <p:notesMasterId r:id="rId15"/>
  </p:notesMasterIdLst>
  <p:handoutMasterIdLst>
    <p:handoutMasterId r:id="rId16"/>
  </p:handoutMasterIdLst>
  <p:sldIdLst>
    <p:sldId id="329" r:id="rId3"/>
    <p:sldId id="358" r:id="rId4"/>
    <p:sldId id="360" r:id="rId5"/>
    <p:sldId id="361" r:id="rId6"/>
    <p:sldId id="368" r:id="rId7"/>
    <p:sldId id="362" r:id="rId8"/>
    <p:sldId id="363" r:id="rId9"/>
    <p:sldId id="364" r:id="rId10"/>
    <p:sldId id="371" r:id="rId11"/>
    <p:sldId id="365" r:id="rId12"/>
    <p:sldId id="369" r:id="rId13"/>
    <p:sldId id="370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09E00"/>
    <a:srgbClr val="FFFFFF"/>
    <a:srgbClr val="0D0D0D"/>
    <a:srgbClr val="000000"/>
    <a:srgbClr val="0066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88351" autoAdjust="0"/>
  </p:normalViewPr>
  <p:slideViewPr>
    <p:cSldViewPr>
      <p:cViewPr varScale="1">
        <p:scale>
          <a:sx n="61" d="100"/>
          <a:sy n="61" d="100"/>
        </p:scale>
        <p:origin x="-13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7E020A90-8CF7-4EEC-BF0C-B7B367DBD6E6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F295CCE-298E-4BB5-B8F0-B5F91B8DF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2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5D466D3A-3C34-4EFD-92AB-4A5C7A8B8655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1E3C2D7-6830-4FF9-8189-DE543A061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57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eddpluspartnership.org/82540/en/" TargetMode="External"/><Relationship Id="rId3" Type="http://schemas.openxmlformats.org/officeDocument/2006/relationships/hyperlink" Target="http://www.un-redd.org/PolicyBoard/10thPolicyBoard/tabid/106379/Default.aspx" TargetMode="External"/><Relationship Id="rId7" Type="http://schemas.openxmlformats.org/officeDocument/2006/relationships/hyperlink" Target="http://www.norad.no/en/oslo-redd-exchange-2013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orad.no/en/support/climate-and-forest-initiative-support-scheme/overview-and-analysis-of-the-2013-2015-portfolio" TargetMode="External"/><Relationship Id="rId5" Type="http://schemas.openxmlformats.org/officeDocument/2006/relationships/hyperlink" Target="https://www.climateinvestmentfunds.org/cif/node/5" TargetMode="External"/><Relationship Id="rId4" Type="http://schemas.openxmlformats.org/officeDocument/2006/relationships/hyperlink" Target="http://www.climatefundsupdate.org/listing/un-redd-programme" TargetMode="Externa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eddpluspartnership.org/82540/en/" TargetMode="External"/><Relationship Id="rId3" Type="http://schemas.openxmlformats.org/officeDocument/2006/relationships/hyperlink" Target="http://www.un-redd.org/PolicyBoard/10thPolicyBoard/tabid/106379/Default.aspx" TargetMode="External"/><Relationship Id="rId7" Type="http://schemas.openxmlformats.org/officeDocument/2006/relationships/hyperlink" Target="http://www.norad.no/en/oslo-redd-exchange-2013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orad.no/en/support/climate-and-forest-initiative-support-scheme/overview-and-analysis-of-the-2013-2015-portfolio" TargetMode="External"/><Relationship Id="rId5" Type="http://schemas.openxmlformats.org/officeDocument/2006/relationships/hyperlink" Target="https://www.climateinvestmentfunds.org/cif/node/5" TargetMode="External"/><Relationship Id="rId4" Type="http://schemas.openxmlformats.org/officeDocument/2006/relationships/hyperlink" Target="http://www.climatefundsupdate.org/listing/un-redd-programme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en-US" sz="8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de-CH" b="1" baseline="0" dirty="0" smtClean="0"/>
              <a:t>See NGO </a:t>
            </a:r>
            <a:r>
              <a:rPr lang="de-CH" b="1" baseline="0" dirty="0" err="1" smtClean="0"/>
              <a:t>statement</a:t>
            </a:r>
            <a:r>
              <a:rPr lang="de-CH" b="1" baseline="0" dirty="0" smtClean="0"/>
              <a:t> on REDD+ </a:t>
            </a:r>
            <a:r>
              <a:rPr lang="de-CH" b="1" baseline="0" dirty="0" err="1" smtClean="0"/>
              <a:t>at</a:t>
            </a:r>
            <a:r>
              <a:rPr lang="de-CH" b="1" baseline="0" dirty="0" smtClean="0"/>
              <a:t> COP19</a:t>
            </a:r>
          </a:p>
          <a:p>
            <a:r>
              <a:rPr lang="de-CH" b="0" baseline="0" dirty="0" smtClean="0"/>
              <a:t>http://</a:t>
            </a:r>
            <a:r>
              <a:rPr lang="de-CH" b="0" baseline="0" dirty="0" err="1" smtClean="0"/>
              <a:t>wwf.panda.org</a:t>
            </a:r>
            <a:r>
              <a:rPr lang="de-CH" b="0" baseline="0" dirty="0" smtClean="0"/>
              <a:t>/</a:t>
            </a:r>
            <a:r>
              <a:rPr lang="de-CH" b="0" baseline="0" dirty="0" err="1" smtClean="0"/>
              <a:t>what_we_do</a:t>
            </a:r>
            <a:r>
              <a:rPr lang="de-CH" b="0" baseline="0" dirty="0" smtClean="0"/>
              <a:t>/</a:t>
            </a:r>
            <a:r>
              <a:rPr lang="de-CH" b="0" baseline="0" dirty="0" err="1" smtClean="0"/>
              <a:t>footprint</a:t>
            </a:r>
            <a:r>
              <a:rPr lang="de-CH" b="0" baseline="0" dirty="0" smtClean="0"/>
              <a:t>/forest_climate2/</a:t>
            </a:r>
            <a:r>
              <a:rPr lang="de-CH" b="0" baseline="0" dirty="0" err="1" smtClean="0"/>
              <a:t>news</a:t>
            </a:r>
            <a:r>
              <a:rPr lang="de-CH" b="0" baseline="0" dirty="0" smtClean="0"/>
              <a:t>/?212516/Warsaw-to-be-known-as-the-forest-COP-Climate-Change-Negotiators-on-the-Cusp-of-Completing-REDD-Package</a:t>
            </a:r>
          </a:p>
          <a:p>
            <a:endParaRPr lang="de-CH" b="1" baseline="0" dirty="0" smtClean="0"/>
          </a:p>
          <a:p>
            <a:r>
              <a:rPr lang="de-CH" b="1" baseline="0" dirty="0" smtClean="0"/>
              <a:t>See IISD </a:t>
            </a:r>
            <a:r>
              <a:rPr lang="de-CH" b="1" baseline="0" dirty="0" err="1" smtClean="0"/>
              <a:t>coverage</a:t>
            </a:r>
            <a:r>
              <a:rPr lang="de-CH" b="1" baseline="0" dirty="0" smtClean="0"/>
              <a:t> </a:t>
            </a:r>
            <a:r>
              <a:rPr lang="de-CH" b="1" baseline="0" dirty="0" err="1" smtClean="0"/>
              <a:t>of</a:t>
            </a:r>
            <a:r>
              <a:rPr lang="de-CH" b="1" baseline="0" dirty="0" smtClean="0"/>
              <a:t> </a:t>
            </a:r>
            <a:r>
              <a:rPr lang="de-CH" b="1" baseline="0" dirty="0" err="1" smtClean="0"/>
              <a:t>the</a:t>
            </a:r>
            <a:r>
              <a:rPr lang="de-CH" b="1" baseline="0" dirty="0" smtClean="0"/>
              <a:t> GLF:</a:t>
            </a:r>
          </a:p>
          <a:p>
            <a:r>
              <a:rPr lang="de-CH" baseline="0" dirty="0" smtClean="0"/>
              <a:t>http://</a:t>
            </a:r>
            <a:r>
              <a:rPr lang="de-CH" baseline="0" dirty="0" err="1" smtClean="0"/>
              <a:t>www.iisd.ca</a:t>
            </a:r>
            <a:r>
              <a:rPr lang="de-CH" baseline="0" dirty="0" smtClean="0"/>
              <a:t>/</a:t>
            </a:r>
            <a:r>
              <a:rPr lang="de-CH" baseline="0" dirty="0" err="1" smtClean="0"/>
              <a:t>climate</a:t>
            </a:r>
            <a:r>
              <a:rPr lang="de-CH" baseline="0" dirty="0" smtClean="0"/>
              <a:t>/cop19/</a:t>
            </a:r>
            <a:r>
              <a:rPr lang="de-CH" baseline="0" dirty="0" err="1" smtClean="0"/>
              <a:t>glf</a:t>
            </a:r>
            <a:r>
              <a:rPr lang="de-CH" baseline="0" dirty="0" smtClean="0"/>
              <a:t>/</a:t>
            </a:r>
            <a:r>
              <a:rPr lang="de-CH" baseline="0" dirty="0" err="1" smtClean="0"/>
              <a:t>html</a:t>
            </a:r>
            <a:r>
              <a:rPr lang="de-CH" baseline="0" dirty="0" smtClean="0"/>
              <a:t>/crsvol148num5e.html</a:t>
            </a:r>
          </a:p>
          <a:p>
            <a:endParaRPr lang="de-CH" baseline="0" dirty="0" smtClean="0"/>
          </a:p>
          <a:p>
            <a:r>
              <a:rPr lang="de-CH" dirty="0" smtClean="0"/>
              <a:t>Bruce Campbell, CCAFS, </a:t>
            </a:r>
            <a:r>
              <a:rPr lang="de-CH" dirty="0" err="1" smtClean="0"/>
              <a:t>presented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outcome</a:t>
            </a:r>
            <a:r>
              <a:rPr lang="de-CH" dirty="0" smtClean="0"/>
              <a:t> </a:t>
            </a:r>
            <a:r>
              <a:rPr lang="de-CH" dirty="0" err="1" smtClean="0"/>
              <a:t>statement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was </a:t>
            </a:r>
            <a:r>
              <a:rPr lang="de-CH" dirty="0" err="1" smtClean="0"/>
              <a:t>compiled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rapporteurs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all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sessions</a:t>
            </a:r>
            <a:r>
              <a:rPr lang="de-CH" dirty="0" smtClean="0"/>
              <a:t>, </a:t>
            </a:r>
            <a:r>
              <a:rPr lang="de-CH" dirty="0" err="1" smtClean="0"/>
              <a:t>noting</a:t>
            </a:r>
            <a:r>
              <a:rPr lang="de-CH" dirty="0" smtClean="0"/>
              <a:t>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still in </a:t>
            </a:r>
            <a:r>
              <a:rPr lang="de-CH" dirty="0" err="1" smtClean="0"/>
              <a:t>draft</a:t>
            </a:r>
            <a:r>
              <a:rPr lang="de-CH" dirty="0" smtClean="0"/>
              <a:t> form. He </a:t>
            </a:r>
            <a:r>
              <a:rPr lang="de-CH" dirty="0" err="1" smtClean="0"/>
              <a:t>identified</a:t>
            </a:r>
            <a:r>
              <a:rPr lang="de-CH" dirty="0" smtClean="0"/>
              <a:t> </a:t>
            </a:r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core</a:t>
            </a:r>
            <a:r>
              <a:rPr lang="de-CH" dirty="0" smtClean="0"/>
              <a:t> </a:t>
            </a:r>
            <a:r>
              <a:rPr lang="de-CH" dirty="0" err="1" smtClean="0"/>
              <a:t>messages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Forum: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integrated</a:t>
            </a:r>
            <a:r>
              <a:rPr lang="de-CH" dirty="0" smtClean="0"/>
              <a:t>;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take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 on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ground</a:t>
            </a:r>
            <a:r>
              <a:rPr lang="de-CH" dirty="0" smtClean="0"/>
              <a:t>;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people-</a:t>
            </a:r>
            <a:r>
              <a:rPr lang="de-CH" dirty="0" err="1" smtClean="0"/>
              <a:t>centered</a:t>
            </a:r>
            <a:r>
              <a:rPr lang="de-CH" dirty="0" smtClean="0"/>
              <a:t>. On </a:t>
            </a:r>
            <a:r>
              <a:rPr lang="de-CH" dirty="0" err="1" smtClean="0"/>
              <a:t>integration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negotiators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emulate</a:t>
            </a:r>
            <a:r>
              <a:rPr lang="de-CH" dirty="0" smtClean="0"/>
              <a:t> </a:t>
            </a:r>
            <a:r>
              <a:rPr lang="de-CH" dirty="0" err="1" smtClean="0"/>
              <a:t>farmers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look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challenges</a:t>
            </a:r>
            <a:r>
              <a:rPr lang="de-CH" dirty="0" smtClean="0"/>
              <a:t> </a:t>
            </a:r>
            <a:r>
              <a:rPr lang="de-CH" dirty="0" err="1" smtClean="0"/>
              <a:t>they</a:t>
            </a:r>
            <a:r>
              <a:rPr lang="de-CH" dirty="0" smtClean="0"/>
              <a:t> </a:t>
            </a:r>
            <a:r>
              <a:rPr lang="de-CH" dirty="0" err="1" smtClean="0"/>
              <a:t>face</a:t>
            </a:r>
            <a:r>
              <a:rPr lang="de-CH" dirty="0" smtClean="0"/>
              <a:t> </a:t>
            </a:r>
            <a:r>
              <a:rPr lang="de-CH" dirty="0" err="1" smtClean="0"/>
              <a:t>holistically</a:t>
            </a:r>
            <a:r>
              <a:rPr lang="de-CH" dirty="0" smtClean="0"/>
              <a:t>, </a:t>
            </a:r>
            <a:r>
              <a:rPr lang="de-CH" dirty="0" err="1" smtClean="0"/>
              <a:t>rather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</a:t>
            </a:r>
            <a:r>
              <a:rPr lang="de-CH" dirty="0" err="1" smtClean="0"/>
              <a:t>taking</a:t>
            </a:r>
            <a:r>
              <a:rPr lang="de-CH" dirty="0" smtClean="0"/>
              <a:t> a </a:t>
            </a:r>
            <a:r>
              <a:rPr lang="de-CH" dirty="0" err="1" smtClean="0"/>
              <a:t>sector-by-sector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. On </a:t>
            </a:r>
            <a:r>
              <a:rPr lang="de-CH" dirty="0" err="1" smtClean="0"/>
              <a:t>taking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, he </a:t>
            </a:r>
            <a:r>
              <a:rPr lang="de-CH" dirty="0" err="1" smtClean="0"/>
              <a:t>pointed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global </a:t>
            </a:r>
            <a:r>
              <a:rPr lang="de-CH" dirty="0" err="1" smtClean="0"/>
              <a:t>alliances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already</a:t>
            </a:r>
            <a:r>
              <a:rPr lang="de-CH" dirty="0" smtClean="0"/>
              <a:t> </a:t>
            </a:r>
            <a:r>
              <a:rPr lang="de-CH" dirty="0" err="1" smtClean="0"/>
              <a:t>working</a:t>
            </a:r>
            <a:r>
              <a:rPr lang="de-CH" dirty="0" smtClean="0"/>
              <a:t> on </a:t>
            </a:r>
            <a:r>
              <a:rPr lang="de-CH" dirty="0" err="1" smtClean="0"/>
              <a:t>adaptation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mitigation</a:t>
            </a:r>
            <a:r>
              <a:rPr lang="de-CH" dirty="0" smtClean="0"/>
              <a:t> </a:t>
            </a:r>
            <a:r>
              <a:rPr lang="de-CH" dirty="0" err="1" smtClean="0"/>
              <a:t>today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UNFCCC </a:t>
            </a:r>
            <a:r>
              <a:rPr lang="de-CH" dirty="0" err="1" smtClean="0"/>
              <a:t>should</a:t>
            </a:r>
            <a:r>
              <a:rPr lang="de-CH" dirty="0" smtClean="0"/>
              <a:t> not </a:t>
            </a:r>
            <a:r>
              <a:rPr lang="de-CH" dirty="0" err="1" smtClean="0"/>
              <a:t>complicate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hinder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progress</a:t>
            </a:r>
            <a:r>
              <a:rPr lang="de-CH" dirty="0" smtClean="0"/>
              <a:t>. </a:t>
            </a:r>
            <a:r>
              <a:rPr lang="de-CH" dirty="0" err="1" smtClean="0"/>
              <a:t>Finally</a:t>
            </a:r>
            <a:r>
              <a:rPr lang="de-CH" dirty="0" smtClean="0"/>
              <a:t>, </a:t>
            </a:r>
            <a:r>
              <a:rPr lang="de-CH" dirty="0" err="1" smtClean="0"/>
              <a:t>regarding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people-</a:t>
            </a:r>
            <a:r>
              <a:rPr lang="de-CH" dirty="0" err="1" smtClean="0"/>
              <a:t>centered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discussions</a:t>
            </a:r>
            <a:r>
              <a:rPr lang="de-CH" dirty="0" smtClean="0"/>
              <a:t> </a:t>
            </a:r>
            <a:r>
              <a:rPr lang="de-CH" dirty="0" err="1" smtClean="0"/>
              <a:t>had</a:t>
            </a:r>
            <a:r>
              <a:rPr lang="de-CH" dirty="0" smtClean="0"/>
              <a:t> </a:t>
            </a:r>
            <a:r>
              <a:rPr lang="de-CH" dirty="0" err="1" smtClean="0"/>
              <a:t>emphasized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importance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empowering</a:t>
            </a:r>
            <a:r>
              <a:rPr lang="de-CH" dirty="0" smtClean="0"/>
              <a:t> </a:t>
            </a:r>
            <a:r>
              <a:rPr lang="de-CH" dirty="0" err="1" smtClean="0"/>
              <a:t>women</a:t>
            </a:r>
            <a:r>
              <a:rPr lang="de-CH" dirty="0" smtClean="0"/>
              <a:t> </a:t>
            </a:r>
            <a:r>
              <a:rPr lang="de-CH" dirty="0" err="1" smtClean="0"/>
              <a:t>farmers</a:t>
            </a:r>
            <a:r>
              <a:rPr lang="de-CH" dirty="0" smtClean="0"/>
              <a:t>, </a:t>
            </a:r>
            <a:r>
              <a:rPr lang="de-CH" dirty="0" err="1" smtClean="0"/>
              <a:t>establishing</a:t>
            </a:r>
            <a:r>
              <a:rPr lang="de-CH" dirty="0" smtClean="0"/>
              <a:t> </a:t>
            </a:r>
            <a:r>
              <a:rPr lang="de-CH" dirty="0" err="1" smtClean="0"/>
              <a:t>effective</a:t>
            </a:r>
            <a:r>
              <a:rPr lang="de-CH" dirty="0" smtClean="0"/>
              <a:t> </a:t>
            </a:r>
            <a:r>
              <a:rPr lang="de-CH" dirty="0" err="1" smtClean="0"/>
              <a:t>governance</a:t>
            </a:r>
            <a:r>
              <a:rPr lang="de-CH" dirty="0" smtClean="0"/>
              <a:t> </a:t>
            </a:r>
            <a:r>
              <a:rPr lang="de-CH" dirty="0" err="1" smtClean="0"/>
              <a:t>frameworks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fully</a:t>
            </a:r>
            <a:r>
              <a:rPr lang="de-CH" dirty="0" smtClean="0"/>
              <a:t> </a:t>
            </a:r>
            <a:r>
              <a:rPr lang="de-CH" dirty="0" err="1" smtClean="0"/>
              <a:t>engaging</a:t>
            </a:r>
            <a:r>
              <a:rPr lang="de-CH" dirty="0" smtClean="0"/>
              <a:t> </a:t>
            </a:r>
            <a:r>
              <a:rPr lang="de-CH" dirty="0" err="1" smtClean="0"/>
              <a:t>youth</a:t>
            </a:r>
            <a:r>
              <a:rPr lang="de-CH" dirty="0" smtClean="0"/>
              <a:t>.</a:t>
            </a:r>
          </a:p>
          <a:p>
            <a:endParaRPr lang="de-CH" dirty="0" smtClean="0"/>
          </a:p>
          <a:p>
            <a:r>
              <a:rPr lang="de-CH" dirty="0" smtClean="0"/>
              <a:t>Tony La </a:t>
            </a:r>
            <a:r>
              <a:rPr lang="de-CH" dirty="0" err="1" smtClean="0"/>
              <a:t>Viña</a:t>
            </a:r>
            <a:r>
              <a:rPr lang="de-CH" dirty="0" smtClean="0"/>
              <a:t>, Dean, </a:t>
            </a:r>
            <a:r>
              <a:rPr lang="de-CH" dirty="0" err="1" smtClean="0"/>
              <a:t>Ateneo</a:t>
            </a:r>
            <a:r>
              <a:rPr lang="de-CH" dirty="0" smtClean="0"/>
              <a:t> School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Government</a:t>
            </a:r>
            <a:r>
              <a:rPr lang="de-CH" dirty="0" smtClean="0"/>
              <a:t>, Manila University, </a:t>
            </a:r>
            <a:r>
              <a:rPr lang="de-CH" dirty="0" err="1" smtClean="0"/>
              <a:t>the</a:t>
            </a:r>
            <a:r>
              <a:rPr lang="de-CH" dirty="0" smtClean="0"/>
              <a:t> Philippines, </a:t>
            </a:r>
            <a:r>
              <a:rPr lang="de-CH" dirty="0" err="1" smtClean="0"/>
              <a:t>gave</a:t>
            </a:r>
            <a:r>
              <a:rPr lang="de-CH" dirty="0" smtClean="0"/>
              <a:t> an update on </a:t>
            </a:r>
            <a:r>
              <a:rPr lang="de-CH" dirty="0" err="1" smtClean="0"/>
              <a:t>negotiations</a:t>
            </a:r>
            <a:r>
              <a:rPr lang="de-CH" dirty="0" smtClean="0"/>
              <a:t> </a:t>
            </a:r>
            <a:r>
              <a:rPr lang="de-CH" dirty="0" err="1" smtClean="0"/>
              <a:t>related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forests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REDD+, </a:t>
            </a:r>
            <a:r>
              <a:rPr lang="de-CH" dirty="0" err="1" smtClean="0"/>
              <a:t>noting</a:t>
            </a:r>
            <a:r>
              <a:rPr lang="de-CH" dirty="0" smtClean="0"/>
              <a:t> </a:t>
            </a:r>
            <a:r>
              <a:rPr lang="de-CH" dirty="0" err="1" smtClean="0"/>
              <a:t>progress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slow</a:t>
            </a:r>
            <a:r>
              <a:rPr lang="de-CH" dirty="0" smtClean="0"/>
              <a:t> 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discussions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spread</a:t>
            </a:r>
            <a:r>
              <a:rPr lang="de-CH" dirty="0" smtClean="0"/>
              <a:t> </a:t>
            </a:r>
            <a:r>
              <a:rPr lang="de-CH" dirty="0" err="1" smtClean="0"/>
              <a:t>across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negotiation</a:t>
            </a:r>
            <a:r>
              <a:rPr lang="de-CH" dirty="0" smtClean="0"/>
              <a:t> </a:t>
            </a:r>
            <a:r>
              <a:rPr lang="de-CH" dirty="0" err="1" smtClean="0"/>
              <a:t>streams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Subsidiary</a:t>
            </a:r>
            <a:r>
              <a:rPr lang="de-CH" dirty="0" smtClean="0"/>
              <a:t> Body </a:t>
            </a:r>
            <a:r>
              <a:rPr lang="de-CH" dirty="0" err="1" smtClean="0"/>
              <a:t>for</a:t>
            </a:r>
            <a:r>
              <a:rPr lang="de-CH" dirty="0" smtClean="0"/>
              <a:t> Implementation, SBSTA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i="1" dirty="0" smtClean="0"/>
              <a:t>Ad Hoc</a:t>
            </a:r>
            <a:r>
              <a:rPr lang="de-CH" dirty="0" smtClean="0"/>
              <a:t> Working Group on </a:t>
            </a:r>
            <a:r>
              <a:rPr lang="de-CH" dirty="0" err="1" smtClean="0"/>
              <a:t>the</a:t>
            </a:r>
            <a:r>
              <a:rPr lang="de-CH" dirty="0" smtClean="0"/>
              <a:t> Durban </a:t>
            </a:r>
            <a:r>
              <a:rPr lang="de-CH" dirty="0" err="1" smtClean="0"/>
              <a:t>Platform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Enhanced Action (ADP). In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regard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concluding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negotiations</a:t>
            </a:r>
            <a:r>
              <a:rPr lang="de-CH" dirty="0" smtClean="0"/>
              <a:t> on </a:t>
            </a:r>
            <a:r>
              <a:rPr lang="de-CH" dirty="0" err="1" smtClean="0"/>
              <a:t>measurement</a:t>
            </a:r>
            <a:r>
              <a:rPr lang="de-CH" dirty="0" smtClean="0"/>
              <a:t>, </a:t>
            </a:r>
            <a:r>
              <a:rPr lang="de-CH" dirty="0" err="1" smtClean="0"/>
              <a:t>reporting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verification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COP 19 </a:t>
            </a:r>
            <a:r>
              <a:rPr lang="de-CH" dirty="0" err="1" smtClean="0"/>
              <a:t>is</a:t>
            </a:r>
            <a:r>
              <a:rPr lang="de-CH" dirty="0" smtClean="0"/>
              <a:t> a positive </a:t>
            </a:r>
            <a:r>
              <a:rPr lang="de-CH" dirty="0" err="1" smtClean="0"/>
              <a:t>step</a:t>
            </a:r>
            <a:r>
              <a:rPr lang="de-CH" dirty="0" smtClean="0"/>
              <a:t> </a:t>
            </a:r>
            <a:r>
              <a:rPr lang="de-CH" dirty="0" err="1" smtClean="0"/>
              <a:t>forward</a:t>
            </a:r>
            <a:r>
              <a:rPr lang="de-CH" dirty="0" smtClean="0"/>
              <a:t>. </a:t>
            </a:r>
            <a:r>
              <a:rPr lang="de-CH" dirty="0" err="1" smtClean="0"/>
              <a:t>Reflecting</a:t>
            </a:r>
            <a:r>
              <a:rPr lang="de-CH" dirty="0" smtClean="0"/>
              <a:t> on </a:t>
            </a:r>
            <a:r>
              <a:rPr lang="de-CH" dirty="0" err="1" smtClean="0"/>
              <a:t>his</a:t>
            </a:r>
            <a:r>
              <a:rPr lang="de-CH" dirty="0" smtClean="0"/>
              <a:t> </a:t>
            </a:r>
            <a:r>
              <a:rPr lang="de-CH" dirty="0" err="1" smtClean="0"/>
              <a:t>experience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negotiator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15 </a:t>
            </a:r>
            <a:r>
              <a:rPr lang="de-CH" dirty="0" err="1" smtClean="0"/>
              <a:t>climate</a:t>
            </a:r>
            <a:r>
              <a:rPr lang="de-CH" dirty="0" smtClean="0"/>
              <a:t> COPs, he </a:t>
            </a:r>
            <a:r>
              <a:rPr lang="de-CH" dirty="0" err="1" smtClean="0"/>
              <a:t>expressed</a:t>
            </a:r>
            <a:r>
              <a:rPr lang="de-CH" dirty="0" smtClean="0"/>
              <a:t> </a:t>
            </a:r>
            <a:r>
              <a:rPr lang="de-CH" dirty="0" err="1" smtClean="0"/>
              <a:t>confidence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offers</a:t>
            </a:r>
            <a:r>
              <a:rPr lang="de-CH" dirty="0" smtClean="0"/>
              <a:t> a </a:t>
            </a:r>
            <a:r>
              <a:rPr lang="de-CH" dirty="0" err="1" smtClean="0"/>
              <a:t>practical</a:t>
            </a:r>
            <a:r>
              <a:rPr lang="de-CH" dirty="0" smtClean="0"/>
              <a:t> </a:t>
            </a:r>
            <a:r>
              <a:rPr lang="de-CH" dirty="0" err="1" smtClean="0"/>
              <a:t>framework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integrating</a:t>
            </a:r>
            <a:r>
              <a:rPr lang="de-CH" dirty="0" smtClean="0"/>
              <a:t> </a:t>
            </a:r>
            <a:r>
              <a:rPr lang="de-CH" dirty="0" err="1" smtClean="0"/>
              <a:t>mitigation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adaptation</a:t>
            </a:r>
            <a:r>
              <a:rPr lang="de-CH" dirty="0" smtClean="0"/>
              <a:t>. He </a:t>
            </a:r>
            <a:r>
              <a:rPr lang="de-CH" dirty="0" err="1" smtClean="0"/>
              <a:t>added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adaptation</a:t>
            </a:r>
            <a:r>
              <a:rPr lang="de-CH" dirty="0" smtClean="0"/>
              <a:t> </a:t>
            </a:r>
            <a:r>
              <a:rPr lang="de-CH" dirty="0" err="1" smtClean="0"/>
              <a:t>measures</a:t>
            </a:r>
            <a:r>
              <a:rPr lang="de-CH" dirty="0" smtClean="0"/>
              <a:t> 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not </a:t>
            </a:r>
            <a:r>
              <a:rPr lang="de-CH" dirty="0" err="1" smtClean="0"/>
              <a:t>have</a:t>
            </a:r>
            <a:r>
              <a:rPr lang="de-CH" dirty="0" smtClean="0"/>
              <a:t> </a:t>
            </a:r>
            <a:r>
              <a:rPr lang="de-CH" dirty="0" err="1" smtClean="0"/>
              <a:t>stopped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devastating</a:t>
            </a:r>
            <a:r>
              <a:rPr lang="de-CH" dirty="0" smtClean="0"/>
              <a:t> </a:t>
            </a:r>
            <a:r>
              <a:rPr lang="de-CH" dirty="0" err="1" smtClean="0"/>
              <a:t>impact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Typhoon</a:t>
            </a:r>
            <a:r>
              <a:rPr lang="de-CH" dirty="0" smtClean="0"/>
              <a:t> </a:t>
            </a:r>
            <a:r>
              <a:rPr lang="de-CH" dirty="0" err="1" smtClean="0"/>
              <a:t>Haiyan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Philippines, </a:t>
            </a:r>
            <a:r>
              <a:rPr lang="de-CH" dirty="0" err="1" smtClean="0"/>
              <a:t>which</a:t>
            </a:r>
            <a:r>
              <a:rPr lang="de-CH" dirty="0" smtClean="0"/>
              <a:t>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underscores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a </a:t>
            </a:r>
            <a:r>
              <a:rPr lang="de-CH" dirty="0" err="1" smtClean="0"/>
              <a:t>synergistic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way</a:t>
            </a:r>
            <a:r>
              <a:rPr lang="de-CH" dirty="0" smtClean="0"/>
              <a:t> </a:t>
            </a:r>
            <a:r>
              <a:rPr lang="de-CH" dirty="0" err="1" smtClean="0"/>
              <a:t>forward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developing</a:t>
            </a:r>
            <a:r>
              <a:rPr lang="de-CH" dirty="0" smtClean="0"/>
              <a:t> countries. He </a:t>
            </a:r>
            <a:r>
              <a:rPr lang="de-CH" dirty="0" err="1" smtClean="0"/>
              <a:t>challenged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GLF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provide</a:t>
            </a:r>
            <a:r>
              <a:rPr lang="de-CH" dirty="0" smtClean="0"/>
              <a:t> </a:t>
            </a:r>
            <a:r>
              <a:rPr lang="de-CH" dirty="0" err="1" smtClean="0"/>
              <a:t>guidance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negotiators</a:t>
            </a:r>
            <a:r>
              <a:rPr lang="de-CH" dirty="0" smtClean="0"/>
              <a:t> on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tackle</a:t>
            </a:r>
            <a:r>
              <a:rPr lang="de-CH" dirty="0" smtClean="0"/>
              <a:t> </a:t>
            </a:r>
            <a:r>
              <a:rPr lang="de-CH" dirty="0" err="1" smtClean="0"/>
              <a:t>these</a:t>
            </a:r>
            <a:r>
              <a:rPr lang="de-CH" dirty="0" smtClean="0"/>
              <a:t> </a:t>
            </a:r>
            <a:r>
              <a:rPr lang="de-CH" dirty="0" err="1" smtClean="0"/>
              <a:t>issues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articulating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means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a </a:t>
            </a:r>
            <a:r>
              <a:rPr lang="de-CH" dirty="0" err="1" smtClean="0"/>
              <a:t>policy</a:t>
            </a:r>
            <a:r>
              <a:rPr lang="de-CH" dirty="0" smtClean="0"/>
              <a:t> </a:t>
            </a:r>
            <a:r>
              <a:rPr lang="de-CH" dirty="0" err="1" smtClean="0"/>
              <a:t>perspective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suggesting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types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incentives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kickstart</a:t>
            </a:r>
            <a:r>
              <a:rPr lang="de-CH" dirty="0" smtClean="0"/>
              <a:t> </a:t>
            </a:r>
            <a:r>
              <a:rPr lang="de-CH" dirty="0" err="1" smtClean="0"/>
              <a:t>action</a:t>
            </a:r>
            <a:r>
              <a:rPr lang="de-CH" dirty="0" smtClean="0"/>
              <a:t> </a:t>
            </a:r>
            <a:r>
              <a:rPr lang="de-CH" dirty="0" err="1" smtClean="0"/>
              <a:t>at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multilateral </a:t>
            </a:r>
            <a:r>
              <a:rPr lang="de-CH" dirty="0" err="1" smtClean="0"/>
              <a:t>level</a:t>
            </a:r>
            <a:r>
              <a:rPr lang="de-CH" dirty="0" smtClean="0"/>
              <a:t>. On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steps</a:t>
            </a:r>
            <a:r>
              <a:rPr lang="de-CH" dirty="0" smtClean="0"/>
              <a:t>, he </a:t>
            </a:r>
            <a:r>
              <a:rPr lang="de-CH" dirty="0" err="1" smtClean="0"/>
              <a:t>said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needs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identify</a:t>
            </a:r>
            <a:r>
              <a:rPr lang="de-CH" dirty="0" smtClean="0"/>
              <a:t> </a:t>
            </a:r>
            <a:r>
              <a:rPr lang="de-CH" dirty="0" err="1" smtClean="0"/>
              <a:t>practical</a:t>
            </a:r>
            <a:r>
              <a:rPr lang="de-CH" dirty="0" smtClean="0"/>
              <a:t> </a:t>
            </a:r>
            <a:r>
              <a:rPr lang="de-CH" dirty="0" err="1" smtClean="0"/>
              <a:t>entry</a:t>
            </a:r>
            <a:r>
              <a:rPr lang="de-CH" dirty="0" smtClean="0"/>
              <a:t> </a:t>
            </a:r>
            <a:r>
              <a:rPr lang="de-CH" dirty="0" err="1" smtClean="0"/>
              <a:t>points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landscape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UNFCCC </a:t>
            </a:r>
            <a:r>
              <a:rPr lang="de-CH" dirty="0" err="1" smtClean="0"/>
              <a:t>process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expressed</a:t>
            </a:r>
            <a:r>
              <a:rPr lang="de-CH" dirty="0" smtClean="0"/>
              <a:t> </a:t>
            </a:r>
            <a:r>
              <a:rPr lang="de-CH" dirty="0" err="1" smtClean="0"/>
              <a:t>hope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will </a:t>
            </a:r>
            <a:r>
              <a:rPr lang="de-CH" dirty="0" err="1" smtClean="0"/>
              <a:t>help</a:t>
            </a:r>
            <a:r>
              <a:rPr lang="de-CH" dirty="0" smtClean="0"/>
              <a:t> </a:t>
            </a:r>
            <a:r>
              <a:rPr lang="de-CH" dirty="0" err="1" smtClean="0"/>
              <a:t>revitalize</a:t>
            </a:r>
            <a:r>
              <a:rPr lang="de-CH" dirty="0" smtClean="0"/>
              <a:t> a LULUCF </a:t>
            </a:r>
            <a:r>
              <a:rPr lang="de-CH" dirty="0" err="1" smtClean="0"/>
              <a:t>focus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REDD+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ADP </a:t>
            </a:r>
            <a:r>
              <a:rPr lang="de-CH" dirty="0" err="1" smtClean="0"/>
              <a:t>discussions</a:t>
            </a:r>
            <a:r>
              <a:rPr lang="de-CH" dirty="0" smtClean="0"/>
              <a:t>,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well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accelerate</a:t>
            </a:r>
            <a:r>
              <a:rPr lang="de-CH" dirty="0" smtClean="0"/>
              <a:t> </a:t>
            </a:r>
            <a:r>
              <a:rPr lang="de-CH" dirty="0" err="1" smtClean="0"/>
              <a:t>negotiations</a:t>
            </a:r>
            <a:r>
              <a:rPr lang="de-CH" dirty="0" smtClean="0"/>
              <a:t> </a:t>
            </a:r>
            <a:r>
              <a:rPr lang="de-CH" dirty="0" err="1" smtClean="0"/>
              <a:t>towards</a:t>
            </a:r>
            <a:r>
              <a:rPr lang="de-CH" dirty="0" smtClean="0"/>
              <a:t> a </a:t>
            </a:r>
            <a:r>
              <a:rPr lang="de-CH" dirty="0" err="1" smtClean="0"/>
              <a:t>loss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damage</a:t>
            </a:r>
            <a:r>
              <a:rPr lang="de-CH" dirty="0" smtClean="0"/>
              <a:t> </a:t>
            </a:r>
            <a:r>
              <a:rPr lang="de-CH" dirty="0" err="1" smtClean="0"/>
              <a:t>decision</a:t>
            </a:r>
            <a:r>
              <a:rPr lang="de-CH" dirty="0" smtClean="0"/>
              <a:t> in time </a:t>
            </a:r>
            <a:r>
              <a:rPr lang="de-CH" dirty="0" err="1" smtClean="0"/>
              <a:t>for</a:t>
            </a:r>
            <a:r>
              <a:rPr lang="de-CH" dirty="0" smtClean="0"/>
              <a:t> COP 21 in Paris.</a:t>
            </a:r>
          </a:p>
          <a:p>
            <a:endParaRPr lang="de-CH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b="1" dirty="0" smtClean="0"/>
              <a:t>Oslo REDD Exchange </a:t>
            </a:r>
            <a:r>
              <a:rPr lang="de-CH" b="1" dirty="0" err="1" smtClean="0"/>
              <a:t>Underscores</a:t>
            </a:r>
            <a:r>
              <a:rPr lang="de-CH" b="1" dirty="0" smtClean="0"/>
              <a:t> Need </a:t>
            </a:r>
            <a:r>
              <a:rPr lang="de-CH" b="1" dirty="0" err="1" smtClean="0"/>
              <a:t>to</a:t>
            </a:r>
            <a:r>
              <a:rPr lang="de-CH" b="1" dirty="0" smtClean="0"/>
              <a:t> </a:t>
            </a:r>
            <a:r>
              <a:rPr lang="de-CH" b="1" dirty="0" err="1" smtClean="0"/>
              <a:t>Embed</a:t>
            </a:r>
            <a:r>
              <a:rPr lang="de-CH" b="1" dirty="0" smtClean="0"/>
              <a:t> REDD+ </a:t>
            </a:r>
            <a:r>
              <a:rPr lang="de-CH" b="1" dirty="0" err="1" smtClean="0"/>
              <a:t>into</a:t>
            </a:r>
            <a:r>
              <a:rPr lang="de-CH" b="1" dirty="0" smtClean="0"/>
              <a:t> </a:t>
            </a:r>
            <a:r>
              <a:rPr lang="de-CH" b="1" dirty="0" err="1" smtClean="0"/>
              <a:t>Broader</a:t>
            </a:r>
            <a:r>
              <a:rPr lang="de-CH" b="1" dirty="0" smtClean="0"/>
              <a:t> </a:t>
            </a:r>
            <a:r>
              <a:rPr lang="de-CH" b="1" dirty="0" err="1" smtClean="0"/>
              <a:t>Climate</a:t>
            </a:r>
            <a:r>
              <a:rPr lang="de-CH" b="1" dirty="0" smtClean="0"/>
              <a:t> </a:t>
            </a:r>
            <a:r>
              <a:rPr lang="de-CH" b="1" dirty="0" err="1" smtClean="0"/>
              <a:t>Architecture</a:t>
            </a:r>
            <a:r>
              <a:rPr lang="de-CH" b="1" dirty="0" smtClean="0"/>
              <a:t> </a:t>
            </a:r>
            <a:r>
              <a:rPr lang="de-CH" b="1" dirty="0" err="1" smtClean="0"/>
              <a:t>and</a:t>
            </a:r>
            <a:r>
              <a:rPr lang="de-CH" b="1" dirty="0" smtClean="0"/>
              <a:t> Development Initiatives </a:t>
            </a:r>
            <a:r>
              <a:rPr lang="de-CH" b="0" dirty="0" smtClean="0"/>
              <a:t>http://</a:t>
            </a:r>
            <a:r>
              <a:rPr lang="de-CH" b="0" dirty="0" err="1" smtClean="0"/>
              <a:t>wwf.panda.org</a:t>
            </a:r>
            <a:r>
              <a:rPr lang="de-CH" b="0" dirty="0" smtClean="0"/>
              <a:t>/</a:t>
            </a:r>
            <a:r>
              <a:rPr lang="de-CH" b="0" dirty="0" err="1" smtClean="0"/>
              <a:t>what_we_do</a:t>
            </a:r>
            <a:r>
              <a:rPr lang="de-CH" b="0" dirty="0" smtClean="0"/>
              <a:t>/</a:t>
            </a:r>
            <a:r>
              <a:rPr lang="de-CH" b="0" dirty="0" err="1" smtClean="0"/>
              <a:t>footprint</a:t>
            </a:r>
            <a:r>
              <a:rPr lang="de-CH" b="0" dirty="0" smtClean="0"/>
              <a:t>/forest_climate2/</a:t>
            </a:r>
            <a:r>
              <a:rPr lang="de-CH" b="0" dirty="0" err="1" smtClean="0"/>
              <a:t>news</a:t>
            </a:r>
            <a:r>
              <a:rPr lang="de-CH" b="0" dirty="0" smtClean="0"/>
              <a:t>/?211991/Oslo-REDD-Exchange-Underscores-Need-to-Embed-REDD-into-Broader-Climate-Architecture-and-Development-Initiatives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Project</a:t>
            </a:r>
            <a:r>
              <a:rPr lang="en-US" b="1" baseline="0" dirty="0" smtClean="0"/>
              <a:t> Types: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  <a:sym typeface="Wingdings"/>
              </a:rPr>
              <a:t>==&gt; </a:t>
            </a:r>
            <a:r>
              <a:rPr lang="en-US" b="0" baseline="0" dirty="0" smtClean="0">
                <a:solidFill>
                  <a:srgbClr val="FFFF00"/>
                </a:solidFill>
              </a:rPr>
              <a:t>Get info on decrease of REDD+/AR from the Forest Trends Report: http://</a:t>
            </a:r>
            <a:r>
              <a:rPr lang="en-US" b="0" baseline="0" dirty="0" err="1" smtClean="0">
                <a:solidFill>
                  <a:srgbClr val="FFFF00"/>
                </a:solidFill>
              </a:rPr>
              <a:t>www.forest-trends.org</a:t>
            </a:r>
            <a:r>
              <a:rPr lang="en-US" b="0" baseline="0" dirty="0" smtClean="0">
                <a:solidFill>
                  <a:srgbClr val="FFFF00"/>
                </a:solidFill>
              </a:rPr>
              <a:t>/fcm2013.php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Afforestation decreased as there was no compliance demand from Kyoto Countries (CDM)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REDD+: slow increase after crash from all-time high in 2010.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Interesting to see the steady growth of IFM 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baseline="0" dirty="0" smtClean="0">
                <a:solidFill>
                  <a:srgbClr val="FFFF00"/>
                </a:solidFill>
              </a:rPr>
              <a:t>Recent boost of agriculture/agroforestry projects (mainly no-till/reduced-till in CCX)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Voluntary Market: 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Significant</a:t>
            </a:r>
            <a:r>
              <a:rPr lang="en-US" baseline="0" dirty="0" smtClean="0"/>
              <a:t> increase in volume, slight increase in value.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CI Report “REDD+ SOS” (Sept 2013): REDD+ projects under registration have a potential of more than 20 MtCO2/yr. Current demand is at 6.8 MtCO2/</a:t>
            </a:r>
            <a:r>
              <a:rPr lang="en-US" baseline="0" dirty="0" err="1" smtClean="0"/>
              <a:t>yr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baseline="0" dirty="0" smtClean="0"/>
              <a:t>Compliance Market:</a:t>
            </a:r>
          </a:p>
          <a:p>
            <a:pPr marL="0" indent="0">
              <a:buFontTx/>
              <a:buNone/>
            </a:pPr>
            <a:r>
              <a:rPr lang="en-US" b="0" baseline="0" dirty="0" smtClean="0">
                <a:solidFill>
                  <a:srgbClr val="FFFF00"/>
                </a:solidFill>
                <a:sym typeface="Wingdings"/>
              </a:rPr>
              <a:t>==&gt; </a:t>
            </a:r>
            <a:r>
              <a:rPr lang="en-US" b="0" baseline="0" dirty="0" smtClean="0">
                <a:solidFill>
                  <a:srgbClr val="FFFF00"/>
                </a:solidFill>
              </a:rPr>
              <a:t>Get info from the Forest Trends report</a:t>
            </a:r>
          </a:p>
          <a:p>
            <a:endParaRPr lang="de-CH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Significant increase</a:t>
            </a:r>
            <a:r>
              <a:rPr lang="en-US" baseline="0" dirty="0" smtClean="0"/>
              <a:t> in funding in 2013.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==&gt; Update on the side-event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“Reinforcing our commitment to REDD+”, 20. Nov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BioCarbon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Fund Initiative for Sustainable Forest Landscapes (280 million USD)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Figures reported by donor countries. Domestic funds, at leas in higher income REDD+ countries, cover an increasing share of the readiness costs (</a:t>
            </a:r>
            <a:r>
              <a:rPr lang="en-US" dirty="0" err="1" smtClean="0"/>
              <a:t>Streck</a:t>
            </a:r>
            <a:r>
              <a:rPr lang="en-US" dirty="0" smtClean="0"/>
              <a:t> and Parker 2012,</a:t>
            </a:r>
            <a:r>
              <a:rPr lang="en-US" baseline="0" dirty="0" smtClean="0"/>
              <a:t> REDD+ Finance in </a:t>
            </a:r>
            <a:r>
              <a:rPr lang="en-US" i="1" baseline="0" dirty="0" err="1" smtClean="0"/>
              <a:t>Analysing</a:t>
            </a:r>
            <a:r>
              <a:rPr lang="en-US" i="1" baseline="0" dirty="0" smtClean="0"/>
              <a:t> REDD+)</a:t>
            </a:r>
            <a:r>
              <a:rPr lang="en-US" dirty="0" smtClean="0"/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Fast-start financing </a:t>
            </a:r>
            <a:r>
              <a:rPr lang="en-US" dirty="0" err="1" smtClean="0"/>
              <a:t>endet</a:t>
            </a:r>
            <a:r>
              <a:rPr lang="en-US" dirty="0" smtClean="0"/>
              <a:t> officially end 2012. According to host</a:t>
            </a:r>
            <a:r>
              <a:rPr lang="en-US" baseline="0" dirty="0" smtClean="0"/>
              <a:t> countries, only 10% reached the ground (WWF, 2013)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u="sng" dirty="0" smtClean="0"/>
              <a:t>Main</a:t>
            </a:r>
            <a:r>
              <a:rPr lang="en-US" b="1" u="sng" baseline="0" dirty="0" smtClean="0"/>
              <a:t> activities in 2013: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UN-REDD: </a:t>
            </a:r>
            <a:r>
              <a:rPr lang="en-US" b="0" baseline="0" dirty="0" smtClean="0"/>
              <a:t>5</a:t>
            </a:r>
            <a:r>
              <a:rPr lang="en-US" b="0" baseline="30000" dirty="0" smtClean="0"/>
              <a:t>th</a:t>
            </a:r>
            <a:r>
              <a:rPr lang="en-US" b="0" baseline="0" dirty="0" smtClean="0"/>
              <a:t> anniversary in Sept 2013, 48 partner countries / 17 national programs, deposits at US$ 154 million (+ 36 million from Norway and Spain).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Further info from Policy board meeting June 2013 (</a:t>
            </a:r>
            <a:r>
              <a:rPr lang="en-US" sz="1200" dirty="0" smtClean="0">
                <a:hlinkClick r:id="rId3"/>
              </a:rPr>
              <a:t>http://www.un-redd.org/PolicyBoard/10thPolicyBoard/tabid/106379/Default.aspx</a:t>
            </a:r>
            <a:r>
              <a:rPr lang="en-US" sz="1200" dirty="0" smtClean="0"/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And </a:t>
            </a:r>
            <a:r>
              <a:rPr lang="en-US" sz="1200" dirty="0" err="1" smtClean="0"/>
              <a:t>ClimateFundsUpdate</a:t>
            </a:r>
            <a:r>
              <a:rPr lang="en-US" sz="1200" baseline="0" dirty="0" smtClean="0"/>
              <a:t> (</a:t>
            </a:r>
            <a:r>
              <a:rPr lang="en-US" sz="1200" dirty="0" smtClean="0">
                <a:hlinkClick r:id="rId4"/>
              </a:rPr>
              <a:t>http://www.climatefundsupdate.org/listing/un-redd-programme</a:t>
            </a:r>
            <a:r>
              <a:rPr lang="en-US" sz="1200" dirty="0" smtClean="0"/>
              <a:t>)</a:t>
            </a:r>
            <a:endParaRPr lang="en-US" b="0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FIP: </a:t>
            </a:r>
            <a:r>
              <a:rPr lang="en-US" b="0" baseline="0" dirty="0" smtClean="0"/>
              <a:t>US$ 639 million pledged, 70 million approved. With endorsement of FIP program in Peru (October 2013) all investment programs are now endorsed (Lao “in principle”). </a:t>
            </a:r>
          </a:p>
          <a:p>
            <a:r>
              <a:rPr lang="en-US" b="0" baseline="0" dirty="0" smtClean="0"/>
              <a:t>Projects approved: Brazil (1), Burkina Faso (2), DRC (1), Ghana (1), Indonesia (-), Lao PDR (2), Mexico (3), Peru (-).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More </a:t>
            </a:r>
            <a:r>
              <a:rPr lang="en-US" b="0" baseline="0" dirty="0" err="1" smtClean="0"/>
              <a:t>infos</a:t>
            </a:r>
            <a:r>
              <a:rPr lang="en-US" b="0" baseline="0" dirty="0" smtClean="0"/>
              <a:t>: </a:t>
            </a:r>
            <a:r>
              <a:rPr lang="en-US" sz="1200" dirty="0" smtClean="0">
                <a:hlinkClick r:id="rId5"/>
              </a:rPr>
              <a:t>https://www.climateinvestmentfunds.org/cif/node/5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FCPF: </a:t>
            </a:r>
            <a:r>
              <a:rPr lang="en-US" b="0" baseline="0" dirty="0" smtClean="0"/>
              <a:t>==&gt; Readiness 36 + 11 countries respectively 5. Closing Readiness funding around 400 million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Norway NICFI: </a:t>
            </a:r>
            <a:r>
              <a:rPr lang="en-US" b="0" baseline="0" dirty="0" smtClean="0"/>
              <a:t>New Phase 2013 – 2015, US$ 133.5 million, 42 projects selected. Topics: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Sustainable Landscapes 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REDD+ relevant commodity supply chains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Analysis, concept and methodology development that contribute to planning and implementation of REDD+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Creating global consensus on REDD+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Portfolio Analysis: </a:t>
            </a:r>
            <a:r>
              <a:rPr lang="en-US" sz="1200" dirty="0" smtClean="0">
                <a:hlinkClick r:id="rId6"/>
              </a:rPr>
              <a:t>http://www.norad.no/en/support/climate-and-forest-initiative-support-scheme/overview-and-analysis-of-the-2013-2015-portfolio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Oslo REDD Exchange (October 2013): </a:t>
            </a:r>
            <a:r>
              <a:rPr lang="en-US" sz="1200" dirty="0" smtClean="0">
                <a:hlinkClick r:id="rId7"/>
              </a:rPr>
              <a:t>http://www.norad.no/en/oslo-redd-exchange-2013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200" dirty="0" smtClean="0"/>
          </a:p>
          <a:p>
            <a:pPr marL="0" indent="0">
              <a:buFont typeface="Arial"/>
              <a:buNone/>
            </a:pP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REDD+ Partnership: </a:t>
            </a:r>
            <a:r>
              <a:rPr lang="en-US" b="1" u="none" baseline="0" dirty="0" smtClean="0"/>
              <a:t> </a:t>
            </a:r>
            <a:r>
              <a:rPr lang="en-US" b="0" u="none" baseline="0" dirty="0" smtClean="0"/>
              <a:t>approved 3</a:t>
            </a:r>
            <a:r>
              <a:rPr lang="en-US" b="0" u="none" baseline="30000" dirty="0" smtClean="0"/>
              <a:t>rd</a:t>
            </a:r>
            <a:r>
              <a:rPr lang="en-US" b="0" u="none" baseline="0" dirty="0" smtClean="0"/>
              <a:t> work program 2013 – 14: </a:t>
            </a:r>
            <a:r>
              <a:rPr lang="en-US" sz="1200" dirty="0" smtClean="0">
                <a:hlinkClick r:id="rId8"/>
              </a:rPr>
              <a:t>http://reddpluspartnership.org/82540/en/</a:t>
            </a: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readiness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demonstration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results based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the scaling up of finance and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Promoting transparency and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3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u="sng" dirty="0" smtClean="0"/>
              <a:t>Main</a:t>
            </a:r>
            <a:r>
              <a:rPr lang="en-US" b="1" u="sng" baseline="0" dirty="0" smtClean="0"/>
              <a:t> activities in 2013: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UN-REDD: </a:t>
            </a:r>
            <a:r>
              <a:rPr lang="en-US" b="0" baseline="0" dirty="0" smtClean="0"/>
              <a:t>5</a:t>
            </a:r>
            <a:r>
              <a:rPr lang="en-US" b="0" baseline="30000" dirty="0" smtClean="0"/>
              <a:t>th</a:t>
            </a:r>
            <a:r>
              <a:rPr lang="en-US" b="0" baseline="0" dirty="0" smtClean="0"/>
              <a:t> anniversary in Sept 2013, 48 partner countries / 17 national programs, deposits at US$ 154 million (+ 36 million from Norway and Spain).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Further info from Policy board meeting June 2013 (</a:t>
            </a:r>
            <a:r>
              <a:rPr lang="en-US" sz="1200" dirty="0" smtClean="0">
                <a:hlinkClick r:id="rId3"/>
              </a:rPr>
              <a:t>http://www.un-redd.org/PolicyBoard/10thPolicyBoard/tabid/106379/Default.aspx</a:t>
            </a:r>
            <a:r>
              <a:rPr lang="en-US" sz="1200" dirty="0" smtClean="0"/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And </a:t>
            </a:r>
            <a:r>
              <a:rPr lang="en-US" sz="1200" dirty="0" err="1" smtClean="0"/>
              <a:t>ClimateFundsUpdate</a:t>
            </a:r>
            <a:r>
              <a:rPr lang="en-US" sz="1200" baseline="0" dirty="0" smtClean="0"/>
              <a:t> (</a:t>
            </a:r>
            <a:r>
              <a:rPr lang="en-US" sz="1200" dirty="0" smtClean="0">
                <a:hlinkClick r:id="rId4"/>
              </a:rPr>
              <a:t>http://www.climatefundsupdate.org/listing/un-redd-programme</a:t>
            </a:r>
            <a:r>
              <a:rPr lang="en-US" sz="1200" dirty="0" smtClean="0"/>
              <a:t>)</a:t>
            </a:r>
            <a:endParaRPr lang="en-US" b="0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FIP: </a:t>
            </a:r>
            <a:r>
              <a:rPr lang="en-US" b="0" baseline="0" dirty="0" smtClean="0"/>
              <a:t>US$ 639 million pledged, 70 million approved. With endorsement of FIP program in Peru (October 2013) all investment programs are now endorsed (Lao “in principle”). </a:t>
            </a:r>
          </a:p>
          <a:p>
            <a:r>
              <a:rPr lang="en-US" b="0" baseline="0" dirty="0" smtClean="0"/>
              <a:t>Projects approved: Brazil (1), Burkina Faso (2), DRC (1), Ghana (1), Indonesia (-), Lao PDR (2), Mexico (3), Peru (-).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More </a:t>
            </a:r>
            <a:r>
              <a:rPr lang="en-US" b="0" baseline="0" dirty="0" err="1" smtClean="0"/>
              <a:t>infos</a:t>
            </a:r>
            <a:r>
              <a:rPr lang="en-US" b="0" baseline="0" dirty="0" smtClean="0"/>
              <a:t>: </a:t>
            </a:r>
            <a:r>
              <a:rPr lang="en-US" sz="1200" dirty="0" smtClean="0">
                <a:hlinkClick r:id="rId5"/>
              </a:rPr>
              <a:t>https://www.climateinvestmentfunds.org/cif/node/5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FCPF: </a:t>
            </a:r>
            <a:r>
              <a:rPr lang="en-US" b="0" baseline="0" dirty="0" smtClean="0"/>
              <a:t>==&gt; Readiness 36 + 11 countries respectively 5. Closing Readiness funding around 400 million</a:t>
            </a:r>
            <a:endParaRPr lang="en-US" b="1" baseline="0" dirty="0" smtClean="0"/>
          </a:p>
          <a:p>
            <a:endParaRPr lang="en-US" baseline="0" dirty="0" smtClean="0"/>
          </a:p>
          <a:p>
            <a:r>
              <a:rPr lang="en-US" b="1" baseline="0" dirty="0" smtClean="0"/>
              <a:t>Norway NICFI: </a:t>
            </a:r>
            <a:r>
              <a:rPr lang="en-US" b="0" baseline="0" dirty="0" smtClean="0"/>
              <a:t>New Phase 2013 – 2015, US$ 133.5 million, 42 projects selected. Topics: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Sustainable Landscapes 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REDD+ relevant commodity supply chains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Analysis, concept and methodology development that contribute to planning and implementation of REDD+</a:t>
            </a:r>
          </a:p>
          <a:p>
            <a:pPr marL="176213" indent="-176213">
              <a:buFont typeface="Arial"/>
              <a:buChar char="•"/>
            </a:pPr>
            <a:r>
              <a:rPr lang="en-US" sz="1200" dirty="0" smtClean="0"/>
              <a:t>Creating global consensus on REDD+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Portfolio Analysis: </a:t>
            </a:r>
            <a:r>
              <a:rPr lang="en-US" sz="1200" dirty="0" smtClean="0">
                <a:hlinkClick r:id="rId6"/>
              </a:rPr>
              <a:t>http://www.norad.no/en/support/climate-and-forest-initiative-support-scheme/overview-and-analysis-of-the-2013-2015-portfolio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200" dirty="0" smtClean="0"/>
              <a:t>Oslo REDD Exchange (October 2013): </a:t>
            </a:r>
            <a:r>
              <a:rPr lang="en-US" sz="1200" dirty="0" smtClean="0">
                <a:hlinkClick r:id="rId7"/>
              </a:rPr>
              <a:t>http://www.norad.no/en/oslo-redd-exchange-2013</a:t>
            </a: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200" dirty="0" smtClean="0"/>
          </a:p>
          <a:p>
            <a:pPr marL="0" indent="0">
              <a:buFont typeface="Arial"/>
              <a:buNone/>
            </a:pPr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REDD+ Partnership: </a:t>
            </a:r>
            <a:r>
              <a:rPr lang="en-US" b="1" u="none" baseline="0" dirty="0" smtClean="0"/>
              <a:t> </a:t>
            </a:r>
            <a:r>
              <a:rPr lang="en-US" b="0" u="none" baseline="0" dirty="0" smtClean="0"/>
              <a:t>approved 3</a:t>
            </a:r>
            <a:r>
              <a:rPr lang="en-US" b="0" u="none" baseline="30000" dirty="0" smtClean="0"/>
              <a:t>rd</a:t>
            </a:r>
            <a:r>
              <a:rPr lang="en-US" b="0" u="none" baseline="0" dirty="0" smtClean="0"/>
              <a:t> work program 2013 – 14: </a:t>
            </a:r>
            <a:r>
              <a:rPr lang="en-US" sz="1200" dirty="0" smtClean="0">
                <a:hlinkClick r:id="rId8"/>
              </a:rPr>
              <a:t>http://reddpluspartnership.org/82540/en/</a:t>
            </a: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readiness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demonstration activities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results based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Facilitating the scaling up of finance and actions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Promoting transparency and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33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“Provision of</a:t>
            </a:r>
            <a:r>
              <a:rPr lang="en-US" baseline="0" dirty="0" smtClean="0"/>
              <a:t> adequate and predictable support for REDD+” – we are not yet there.</a:t>
            </a:r>
          </a:p>
          <a:p>
            <a:endParaRPr lang="en-US" baseline="0" dirty="0" smtClean="0"/>
          </a:p>
          <a:p>
            <a:r>
              <a:rPr lang="en-US" baseline="0" dirty="0" smtClean="0">
                <a:sym typeface="Wingdings"/>
              </a:rPr>
              <a:t>=&gt; Info on COP outcomes with regard to commitments / financing / GCF, …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Various financing options are discussed at the UNFCCC for the climate regime that should be agreed 2015 in Paris start in 2020. REDD+ finance has to be matched with those options.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38 started deliberations that were not continued at SBSTA 39 and postponed to SBSTA 40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Doha Amendment provides a link of Market mechanisms with commitments: </a:t>
            </a:r>
            <a:r>
              <a:rPr lang="en-US" i="1" baseline="0" dirty="0" smtClean="0"/>
              <a:t>“Any units generated from market-based mechanisms to be established under the Convention or its instruments may be used by Parties included in Annex I to assist them in achieving compliance with their quantified emission limitation and reduction commitments under Article 3”</a:t>
            </a:r>
            <a:r>
              <a:rPr lang="en-US" i="0" baseline="0" dirty="0" smtClean="0"/>
              <a:t>. However, only 4 Parties accepted the amendment so far.</a:t>
            </a:r>
            <a:endParaRPr lang="en-US" i="1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FVA: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/l06.pdf</a:t>
            </a:r>
          </a:p>
          <a:p>
            <a:r>
              <a:rPr lang="en-US" baseline="0" dirty="0" smtClean="0"/>
              <a:t>NMA: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/l07.pdf</a:t>
            </a:r>
          </a:p>
          <a:p>
            <a:r>
              <a:rPr lang="en-US" dirty="0" smtClean="0"/>
              <a:t>NMM</a:t>
            </a:r>
            <a:r>
              <a:rPr lang="en-US" baseline="0" dirty="0" smtClean="0"/>
              <a:t>: 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/l08.pdf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The issue of verification vs. finance!</a:t>
            </a:r>
          </a:p>
          <a:p>
            <a:r>
              <a:rPr lang="en-US" dirty="0" smtClean="0"/>
              <a:t>============================</a:t>
            </a:r>
          </a:p>
          <a:p>
            <a:r>
              <a:rPr lang="en-US" dirty="0" smtClean="0"/>
              <a:t>See http://</a:t>
            </a:r>
            <a:r>
              <a:rPr lang="en-US" dirty="0" err="1" smtClean="0"/>
              <a:t>www.cifor.org</a:t>
            </a:r>
            <a:r>
              <a:rPr lang="en-US" dirty="0" smtClean="0"/>
              <a:t>/</a:t>
            </a:r>
            <a:r>
              <a:rPr lang="en-US" dirty="0" err="1" smtClean="0"/>
              <a:t>fr</a:t>
            </a:r>
            <a:r>
              <a:rPr lang="en-US" dirty="0" smtClean="0"/>
              <a:t>/online-library/browse/view-publication/publication/4291.html </a:t>
            </a:r>
          </a:p>
          <a:p>
            <a:endParaRPr lang="en-US" dirty="0" smtClean="0"/>
          </a:p>
          <a:p>
            <a:r>
              <a:rPr lang="en-US" dirty="0" smtClean="0"/>
              <a:t>Finance for verified results,</a:t>
            </a:r>
            <a:r>
              <a:rPr lang="en-US" baseline="0" dirty="0" smtClean="0"/>
              <a:t> a chicken and egg problem. Main Road block at COP 18 in Doha. Developing countries don’t want to invest in technical capacities for monitoring (and verification) without finance available. In detail: developing countries oppose the terms “review” or “verification” in the context of the bi-annual update reports.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found elegant solutions by adding a technical annex to the biannual update reports for REDD+ MRV information, that will be assessed by a team of technical experts in case result-based finance Is sought. This leaves flexibility for the stringency of “international consultation and analysis (ICA)” of the biennial update reports.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Discussion charged with symbolic value and little substance: at the moment only relevant for the Green Climate Fund. All other bilateral and multilateral dealings have their own requirements anyway. Shows how fragile negotiations are: one ill-defined word like “verification” can delay progress for a whole year.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SBSTA 38 (2013): “Methodological guidance for activities relating to REDD+” (MRV – Annex I, REL – Annex II, Safeguards, market and non-market-based approaches, non-carbon benefits)</a:t>
            </a:r>
          </a:p>
          <a:p>
            <a:r>
              <a:rPr lang="en-US" baseline="0" dirty="0" smtClean="0"/>
              <a:t>http://</a:t>
            </a:r>
            <a:r>
              <a:rPr lang="en-US" baseline="0" dirty="0" err="1" smtClean="0"/>
              <a:t>unfccc.int</a:t>
            </a:r>
            <a:r>
              <a:rPr lang="en-US" baseline="0" dirty="0" smtClean="0"/>
              <a:t>/resource/docs/2013/</a:t>
            </a:r>
            <a:r>
              <a:rPr lang="en-US" baseline="0" dirty="0" err="1" smtClean="0"/>
              <a:t>sbsta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eng</a:t>
            </a:r>
            <a:r>
              <a:rPr lang="en-US" baseline="0" dirty="0" smtClean="0"/>
              <a:t>/l12.pdf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Technical annex: compromise for not putting “verification” into the ICA (keeping flexibility), but allowing for common reporting / standardized verification of REDD+ results as required by donors!</a:t>
            </a:r>
          </a:p>
          <a:p>
            <a:endParaRPr lang="en-US" baseline="0" dirty="0" smtClean="0"/>
          </a:p>
          <a:p>
            <a:r>
              <a:rPr lang="en-US" baseline="0" dirty="0" smtClean="0"/>
              <a:t>Elements of the Technical Annex: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Information on FREL/FRL,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Results in tCO2/</a:t>
            </a:r>
            <a:r>
              <a:rPr lang="en-US" baseline="0" dirty="0" err="1" smtClean="0"/>
              <a:t>yr</a:t>
            </a:r>
            <a:r>
              <a:rPr lang="en-US" baseline="0" dirty="0" smtClean="0"/>
              <a:t> consistent with Forest Reference Level,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Demonstration of methodological </a:t>
            </a:r>
            <a:r>
              <a:rPr lang="en-US" baseline="0" dirty="0" err="1" smtClean="0"/>
              <a:t>consitency</a:t>
            </a:r>
            <a:r>
              <a:rPr lang="en-US" baseline="0" dirty="0" smtClean="0"/>
              <a:t> with Reference Level,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Demonstration of consistency with National Greenhouse Gas Inventory,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Description of institutional roles and responsibilities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Reflections on uncertainties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Mabe</a:t>
            </a:r>
            <a:r>
              <a:rPr lang="en-US" dirty="0" smtClean="0"/>
              <a:t> saying also some word about the methodological guidance of the FCPF Carbon</a:t>
            </a:r>
            <a:r>
              <a:rPr lang="en-US" baseline="0" dirty="0" smtClean="0"/>
              <a:t> Fund.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All draft decisions from SBSTA 39 (not re-opened at SBSTA 39)</a:t>
            </a:r>
          </a:p>
          <a:p>
            <a:endParaRPr lang="en-US" b="1" dirty="0" smtClean="0"/>
          </a:p>
          <a:p>
            <a:r>
              <a:rPr lang="en-US" b="1" dirty="0" smtClean="0"/>
              <a:t>Forest Monitoring</a:t>
            </a:r>
            <a:r>
              <a:rPr lang="en-US" b="1" baseline="0" dirty="0" smtClean="0"/>
              <a:t> Systems 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unfccc.int</a:t>
            </a:r>
            <a:r>
              <a:rPr lang="en-US" dirty="0" smtClean="0"/>
              <a:t>/resource/docs/2013/</a:t>
            </a:r>
            <a:r>
              <a:rPr lang="en-US" dirty="0" err="1" smtClean="0"/>
              <a:t>sbsta</a:t>
            </a:r>
            <a:r>
              <a:rPr lang="en-US" dirty="0" smtClean="0"/>
              <a:t>/</a:t>
            </a:r>
            <a:r>
              <a:rPr lang="en-US" dirty="0" err="1" smtClean="0"/>
              <a:t>eng</a:t>
            </a:r>
            <a:r>
              <a:rPr lang="en-US" dirty="0" smtClean="0"/>
              <a:t>/l12a01.pdf</a:t>
            </a:r>
          </a:p>
          <a:p>
            <a:endParaRPr lang="en-US" dirty="0" smtClean="0"/>
          </a:p>
          <a:p>
            <a:r>
              <a:rPr lang="en-US" dirty="0" smtClean="0"/>
              <a:t>Allows for comparability of</a:t>
            </a:r>
            <a:r>
              <a:rPr lang="en-US" baseline="0" dirty="0" smtClean="0"/>
              <a:t> REDD+ emission reduction units with other mitigation activities undertaken by non-Annex I countries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Safeguards</a:t>
            </a:r>
            <a:r>
              <a:rPr lang="en-US" b="1" baseline="0" dirty="0" smtClean="0"/>
              <a:t> t</a:t>
            </a:r>
            <a:r>
              <a:rPr lang="en-US" b="1" dirty="0" smtClean="0"/>
              <a:t>o ensure that REDD+ activities:</a:t>
            </a:r>
          </a:p>
          <a:p>
            <a:r>
              <a:rPr lang="en-US" dirty="0" smtClean="0"/>
              <a:t>- Are transparent</a:t>
            </a:r>
          </a:p>
          <a:p>
            <a:r>
              <a:rPr lang="en-US" dirty="0" smtClean="0"/>
              <a:t>- Support </a:t>
            </a:r>
            <a:r>
              <a:rPr lang="en-US" dirty="0" err="1" smtClean="0"/>
              <a:t>exisiting</a:t>
            </a:r>
            <a:r>
              <a:rPr lang="en-US" dirty="0" smtClean="0"/>
              <a:t> efforts to reduce deforestation</a:t>
            </a:r>
          </a:p>
          <a:p>
            <a:r>
              <a:rPr lang="en-US" dirty="0" smtClean="0"/>
              <a:t>- Protect biodiversity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Protext</a:t>
            </a:r>
            <a:r>
              <a:rPr lang="en-US" dirty="0" smtClean="0"/>
              <a:t> local people’s rights</a:t>
            </a:r>
          </a:p>
          <a:p>
            <a:r>
              <a:rPr lang="en-US" dirty="0" smtClean="0"/>
              <a:t>- Reduce leakage</a:t>
            </a:r>
          </a:p>
          <a:p>
            <a:r>
              <a:rPr lang="en-US" dirty="0" smtClean="0"/>
              <a:t>- Protect national sovereignty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Encourage participation of all people.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b="1" dirty="0" smtClean="0"/>
              <a:t>Drivers of deforestation</a:t>
            </a:r>
          </a:p>
          <a:p>
            <a:r>
              <a:rPr lang="en-US" dirty="0" smtClean="0"/>
              <a:t>Countries need to put in place appropriate policies and measures to tackle the drivers of deforestation.</a:t>
            </a:r>
          </a:p>
          <a:p>
            <a:r>
              <a:rPr lang="en-US" dirty="0" smtClean="0"/>
              <a:t>At the moment, many national programs do not specifically target drivers, which raises questions about effectiveness.</a:t>
            </a:r>
          </a:p>
          <a:p>
            <a:r>
              <a:rPr lang="en-US" dirty="0" smtClean="0"/>
              <a:t>The SBSTA text is general and underlines importance of addressing drivers.</a:t>
            </a:r>
          </a:p>
          <a:p>
            <a:pPr marL="0" indent="0">
              <a:buFontTx/>
              <a:buNone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E3C2D7-6830-4FF9-8189-DE543A06105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0CED1-8B57-4AA2-AB15-A3F797099E13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85B59-B9A8-4538-973C-C55FC03502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86619-DD9A-4B64-9015-60F254D121EF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6BD0F-9474-419D-8CA8-4F83F4C785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2EF3-4D77-4525-9C0C-5D0FEE5F5284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21FA8-88F8-440D-8BE2-9116D2A99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010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0386-BB24-42BD-B3DC-C67B6FA5AC84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28210-3660-48E5-A337-0C672B333D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152400"/>
            <a:ext cx="758669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  <a:lvl3pPr>
              <a:buClr>
                <a:schemeClr val="bg1"/>
              </a:buClr>
              <a:defRPr/>
            </a:lvl3pPr>
            <a:lvl4pPr>
              <a:buClr>
                <a:schemeClr val="bg1"/>
              </a:buClr>
              <a:defRPr/>
            </a:lvl4pPr>
            <a:lvl5pPr>
              <a:buClr>
                <a:schemeClr val="bg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7659-2A4A-42A6-9BC3-A284D6BA494A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C98F6-BAE0-494F-B23F-F51E07493A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7586-C9C3-4A61-A6C5-FCEDF1AC1C66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AE86-7780-48B8-90F7-0352B65B7D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78354-5ED9-4C3F-9377-C25FAC1BB5CE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A9D0B-8E5A-442E-99B6-45898F1D9D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F073E-DD07-4518-A2E8-232169D85509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E0619-AFC0-4292-B6D7-8A6EBAE60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" y="152400"/>
            <a:ext cx="7010400" cy="114300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93E29-223F-481E-A923-655DF981B5D2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A793-4624-405E-A77F-FF7364A00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15EE8-4F2A-4A9B-A5C8-011F8DF4C6EE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7EDB6-B0B6-45B6-A9D6-F51A7F2699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86E6B-2DBA-4AE0-867C-E6F4434E36EF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E575-8270-447C-9766-D475D705FB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339A3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fld id="{97571E34-7E76-456D-9FE3-024C84596184}" type="datetimeFigureOut">
              <a:rPr lang="en-US"/>
              <a:pPr>
                <a:defRPr/>
              </a:pPr>
              <a:t>11/25/2013</a:t>
            </a:fld>
            <a:endParaRPr lang="en-US" dirty="0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594F235-E1B1-4448-B1AA-FADCB2B105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2" descr="D:\CR\Personal\Fotos\Amigos\JB\Thailand-pict\P1020137.JPG"/>
          <p:cNvPicPr>
            <a:picLocks noChangeAspect="1" noChangeArrowheads="1"/>
          </p:cNvPicPr>
          <p:nvPr userDrawn="1"/>
        </p:nvPicPr>
        <p:blipFill>
          <a:blip r:embed="rId14" cstate="print"/>
          <a:srcRect b="71922"/>
          <a:stretch>
            <a:fillRect/>
          </a:stretch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4" r:id="rId9"/>
    <p:sldLayoutId id="2147483801" r:id="rId10"/>
    <p:sldLayoutId id="2147483802" r:id="rId11"/>
    <p:sldLayoutId id="214748380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339933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32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800">
          <a:solidFill>
            <a:schemeClr val="bg1"/>
          </a:solidFill>
          <a:latin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400">
          <a:solidFill>
            <a:schemeClr val="bg1"/>
          </a:solidFill>
          <a:latin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54767-F035-4104-BA5E-905A8342E444}" type="datetimeFigureOut">
              <a:rPr lang="de-CH" smtClean="0"/>
              <a:t>25.11.2013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66760-A2B2-4244-B10B-638F667BE604}" type="slidenum">
              <a:rPr lang="de-CH" smtClean="0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nfccc.int/resource/docs/2013/sbsta/eng/l12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" y="5373216"/>
            <a:ext cx="9167751" cy="1484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1026" name="Picture 2" descr="D:\CR\Personal\Fotos\Amigos\JB\Thailand-pict\P102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5544616"/>
          </a:xfrm>
          <a:prstGeom prst="rect">
            <a:avLst/>
          </a:prstGeom>
          <a:noFill/>
        </p:spPr>
      </p:pic>
      <p:pic>
        <p:nvPicPr>
          <p:cNvPr id="8" name="Picture 7" descr="itto_logo_web_light_l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5557068"/>
            <a:ext cx="1562401" cy="1184300"/>
          </a:xfrm>
          <a:prstGeom prst="rect">
            <a:avLst/>
          </a:prstGeom>
        </p:spPr>
      </p:pic>
      <p:sp>
        <p:nvSpPr>
          <p:cNvPr id="11" name="Subtitle 2"/>
          <p:cNvSpPr txBox="1">
            <a:spLocks/>
          </p:cNvSpPr>
          <p:nvPr/>
        </p:nvSpPr>
        <p:spPr bwMode="auto">
          <a:xfrm>
            <a:off x="513159" y="58847"/>
            <a:ext cx="8484182" cy="3370153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ITTC(XLIX)/</a:t>
            </a:r>
            <a:r>
              <a:rPr lang="en-US" sz="2000" b="1" u="sng" dirty="0">
                <a:solidFill>
                  <a:schemeClr val="bg1"/>
                </a:solidFill>
                <a:latin typeface="Calibri" pitchFamily="34" charset="0"/>
              </a:rPr>
              <a:t>8</a:t>
            </a:r>
            <a: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en-US" sz="2000" b="1" u="sng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  <a:t>item 14 of the agenda</a:t>
            </a:r>
            <a:br>
              <a:rPr lang="en-US" sz="2000" b="1" i="1" dirty="0" smtClean="0">
                <a:solidFill>
                  <a:schemeClr val="bg1"/>
                </a:solidFill>
                <a:latin typeface="Calibri" pitchFamily="34" charset="0"/>
              </a:rPr>
            </a:br>
            <a:endParaRPr lang="en-US" sz="2000" b="1" i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en-US" sz="2800" b="1" dirty="0" smtClean="0">
                <a:solidFill>
                  <a:srgbClr val="FFFF00"/>
                </a:solidFill>
                <a:latin typeface="Calibri" pitchFamily="34" charset="0"/>
              </a:rPr>
              <a:t>Developments in the UNFCCC / IPCC regarding Forests and their Potential Implications for Tropical Forests and World Tropical Timber Economy:</a:t>
            </a:r>
          </a:p>
          <a:p>
            <a:pPr algn="r"/>
            <a:r>
              <a:rPr lang="en-US" sz="2800" b="1" dirty="0">
                <a:solidFill>
                  <a:srgbClr val="FFC000"/>
                </a:solidFill>
                <a:latin typeface="Calibri" pitchFamily="34" charset="0"/>
              </a:rPr>
              <a:t>T</a:t>
            </a:r>
            <a:r>
              <a:rPr lang="en-US" sz="2800" b="1" dirty="0" smtClean="0">
                <a:solidFill>
                  <a:srgbClr val="FFC000"/>
                </a:solidFill>
                <a:latin typeface="Calibri" pitchFamily="34" charset="0"/>
              </a:rPr>
              <a:t>he 2013 Update</a:t>
            </a:r>
          </a:p>
          <a:p>
            <a:pPr algn="r"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Libreville, 25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November 2013</a:t>
            </a:r>
          </a:p>
          <a:p>
            <a:pPr algn="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Jürgen Blaser</a:t>
            </a: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5693771"/>
            <a:ext cx="2952328" cy="554382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0" y="3573016"/>
            <a:ext cx="6410034" cy="1754326"/>
          </a:xfrm>
          <a:prstGeom prst="rect">
            <a:avLst/>
          </a:prstGeom>
          <a:solidFill>
            <a:schemeClr val="tx1">
              <a:lumMod val="95000"/>
              <a:lumOff val="5000"/>
              <a:alpha val="4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Overview on Forest Carbon/REDD+ finance &amp; markets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Some highlights on the REDD+ pathway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REDD+ Policy Process in UNFCCC/SBSTA  and COP-19</a:t>
            </a:r>
          </a:p>
          <a:p>
            <a:pPr marL="514350" indent="-514350">
              <a:lnSpc>
                <a:spcPct val="150000"/>
              </a:lnSpc>
              <a:buAutoNum type="arabicPlain"/>
            </a:pPr>
            <a:r>
              <a:rPr lang="en-US" b="1" dirty="0" smtClean="0">
                <a:solidFill>
                  <a:srgbClr val="FFFF00"/>
                </a:solidFill>
                <a:latin typeface="Calibri" pitchFamily="34" charset="0"/>
              </a:rPr>
              <a:t>Conclusion and outlook</a:t>
            </a:r>
            <a:endParaRPr lang="en-US" b="1" dirty="0" smtClean="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991742"/>
              </p:ext>
            </p:extLst>
          </p:nvPr>
        </p:nvGraphicFramePr>
        <p:xfrm>
          <a:off x="0" y="1556792"/>
          <a:ext cx="9132047" cy="5562349"/>
        </p:xfrm>
        <a:graphic>
          <a:graphicData uri="http://schemas.openxmlformats.org/drawingml/2006/table">
            <a:tbl>
              <a:tblPr firstCol="1">
                <a:tableStyleId>{793D81CF-94F2-401A-BA57-92F5A7B2D0C5}</a:tableStyleId>
              </a:tblPr>
              <a:tblGrid>
                <a:gridCol w="2733381"/>
                <a:gridCol w="6398666"/>
              </a:tblGrid>
              <a:tr h="20036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>
                          <a:solidFill>
                            <a:srgbClr val="FFCC00"/>
                          </a:solidFill>
                        </a:rPr>
                        <a:t>Green Climate Fund as the</a:t>
                      </a:r>
                      <a:r>
                        <a:rPr lang="en-GB" sz="2000" baseline="0" noProof="0" dirty="0" smtClean="0">
                          <a:solidFill>
                            <a:srgbClr val="FFCC00"/>
                          </a:solidFill>
                        </a:rPr>
                        <a:t> important vehicle for channelling funding</a:t>
                      </a:r>
                      <a:endParaRPr lang="en-GB" sz="2000" b="1" noProof="0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GCF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in addition 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ink to financing entities in general (includes GEF, FCPF, UN-REDD, FIP, ISFL.)</a:t>
                      </a:r>
                      <a:endParaRPr lang="de-CH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Should use REDD+ methodological guidance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en-GB" sz="1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Creating rules for ways and means to transfer payments for result-based activities.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en-GB" sz="1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Should use REDD+ methodological guidance and safeguard provision as well as expert reports</a:t>
                      </a: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954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>
                          <a:solidFill>
                            <a:srgbClr val="FFCC00"/>
                          </a:solidFill>
                        </a:rPr>
                        <a:t>National entity that is capable to receive and administer REDD+ funding</a:t>
                      </a:r>
                      <a:endParaRPr lang="en-GB" sz="2000" b="1" noProof="0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0" lang="en-GB" sz="180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National level REDD+ entities as a </a:t>
                      </a:r>
                      <a:r>
                        <a:rPr kumimoji="0" lang="en-GB" sz="1800" u="none" strike="noStrike" kern="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piece</a:t>
                      </a:r>
                      <a:endParaRPr kumimoji="0" lang="en-GB" sz="1800" u="none" strike="noStrike" kern="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developing countries </a:t>
                      </a:r>
                      <a:br>
                        <a:rPr lang="en-US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(MRV, reference levels, safeguards)</a:t>
                      </a:r>
                      <a:endParaRPr lang="de-CH" sz="18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sz="180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Establishment of an information hub to link results with finance, managing information on results (tons of CO2e, RL, safeguards, national forest monitoring systems).</a:t>
                      </a: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020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>
                          <a:solidFill>
                            <a:srgbClr val="FFCC00"/>
                          </a:solidFill>
                        </a:rPr>
                        <a:t>Incentivizing non-carbon benefits</a:t>
                      </a:r>
                      <a:endParaRPr lang="en-GB" sz="2000" b="1" noProof="0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Need further consideration</a:t>
                      </a:r>
                      <a:r>
                        <a:rPr lang="en-GB" sz="1800" baseline="0" noProof="0" dirty="0" smtClean="0"/>
                        <a:t> [no Decision yet]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878497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Elements on result-based finance (Decision FCCC/CP72013/L.5)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675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62" y="152400"/>
            <a:ext cx="7586690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Conclusions and Outlook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1628800"/>
            <a:ext cx="9144000" cy="56166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lvl="1" eaLnBrk="0" hangingPunct="0">
              <a:spcBef>
                <a:spcPct val="20000"/>
              </a:spcBef>
              <a:defRPr/>
            </a:pPr>
            <a:r>
              <a:rPr lang="en-GB" sz="4400" b="1" kern="0" baseline="0" dirty="0" smtClean="0">
                <a:latin typeface="Calibri" pitchFamily="34" charset="0"/>
              </a:rPr>
              <a:t>The COP that concluded REDD+?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baseline="0" dirty="0" smtClean="0">
                <a:latin typeface="Calibri" pitchFamily="34" charset="0"/>
              </a:rPr>
              <a:t>Technical</a:t>
            </a:r>
            <a:r>
              <a:rPr lang="en-GB" sz="3200" kern="0" dirty="0" smtClean="0">
                <a:latin typeface="Calibri" pitchFamily="34" charset="0"/>
              </a:rPr>
              <a:t> road-blocks have been removed (7 Decisions)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Integration of REDD+ in the broader financing framework :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3200" kern="0" dirty="0" smtClean="0">
                <a:latin typeface="Calibri" pitchFamily="34" charset="0"/>
              </a:rPr>
              <a:t>       link to Green Climate Fund, and also to NAMAs, FVA, NMA, NMM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Institutional framework and roadmap  towards the delivery of results-based payments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Focus also be retained on the preparatory phases: Readiness and Policy and Measures.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endParaRPr lang="en-GB" sz="3200" kern="0" dirty="0" smtClean="0">
              <a:latin typeface="Calibri" pitchFamily="34" charset="0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4400" b="1" kern="0" dirty="0" smtClean="0">
                <a:latin typeface="Calibri" pitchFamily="34" charset="0"/>
              </a:rPr>
              <a:t>What next? Focus on Landscapes?</a:t>
            </a:r>
            <a:endParaRPr lang="en-GB" sz="3200" b="1" kern="0" dirty="0" smtClean="0">
              <a:latin typeface="Calibri" pitchFamily="34" charset="0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3200" b="1" u="sng" kern="0" dirty="0" smtClean="0">
                <a:latin typeface="Calibri" pitchFamily="34" charset="0"/>
              </a:rPr>
              <a:t>Outcome Statement of the 1st Global Landscape Forum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Need to be more integrated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Need to take action on the ground</a:t>
            </a:r>
          </a:p>
          <a:p>
            <a:pPr marL="800100" lvl="1" indent="-342900" eaLnBrk="0" hangingPunct="0">
              <a:spcBef>
                <a:spcPct val="20000"/>
              </a:spcBef>
              <a:buFont typeface="Arial"/>
              <a:buChar char="•"/>
              <a:defRPr/>
            </a:pPr>
            <a:r>
              <a:rPr lang="en-GB" sz="3200" kern="0" dirty="0" smtClean="0">
                <a:latin typeface="Calibri" pitchFamily="34" charset="0"/>
              </a:rPr>
              <a:t>Need to be people </a:t>
            </a:r>
            <a:r>
              <a:rPr lang="en-GB" sz="3200" kern="0" dirty="0" err="1" smtClean="0">
                <a:latin typeface="Calibri" pitchFamily="34" charset="0"/>
              </a:rPr>
              <a:t>centered</a:t>
            </a:r>
            <a:endParaRPr lang="en-GB" sz="3200" kern="0" dirty="0" smtClean="0">
              <a:latin typeface="Calibri" pitchFamily="34" charset="0"/>
            </a:endParaRPr>
          </a:p>
          <a:p>
            <a:pPr lvl="1" eaLnBrk="0" hangingPunct="0">
              <a:spcBef>
                <a:spcPct val="20000"/>
              </a:spcBef>
              <a:defRPr/>
            </a:pPr>
            <a:endParaRPr lang="en-GB" sz="3200" b="1" u="sng" kern="0" dirty="0" smtClean="0">
              <a:latin typeface="Calibri" pitchFamily="34" charset="0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3200" b="1" u="sng" kern="0" dirty="0" smtClean="0">
                <a:latin typeface="Calibri" pitchFamily="34" charset="0"/>
              </a:rPr>
              <a:t>The </a:t>
            </a:r>
            <a:r>
              <a:rPr lang="en-GB" sz="3200" b="1" u="sng" kern="0" dirty="0" err="1" smtClean="0">
                <a:latin typeface="Calibri" pitchFamily="34" charset="0"/>
              </a:rPr>
              <a:t>BioCarbon</a:t>
            </a:r>
            <a:r>
              <a:rPr lang="en-GB" sz="3200" b="1" u="sng" kern="0" dirty="0" smtClean="0">
                <a:latin typeface="Calibri" pitchFamily="34" charset="0"/>
              </a:rPr>
              <a:t> Fund </a:t>
            </a:r>
            <a:r>
              <a:rPr lang="en-GB" sz="3200" b="1" i="1" u="sng" kern="0" dirty="0" smtClean="0">
                <a:latin typeface="Calibri" pitchFamily="34" charset="0"/>
              </a:rPr>
              <a:t>Initiative for Sustainable Forest Landscapes:</a:t>
            </a: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3200" kern="0" dirty="0" smtClean="0">
                <a:latin typeface="Calibri" pitchFamily="34" charset="0"/>
              </a:rPr>
              <a:t>US$280 million pledged by Germany, Norway, the United Kingdom and the United States. Others are expected to join.</a:t>
            </a:r>
          </a:p>
          <a:p>
            <a:pPr lvl="1" eaLnBrk="0" hangingPunct="0">
              <a:spcBef>
                <a:spcPct val="20000"/>
              </a:spcBef>
              <a:defRPr/>
            </a:pPr>
            <a:endParaRPr lang="en-GB" sz="3200" kern="0" dirty="0" smtClean="0">
              <a:latin typeface="Calibri" pitchFamily="34" charset="0"/>
            </a:endParaRPr>
          </a:p>
          <a:p>
            <a:pPr lvl="1" eaLnBrk="0" hangingPunct="0">
              <a:spcBef>
                <a:spcPct val="20000"/>
              </a:spcBef>
              <a:defRPr/>
            </a:pPr>
            <a:r>
              <a:rPr lang="en-GB" sz="32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Oslo REDD Exchange (October 2013)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Underscores need to embed REDD+ into broader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limate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rchitecture and development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nitiatives </a:t>
            </a:r>
            <a:endParaRPr lang="en-GB" sz="3200" kern="0" dirty="0" smtClean="0">
              <a:latin typeface="Calibri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GB" sz="2900" kern="0" baseline="0" dirty="0" smtClean="0">
              <a:latin typeface="Calibri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5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662" y="152400"/>
            <a:ext cx="7586690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Conclusions for ITTO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536" y="1844824"/>
            <a:ext cx="8748464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600" b="1" kern="0" baseline="0" dirty="0" smtClean="0">
                <a:latin typeface="Calibri" pitchFamily="34" charset="0"/>
              </a:rPr>
              <a:t>REDD+</a:t>
            </a:r>
            <a:r>
              <a:rPr lang="en-GB" sz="2600" b="1" kern="0" dirty="0" smtClean="0">
                <a:latin typeface="Calibri" pitchFamily="34" charset="0"/>
              </a:rPr>
              <a:t> methodological, technical and operational issues</a:t>
            </a:r>
            <a:endParaRPr lang="en-GB" sz="2600" b="1" kern="0" baseline="0" dirty="0" smtClean="0"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45000"/>
              <a:buFont typeface="Wingdings" panose="05000000000000000000" pitchFamily="2" charset="2"/>
              <a:buChar char="§"/>
              <a:tabLst/>
              <a:defRPr/>
            </a:pPr>
            <a:r>
              <a:rPr lang="en-GB" sz="2500" kern="0" baseline="0" dirty="0" smtClean="0">
                <a:latin typeface="Calibri" pitchFamily="34" charset="0"/>
              </a:rPr>
              <a:t>National Forest Monitoring</a:t>
            </a:r>
            <a:r>
              <a:rPr lang="en-GB" sz="2500" kern="0" dirty="0" smtClean="0">
                <a:latin typeface="Calibri" pitchFamily="34" charset="0"/>
              </a:rPr>
              <a:t> systems</a:t>
            </a:r>
            <a:endParaRPr lang="en-GB" sz="2500" kern="0" baseline="0" dirty="0" smtClean="0"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45000"/>
              <a:buFont typeface="Wingdings" panose="05000000000000000000" pitchFamily="2" charset="2"/>
              <a:buChar char="§"/>
              <a:tabLst/>
              <a:defRPr/>
            </a:pPr>
            <a:r>
              <a:rPr lang="en-GB" sz="2500" kern="0" dirty="0" smtClean="0">
                <a:latin typeface="Calibri" pitchFamily="34" charset="0"/>
              </a:rPr>
              <a:t>SFM (IFM) as a mitigation option in REDD+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45000"/>
              <a:buFont typeface="Wingdings" panose="05000000000000000000" pitchFamily="2" charset="2"/>
              <a:buChar char="§"/>
              <a:tabLst/>
              <a:defRPr/>
            </a:pPr>
            <a:r>
              <a:rPr lang="en-GB" sz="2500" kern="0" dirty="0" smtClean="0">
                <a:latin typeface="Calibri" pitchFamily="34" charset="0"/>
              </a:rPr>
              <a:t>Guidelines SFM, C&amp;I and the emerging new methodological and safeguard framework for REDD+ results-based payments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SzPct val="145000"/>
              <a:tabLst/>
              <a:defRPr/>
            </a:pPr>
            <a:r>
              <a:rPr lang="en-GB" sz="2500" b="1" kern="0" dirty="0" smtClean="0">
                <a:latin typeface="Calibri" pitchFamily="34" charset="0"/>
              </a:rPr>
              <a:t>What does REDD+ means for the core objective of ITTO?</a:t>
            </a:r>
          </a:p>
          <a:p>
            <a:pPr marL="342900" lvl="0" indent="-342900" eaLnBrk="0" hangingPunct="0">
              <a:spcBef>
                <a:spcPct val="20000"/>
              </a:spcBef>
              <a:buSzPct val="145000"/>
              <a:buFont typeface="Wingdings" panose="05000000000000000000" pitchFamily="2" charset="2"/>
              <a:buChar char="§"/>
              <a:defRPr/>
            </a:pPr>
            <a:r>
              <a:rPr lang="en-GB" sz="2500" kern="0" dirty="0">
                <a:latin typeface="Calibri" pitchFamily="34" charset="0"/>
              </a:rPr>
              <a:t>Results-based payments, safeguards , FRL in REDD+? </a:t>
            </a:r>
          </a:p>
          <a:p>
            <a:pPr marL="342900" lvl="0" indent="-342900" eaLnBrk="0" hangingPunct="0">
              <a:spcBef>
                <a:spcPct val="20000"/>
              </a:spcBef>
              <a:buSzPct val="145000"/>
              <a:buFont typeface="Wingdings" panose="05000000000000000000" pitchFamily="2" charset="2"/>
              <a:buChar char="§"/>
              <a:defRPr/>
            </a:pPr>
            <a:r>
              <a:rPr lang="en-GB" sz="2500" kern="0" dirty="0">
                <a:latin typeface="Calibri" pitchFamily="34" charset="0"/>
              </a:rPr>
              <a:t>What conclusion for the ITTO SFM agenda. Timber? Valuating co-benefits?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45000"/>
              <a:buFont typeface="Wingdings" panose="05000000000000000000" pitchFamily="2" charset="2"/>
              <a:buChar char="§"/>
              <a:tabLst/>
              <a:defRPr/>
            </a:pPr>
            <a:r>
              <a:rPr lang="en-GB" sz="2500" kern="0" dirty="0" smtClean="0">
                <a:latin typeface="Calibri" pitchFamily="34" charset="0"/>
              </a:rPr>
              <a:t>NAMAs, REDD+ and SFM?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Pct val="145000"/>
              <a:buFont typeface="Wingdings" panose="05000000000000000000" pitchFamily="2" charset="2"/>
              <a:buChar char="§"/>
              <a:tabLst/>
              <a:defRPr/>
            </a:pPr>
            <a:r>
              <a:rPr lang="en-GB" sz="2500" kern="0" dirty="0" smtClean="0">
                <a:latin typeface="Calibri" pitchFamily="34" charset="0"/>
              </a:rPr>
              <a:t>The role of tropical production forests in a REDD+ landscape approach?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lang="en-GB" sz="2500" kern="0" dirty="0" smtClean="0">
              <a:latin typeface="Calibri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lang="en-GB" sz="2500" b="1" kern="0" dirty="0" smtClean="0">
                <a:latin typeface="Calibri" pitchFamily="34" charset="0"/>
                <a:sym typeface="Wingdings" panose="05000000000000000000" pitchFamily="2" charset="2"/>
              </a:rPr>
              <a:t>The need for ITTO to be pro-active in shaping the REDD+ agenda.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lang="en-GB" sz="2500" kern="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9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35" y="116632"/>
            <a:ext cx="8938865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Finance and Markets</a:t>
            </a:r>
            <a:r>
              <a:rPr lang="en-US" sz="3600" b="1" dirty="0" smtClean="0">
                <a:solidFill>
                  <a:schemeClr val="bg1"/>
                </a:solidFill>
              </a:rPr>
              <a:t/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2400" b="1" dirty="0" smtClean="0">
                <a:solidFill>
                  <a:schemeClr val="bg1"/>
                </a:solidFill>
              </a:rPr>
              <a:t>State of the Forest Carbon Markets 2013 </a:t>
            </a:r>
            <a:r>
              <a:rPr lang="en-US" sz="1800" b="1" dirty="0" smtClean="0">
                <a:solidFill>
                  <a:schemeClr val="bg1"/>
                </a:solidFill>
              </a:rPr>
              <a:t>[voluntary &amp; compliance (CDM)]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7571573" y="5338426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Source: Forest Trends, 2013</a:t>
            </a:r>
            <a:endParaRPr lang="en-US" b="1" dirty="0"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5229200"/>
            <a:ext cx="8356927" cy="588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805263"/>
            <a:ext cx="8352928" cy="30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735" y="6093296"/>
            <a:ext cx="8355031" cy="5715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556792"/>
            <a:ext cx="8784976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0352" y="2204864"/>
            <a:ext cx="13644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28 MtCO2e</a:t>
            </a:r>
            <a:endParaRPr lang="de-CH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100392" y="4509120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2012</a:t>
            </a:r>
            <a:endParaRPr lang="de-CH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5157192"/>
            <a:ext cx="1800200" cy="15604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b="1" dirty="0" smtClean="0"/>
              <a:t>Market</a:t>
            </a:r>
          </a:p>
          <a:p>
            <a:endParaRPr lang="de-CH" b="1" dirty="0"/>
          </a:p>
          <a:p>
            <a:pPr>
              <a:lnSpc>
                <a:spcPct val="110000"/>
              </a:lnSpc>
            </a:pPr>
            <a:r>
              <a:rPr lang="de-CH" b="1" dirty="0" err="1" smtClean="0"/>
              <a:t>Voluntary</a:t>
            </a:r>
            <a:endParaRPr lang="de-CH" b="1" dirty="0" smtClean="0"/>
          </a:p>
          <a:p>
            <a:pPr>
              <a:lnSpc>
                <a:spcPct val="110000"/>
              </a:lnSpc>
            </a:pPr>
            <a:r>
              <a:rPr lang="de-CH" b="1" dirty="0" smtClean="0"/>
              <a:t>Compliance</a:t>
            </a:r>
          </a:p>
          <a:p>
            <a:pPr>
              <a:lnSpc>
                <a:spcPct val="110000"/>
              </a:lnSpc>
            </a:pPr>
            <a:r>
              <a:rPr lang="de-CH" b="1" dirty="0" smtClean="0"/>
              <a:t>Total</a:t>
            </a:r>
            <a:endParaRPr lang="de-CH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51720" y="5147900"/>
            <a:ext cx="65880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b="1" dirty="0" smtClean="0"/>
              <a:t>Volume                           Value                     </a:t>
            </a:r>
            <a:r>
              <a:rPr lang="de-CH" b="1" dirty="0" err="1" smtClean="0"/>
              <a:t>AveragePrice</a:t>
            </a:r>
            <a:r>
              <a:rPr lang="de-CH" b="1" dirty="0" smtClean="0"/>
              <a:t>       </a:t>
            </a:r>
            <a:endParaRPr lang="de-CH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6329" y="1604699"/>
            <a:ext cx="44894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REDD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narrow</a:t>
            </a:r>
            <a:r>
              <a:rPr lang="de-CH" dirty="0" smtClean="0"/>
              <a:t> sense: 8.6 </a:t>
            </a:r>
            <a:r>
              <a:rPr lang="de-CH" dirty="0" err="1" smtClean="0"/>
              <a:t>Mt</a:t>
            </a:r>
            <a:endParaRPr lang="de-CH" dirty="0" smtClean="0"/>
          </a:p>
          <a:p>
            <a:r>
              <a:rPr lang="de-CH" b="1" dirty="0" smtClean="0"/>
              <a:t>A/F</a:t>
            </a:r>
            <a:r>
              <a:rPr lang="de-CH" dirty="0" smtClean="0"/>
              <a:t> </a:t>
            </a:r>
            <a:r>
              <a:rPr lang="de-CH" dirty="0" err="1" smtClean="0"/>
              <a:t>Afforestation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Reforestation</a:t>
            </a:r>
            <a:r>
              <a:rPr lang="de-CH" dirty="0" smtClean="0"/>
              <a:t> 8.6 </a:t>
            </a:r>
            <a:r>
              <a:rPr lang="de-CH" dirty="0" err="1" smtClean="0"/>
              <a:t>Mt</a:t>
            </a:r>
            <a:endParaRPr lang="de-CH" dirty="0" smtClean="0"/>
          </a:p>
          <a:p>
            <a:r>
              <a:rPr lang="de-CH" b="1" dirty="0" smtClean="0"/>
              <a:t>IFM</a:t>
            </a:r>
            <a:r>
              <a:rPr lang="de-CH" dirty="0" smtClean="0"/>
              <a:t> </a:t>
            </a:r>
            <a:r>
              <a:rPr lang="de-CH" dirty="0" err="1" smtClean="0"/>
              <a:t>Improved</a:t>
            </a:r>
            <a:r>
              <a:rPr lang="de-CH" dirty="0" smtClean="0"/>
              <a:t> </a:t>
            </a:r>
            <a:r>
              <a:rPr lang="de-CH" dirty="0" err="1" smtClean="0"/>
              <a:t>forest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r>
              <a:rPr lang="de-CH" dirty="0" smtClean="0"/>
              <a:t> 5.7 </a:t>
            </a:r>
            <a:r>
              <a:rPr lang="de-CH" dirty="0" err="1" smtClean="0"/>
              <a:t>Mt</a:t>
            </a:r>
            <a:endParaRPr lang="de-CH" dirty="0" smtClean="0"/>
          </a:p>
          <a:p>
            <a:r>
              <a:rPr lang="de-CH" b="1" dirty="0" smtClean="0"/>
              <a:t>A/A</a:t>
            </a:r>
            <a:r>
              <a:rPr lang="de-CH" dirty="0" smtClean="0"/>
              <a:t> </a:t>
            </a:r>
            <a:r>
              <a:rPr lang="de-CH" dirty="0" err="1" smtClean="0"/>
              <a:t>Agriculture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Forestry</a:t>
            </a:r>
            <a:r>
              <a:rPr lang="de-CH" dirty="0" smtClean="0"/>
              <a:t> 5.1 </a:t>
            </a:r>
            <a:r>
              <a:rPr lang="de-CH" dirty="0" err="1" smtClean="0"/>
              <a:t>Mt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369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114800"/>
          </a:xfrm>
        </p:spPr>
        <p:txBody>
          <a:bodyPr/>
          <a:lstStyle/>
          <a:p>
            <a:pPr lvl="1">
              <a:buNone/>
            </a:pPr>
            <a:endParaRPr lang="en-US" sz="2000" dirty="0" smtClean="0"/>
          </a:p>
          <a:p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602014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November 2012: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Available funds: US$ 5.28 billion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  <a:latin typeface="Calibri"/>
                <a:cs typeface="Calibri"/>
              </a:rPr>
              <a:t>Allocated funds: US$ 4.29 billion</a:t>
            </a:r>
            <a:endParaRPr lang="en-US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8164" y="5600104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Calibri"/>
                <a:cs typeface="Calibri"/>
              </a:rPr>
              <a:t>November 2013: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  <a:latin typeface="Calibri"/>
                <a:cs typeface="Calibri"/>
              </a:rPr>
              <a:t>Available funds: US$ 6.81 billion (+ 29%)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FFFFF"/>
                </a:solidFill>
                <a:latin typeface="Calibri"/>
                <a:cs typeface="Calibri"/>
              </a:rPr>
              <a:t>Allocated funds: US$ 5.35 billion (+25%)</a:t>
            </a:r>
            <a:endParaRPr lang="en-US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912411"/>
            <a:ext cx="4176472" cy="35118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316" y="1912411"/>
            <a:ext cx="4166848" cy="35118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/>
          <p:cNvSpPr txBox="1"/>
          <p:nvPr/>
        </p:nvSpPr>
        <p:spPr>
          <a:xfrm rot="16200000">
            <a:off x="6919576" y="4402106"/>
            <a:ext cx="4109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Source: Voluntary REDD+ Database, 2013</a:t>
            </a:r>
            <a:endParaRPr 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5135" y="116632"/>
            <a:ext cx="8938865" cy="1143000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Finance and Markets</a:t>
            </a:r>
            <a:r>
              <a:rPr lang="en-US" sz="3600" b="1" smtClean="0">
                <a:solidFill>
                  <a:schemeClr val="bg1"/>
                </a:solidFill>
              </a:rPr>
              <a:t/>
            </a:r>
            <a:br>
              <a:rPr lang="en-US" sz="3600" b="1" smtClean="0">
                <a:solidFill>
                  <a:schemeClr val="bg1"/>
                </a:solidFill>
              </a:rPr>
            </a:br>
            <a:r>
              <a:rPr lang="en-US" sz="2400" b="1" smtClean="0">
                <a:solidFill>
                  <a:schemeClr val="bg1"/>
                </a:solidFill>
              </a:rPr>
              <a:t>Bilateral and Multilateral REDD+ Finance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5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2123728" y="1781457"/>
            <a:ext cx="5976664" cy="4093895"/>
          </a:xfrm>
          <a:prstGeom prst="roundRect">
            <a:avLst/>
          </a:prstGeom>
          <a:solidFill>
            <a:srgbClr val="0D0D0D"/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5" y="836712"/>
            <a:ext cx="1645096" cy="7872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  <a:t>UNFCCC Policy</a:t>
            </a:r>
            <a:b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400" b="1" smtClean="0">
                <a:solidFill>
                  <a:schemeClr val="bg1"/>
                </a:solidFill>
                <a:latin typeface="Calibri" pitchFamily="34" charset="0"/>
              </a:rPr>
              <a:t>Decisions on REDD+</a:t>
            </a:r>
            <a:endParaRPr lang="en-US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3740" y="836712"/>
            <a:ext cx="5220627" cy="7872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</a:rPr>
              <a:t>Decisions in respect to the role of forests in climate change</a:t>
            </a: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alibri" pitchFamily="34" charset="0"/>
              </a:rPr>
              <a:t>particularly in mitigation (REDD+, NAMA)</a:t>
            </a:r>
            <a:endParaRPr lang="en-US" sz="16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12640" y="1309084"/>
            <a:ext cx="551101" cy="1736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2506283" y="1916832"/>
            <a:ext cx="1785722" cy="551101"/>
          </a:xfrm>
          <a:prstGeom prst="roundRect">
            <a:avLst/>
          </a:prstGeom>
          <a:solidFill>
            <a:srgbClr val="00B0F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69856" y="1938914"/>
            <a:ext cx="27021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00B0F0"/>
                </a:solidFill>
                <a:latin typeface="Calibri" pitchFamily="34" charset="0"/>
              </a:rPr>
              <a:t>PHASE  III : IMPLEMENTATION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Design ER-Methods 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Piloting first schemes and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ER certificates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3528" y="2276872"/>
            <a:ext cx="562097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UNFCCC  Negotiations</a:t>
            </a:r>
            <a:endParaRPr lang="en-US" sz="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70945" y="1936623"/>
            <a:ext cx="629830" cy="4583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923928" y="5875352"/>
            <a:ext cx="1" cy="458932"/>
          </a:xfrm>
          <a:prstGeom prst="straightConnector1">
            <a:avLst/>
          </a:prstGeom>
          <a:ln w="412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54888" y="2041103"/>
            <a:ext cx="175707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FCPF Carbon Fund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564080" y="4851878"/>
            <a:ext cx="2283134" cy="551101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26959" y="4851878"/>
            <a:ext cx="2142317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READINESS</a:t>
            </a:r>
            <a:r>
              <a:rPr lang="en-US" sz="1400" b="1" dirty="0" smtClean="0">
                <a:latin typeface="Calibri" pitchFamily="34" charset="0"/>
              </a:rPr>
              <a:t> </a:t>
            </a:r>
            <a:r>
              <a:rPr lang="en-US" sz="1600" b="1" dirty="0" smtClean="0">
                <a:latin typeface="Calibri" pitchFamily="34" charset="0"/>
              </a:rPr>
              <a:t>FOR REDD+</a:t>
            </a:r>
          </a:p>
          <a:p>
            <a:pPr algn="ctr"/>
            <a:r>
              <a:rPr lang="en-US" sz="1400" b="1" dirty="0" smtClean="0">
                <a:latin typeface="Calibri" pitchFamily="34" charset="0"/>
              </a:rPr>
              <a:t>(multilateral and bilateral)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2959026" y="4693118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981632" y="4692250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694931" y="3985862"/>
            <a:ext cx="1474925" cy="551101"/>
          </a:xfrm>
          <a:prstGeom prst="roundRect">
            <a:avLst/>
          </a:prstGeom>
          <a:solidFill>
            <a:srgbClr val="FFFF00"/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555777" y="2726202"/>
            <a:ext cx="1209372" cy="62983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177951" y="3238079"/>
            <a:ext cx="1490365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8" idx="3"/>
            <a:endCxn id="43" idx="1"/>
          </p:cNvCxnSpPr>
          <p:nvPr/>
        </p:nvCxnSpPr>
        <p:spPr>
          <a:xfrm>
            <a:off x="1821729" y="3812083"/>
            <a:ext cx="301999" cy="16322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3023828" y="2600909"/>
            <a:ext cx="216025" cy="1"/>
          </a:xfrm>
          <a:prstGeom prst="straightConnector1">
            <a:avLst/>
          </a:prstGeom>
          <a:ln w="28575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58233" y="4100822"/>
            <a:ext cx="1489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FCPF Readiness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72612" y="3828404"/>
            <a:ext cx="270542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FFFF00"/>
                </a:solidFill>
                <a:latin typeface="Calibri" pitchFamily="34" charset="0"/>
              </a:rPr>
              <a:t>PHASE  I: REDD+ READINESS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Organization and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Consultation on REDD+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Developing a REDD+ </a:t>
            </a:r>
            <a:b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country strategy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Develop Reference Level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Measurement, Reporting</a:t>
            </a:r>
          </a:p>
          <a:p>
            <a:pPr marL="177800" indent="-177800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    and Verification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99792" y="2893324"/>
            <a:ext cx="895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alibri" pitchFamily="34" charset="0"/>
              </a:rPr>
              <a:t>FIP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2611" y="2962388"/>
            <a:ext cx="27117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92D050"/>
                </a:solidFill>
                <a:latin typeface="Calibri" pitchFamily="34" charset="0"/>
              </a:rPr>
              <a:t>PHASE  II: MEASURES &amp; INV.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Policies &amp; Measures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Sub-national investments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2358936" y="3985862"/>
            <a:ext cx="916094" cy="551101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39752" y="3861048"/>
            <a:ext cx="1065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b="1" dirty="0" smtClean="0">
              <a:latin typeface="Calibri" pitchFamily="34" charset="0"/>
            </a:endParaRPr>
          </a:p>
          <a:p>
            <a:pPr algn="ctr"/>
            <a:r>
              <a:rPr lang="en-US" sz="1600" b="1" dirty="0" smtClean="0">
                <a:latin typeface="Calibri" pitchFamily="34" charset="0"/>
              </a:rPr>
              <a:t>UN-REDD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76352" y="11663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2020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6352" y="24239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76352" y="5179490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2008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76352" y="319857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2010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rot="5400000" flipH="1" flipV="1">
            <a:off x="268322" y="5788462"/>
            <a:ext cx="830493" cy="1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3529" y="6262275"/>
            <a:ext cx="7407502" cy="5511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UNFCCC COP 11 Montreal 2005 to COP 19 Warsaw 2013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From Avoiding Deforestation to REDD+ as a full mitigation option</a:t>
            </a:r>
            <a:endParaRPr lang="en-US" sz="1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187624" y="2276872"/>
            <a:ext cx="634105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REDD+ Partnership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(75 countries +, policy exchange)</a:t>
            </a:r>
          </a:p>
          <a:p>
            <a:endParaRPr lang="en-US" sz="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899592" y="2564904"/>
            <a:ext cx="288032" cy="3564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899592" y="3429000"/>
            <a:ext cx="288032" cy="5486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899592" y="4219168"/>
            <a:ext cx="288032" cy="192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899592" y="5085184"/>
            <a:ext cx="288032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 bwMode="auto">
          <a:xfrm flipV="1">
            <a:off x="8305730" y="332656"/>
            <a:ext cx="1588" cy="6479926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8269793" y="6167045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2005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144488" y="2061642"/>
            <a:ext cx="715544" cy="158338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67944" y="2545740"/>
            <a:ext cx="895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Calibri" pitchFamily="34" charset="0"/>
              </a:rPr>
              <a:t>BioCF</a:t>
            </a:r>
            <a:endParaRPr lang="en-US" sz="1600" b="1" dirty="0" smtClean="0">
              <a:latin typeface="Calibri" pitchFamily="34" charset="0"/>
            </a:endParaRPr>
          </a:p>
          <a:p>
            <a:pPr algn="ctr"/>
            <a:r>
              <a:rPr lang="en-US" sz="1600" b="1" dirty="0" smtClean="0">
                <a:latin typeface="Calibri" pitchFamily="34" charset="0"/>
              </a:rPr>
              <a:t>ISFL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74541" y="147549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2013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rot="5400000" flipH="1" flipV="1">
            <a:off x="4414976" y="3776032"/>
            <a:ext cx="312311" cy="1736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1" idx="3"/>
          </p:cNvCxnSpPr>
          <p:nvPr/>
        </p:nvCxnSpPr>
        <p:spPr>
          <a:xfrm flipH="1" flipV="1">
            <a:off x="3400689" y="3376158"/>
            <a:ext cx="4798" cy="777278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333653" y="4270099"/>
            <a:ext cx="302701" cy="0"/>
          </a:xfrm>
          <a:prstGeom prst="straightConnector1">
            <a:avLst/>
          </a:prstGeom>
          <a:ln w="28575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67944" y="5877272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>
                <a:solidFill>
                  <a:srgbClr val="FFC000"/>
                </a:solidFill>
              </a:rPr>
              <a:t>Multilateral </a:t>
            </a:r>
            <a:r>
              <a:rPr lang="de-CH" b="1" dirty="0" err="1" smtClean="0">
                <a:solidFill>
                  <a:srgbClr val="FFC000"/>
                </a:solidFill>
              </a:rPr>
              <a:t>and</a:t>
            </a:r>
            <a:r>
              <a:rPr lang="de-CH" b="1" dirty="0" smtClean="0">
                <a:solidFill>
                  <a:srgbClr val="FFC000"/>
                </a:solidFill>
              </a:rPr>
              <a:t> Bilateral </a:t>
            </a:r>
            <a:r>
              <a:rPr lang="de-CH" b="1" dirty="0" err="1">
                <a:solidFill>
                  <a:srgbClr val="FFC000"/>
                </a:solidFill>
              </a:rPr>
              <a:t>F</a:t>
            </a:r>
            <a:r>
              <a:rPr lang="de-CH" b="1" dirty="0" err="1" smtClean="0">
                <a:solidFill>
                  <a:srgbClr val="FFC000"/>
                </a:solidFill>
              </a:rPr>
              <a:t>acilities</a:t>
            </a:r>
            <a:endParaRPr lang="de-CH" b="1" dirty="0">
              <a:solidFill>
                <a:srgbClr val="FFC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76352" y="83671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2015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b="1" dirty="0">
                <a:solidFill>
                  <a:schemeClr val="bg1"/>
                </a:solidFill>
                <a:latin typeface="Calibri" pitchFamily="34" charset="0"/>
              </a:rPr>
              <a:t>The REDD+ </a:t>
            </a:r>
            <a:r>
              <a:rPr lang="de-CH" sz="3600" b="1" dirty="0" err="1">
                <a:solidFill>
                  <a:schemeClr val="bg1"/>
                </a:solidFill>
                <a:latin typeface="Calibri" pitchFamily="34" charset="0"/>
              </a:rPr>
              <a:t>Pathway</a:t>
            </a:r>
            <a:r>
              <a:rPr lang="de-CH" sz="3600" b="1" dirty="0">
                <a:solidFill>
                  <a:schemeClr val="bg1"/>
                </a:solidFill>
                <a:latin typeface="Calibri" pitchFamily="34" charset="0"/>
              </a:rPr>
              <a:t> – </a:t>
            </a:r>
            <a:r>
              <a:rPr lang="de-CH" sz="3600" b="1" dirty="0" err="1">
                <a:solidFill>
                  <a:schemeClr val="bg1"/>
                </a:solidFill>
                <a:latin typeface="Calibri" pitchFamily="34" charset="0"/>
              </a:rPr>
              <a:t>where</a:t>
            </a:r>
            <a:r>
              <a:rPr lang="de-CH" sz="3600" b="1" dirty="0">
                <a:solidFill>
                  <a:schemeClr val="bg1"/>
                </a:solidFill>
                <a:latin typeface="Calibri" pitchFamily="34" charset="0"/>
              </a:rPr>
              <a:t> do </a:t>
            </a:r>
            <a:r>
              <a:rPr lang="de-CH" sz="3600" b="1" dirty="0" err="1">
                <a:solidFill>
                  <a:schemeClr val="bg1"/>
                </a:solidFill>
                <a:latin typeface="Calibri" pitchFamily="34" charset="0"/>
              </a:rPr>
              <a:t>we</a:t>
            </a:r>
            <a:r>
              <a:rPr lang="de-CH" sz="3600" b="1" dirty="0">
                <a:solidFill>
                  <a:schemeClr val="bg1"/>
                </a:solidFill>
                <a:latin typeface="Calibri" pitchFamily="34" charset="0"/>
              </a:rPr>
              <a:t> stand</a:t>
            </a:r>
            <a:r>
              <a:rPr lang="de-CH" sz="3600" b="1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  <a:endParaRPr 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01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" grpId="0" animBg="1"/>
      <p:bldP spid="5" grpId="0" animBg="1"/>
      <p:bldP spid="9" grpId="0" animBg="1"/>
      <p:bldP spid="10" grpId="0"/>
      <p:bldP spid="11" grpId="0" animBg="1"/>
      <p:bldP spid="20" grpId="0"/>
      <p:bldP spid="21" grpId="0" animBg="1"/>
      <p:bldP spid="22" grpId="0"/>
      <p:bldP spid="26" grpId="0" animBg="1"/>
      <p:bldP spid="27" grpId="0" animBg="1"/>
      <p:bldP spid="36" grpId="0"/>
      <p:bldP spid="37" grpId="0"/>
      <p:bldP spid="38" grpId="0"/>
      <p:bldP spid="39" grpId="0"/>
      <p:bldP spid="40" grpId="0" animBg="1"/>
      <p:bldP spid="41" grpId="0"/>
      <p:bldP spid="15" grpId="0" animBg="1"/>
      <p:bldP spid="88" grpId="0" animBg="1"/>
      <p:bldP spid="50" grpId="0" animBg="1"/>
      <p:bldP spid="51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5" y="646284"/>
            <a:ext cx="1645096" cy="11447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UNFCCC Policy</a:t>
            </a:r>
            <a:b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Decisions on REDD+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63741" y="646284"/>
            <a:ext cx="4640860" cy="1144773"/>
          </a:xfrm>
          <a:prstGeom prst="rect">
            <a:avLst/>
          </a:prstGeom>
          <a:solidFill>
            <a:schemeClr val="bg1">
              <a:lumMod val="5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Calibri" pitchFamily="34" charset="0"/>
            </a:endParaRPr>
          </a:p>
          <a:p>
            <a:pPr algn="ctr">
              <a:spcBef>
                <a:spcPts val="300"/>
              </a:spcBef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Seven Decisions on REDD+ COP-19, </a:t>
            </a:r>
          </a:p>
          <a:p>
            <a:pPr algn="ctr">
              <a:spcBef>
                <a:spcPts val="300"/>
              </a:spcBef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Complete REDD+ Package adopted</a:t>
            </a:r>
          </a:p>
          <a:p>
            <a:pPr algn="ctr">
              <a:spcBef>
                <a:spcPts val="300"/>
              </a:spcBef>
            </a:pPr>
            <a:r>
              <a:rPr lang="de-CH" sz="1050" b="1" u="sng" dirty="0">
                <a:latin typeface="Arial Narrow" panose="020B0606020202030204" pitchFamily="34" charset="0"/>
              </a:rPr>
              <a:t>http://</a:t>
            </a:r>
            <a:r>
              <a:rPr lang="de-CH" sz="1050" b="1" u="sng" dirty="0" smtClean="0">
                <a:latin typeface="Arial Narrow" panose="020B0606020202030204" pitchFamily="34" charset="0"/>
              </a:rPr>
              <a:t>unfccc.int/meetings/warsaw_nov_2013/session/7767/php/view/documents.php</a:t>
            </a: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spcBef>
                <a:spcPts val="300"/>
              </a:spcBef>
            </a:pPr>
            <a:endParaRPr lang="en-US" sz="2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br>
              <a:rPr lang="en-US" sz="2400" b="1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en-US" sz="2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136209" y="1280774"/>
            <a:ext cx="551101" cy="1736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9503" y="2446811"/>
            <a:ext cx="562097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UNFCCC  Negotiations</a:t>
            </a:r>
            <a:endParaRPr lang="en-US" sz="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70945" y="2103681"/>
            <a:ext cx="629830" cy="4583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1835696" y="3870660"/>
            <a:ext cx="552494" cy="1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383856" y="620688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2015?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6352" y="24239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76352" y="5179490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2008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276352" y="319857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2010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V="1">
            <a:off x="683568" y="5517232"/>
            <a:ext cx="0" cy="686478"/>
          </a:xfrm>
          <a:prstGeom prst="straightConnector1">
            <a:avLst/>
          </a:prstGeom>
          <a:ln w="38100">
            <a:solidFill>
              <a:srgbClr val="FF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23528" y="6262275"/>
            <a:ext cx="7776863" cy="5511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UNFCCC  from COP 11  in Montreal 2005 to COP 19 in Warsaw 2013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(including Bali Action Plan, Copenhagen Accord, Cancun Agreement)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273599" y="2446811"/>
            <a:ext cx="634105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REDD+ Partnership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(75 countries +, policy exchange)</a:t>
            </a:r>
          </a:p>
          <a:p>
            <a:endParaRPr lang="en-US" sz="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V="1">
            <a:off x="985567" y="2734843"/>
            <a:ext cx="288032" cy="3564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985567" y="3536543"/>
            <a:ext cx="288032" cy="5486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985567" y="4326711"/>
            <a:ext cx="288032" cy="192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985567" y="5192727"/>
            <a:ext cx="288032" cy="1588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 bwMode="auto">
          <a:xfrm flipV="1">
            <a:off x="8305730" y="548680"/>
            <a:ext cx="10686" cy="6263902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2" name="TextBox 121"/>
          <p:cNvSpPr txBox="1"/>
          <p:nvPr/>
        </p:nvSpPr>
        <p:spPr>
          <a:xfrm>
            <a:off x="8269793" y="6167045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Since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2005</a:t>
            </a:r>
            <a:endParaRPr 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404465" y="1115452"/>
            <a:ext cx="70403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</a:rPr>
              <a:t>2013</a:t>
            </a:r>
            <a:endParaRPr lang="en-US" sz="2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2401390" y="2204864"/>
            <a:ext cx="4669223" cy="3384376"/>
          </a:xfrm>
          <a:prstGeom prst="roundRect">
            <a:avLst/>
          </a:prstGeom>
          <a:solidFill>
            <a:srgbClr val="000000"/>
          </a:solidFill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After 8 years of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negotiations: 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greement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a functional formal mechanism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REDD+:</a:t>
            </a:r>
          </a:p>
          <a:p>
            <a:endParaRPr lang="en-GB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Recognizing mitigation activities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Agreeing on methodological rules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Creating an institutional framework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Ensuring safeguards </a:t>
            </a:r>
            <a:endParaRPr lang="en-GB" sz="20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Creating performance-based financing mechanisms</a:t>
            </a:r>
            <a:endParaRPr lang="en-GB" sz="2000" b="1" dirty="0">
              <a:solidFill>
                <a:srgbClr val="FFFF00"/>
              </a:solidFill>
              <a:latin typeface="Calibri" pitchFamily="34" charset="0"/>
              <a:cs typeface="Calibri" panose="020F050202020403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 rot="10800000">
            <a:off x="7524329" y="2348880"/>
            <a:ext cx="634105" cy="3070421"/>
          </a:xfrm>
          <a:prstGeom prst="rect">
            <a:avLst/>
          </a:prstGeom>
          <a:solidFill>
            <a:schemeClr val="bg1">
              <a:lumMod val="50000"/>
            </a:schemeClr>
          </a:solidFill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libri" pitchFamily="34" charset="0"/>
              </a:rPr>
              <a:t>Multilateral and bilateral facilities</a:t>
            </a:r>
            <a:endParaRPr lang="en-US" sz="5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7080984" y="3831328"/>
            <a:ext cx="447234" cy="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932041" y="1791057"/>
            <a:ext cx="0" cy="413807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43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57" grpId="0" animBg="1"/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026140"/>
              </p:ext>
            </p:extLst>
          </p:nvPr>
        </p:nvGraphicFramePr>
        <p:xfrm>
          <a:off x="0" y="1412777"/>
          <a:ext cx="9144000" cy="544522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60684"/>
                <a:gridCol w="6483316"/>
              </a:tblGrid>
              <a:tr h="17997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Coordination of support for forest mitigation activities in developing countries</a:t>
                      </a:r>
                      <a:r>
                        <a:rPr kumimoji="0" lang="en-GB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:</a:t>
                      </a:r>
                      <a:br>
                        <a:rPr kumimoji="0" lang="en-GB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</a:br>
                      <a:endParaRPr kumimoji="0" lang="en-GB" sz="9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r>
                        <a:rPr kumimoji="0" lang="en-GB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(FCCC/</a:t>
                      </a:r>
                      <a:r>
                        <a:rPr lang="de-CH" sz="1200" b="1" i="0" u="none" strike="noStrike" kern="12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CP/2013/L.6)</a:t>
                      </a:r>
                      <a:endParaRPr lang="de-CH" sz="1600" b="1" i="0" u="none" strike="noStrike" kern="1200" baseline="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Consolidated and enhanced sharing of information, identification of needs and gaps in coordination of support.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Decision to create national entities and focal points on REDD+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Not the creation of an international REDD+ body, but  Enhanced cooperation through regular meetings (June each year) and the establishment of an information platform.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1397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Framework for various approaches (FVA):</a:t>
                      </a:r>
                      <a:br>
                        <a:rPr kumimoji="0" lang="en-GB" sz="18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</a:br>
                      <a:endParaRPr kumimoji="0" lang="en-GB" sz="1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(FCCC/SBSTA/2013/L.6)</a:t>
                      </a:r>
                      <a:endParaRPr lang="en-GB" sz="1200" b="0" dirty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Program facilitating for trading credits between domestic emissions trading schemes, incl. a set of rules and standards.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D09E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Postponed to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17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Non-Market Approaches (NMA):</a:t>
                      </a:r>
                      <a:endParaRPr lang="en-GB" sz="1000" b="1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</a:t>
                      </a:r>
                      <a:r>
                        <a:rPr kumimoji="0" lang="en-GB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FCCC/SBSTA/2013/L.7)</a:t>
                      </a:r>
                      <a:endParaRPr lang="en-GB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Mitigation actions that do not generate tradable emission reduction units (incentives, subsidies, fines, regulations, etc.)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D09E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Postponed to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13353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New Market Mechanisms (NMM):</a:t>
                      </a:r>
                      <a:r>
                        <a:rPr lang="en-GB" sz="18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(FCCC/SBSTA/2013/L.8)</a:t>
                      </a:r>
                      <a:endParaRPr lang="en-GB" sz="14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Harmonization of crediting systems (e.g. REDD+ / CDM, etc.). Credits to be issued at national level and trading can be national or international.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D09E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Postponed to SBSTA 40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885698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COP-19</a:t>
            </a:r>
            <a:endParaRPr kumimoji="0" lang="en-US" sz="4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  <a:p>
            <a:pPr lvl="0" eaLnBrk="0" hangingPunct="0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Provision </a:t>
            </a:r>
            <a:r>
              <a:rPr lang="en-US" sz="2400" b="1" dirty="0">
                <a:solidFill>
                  <a:schemeClr val="bg1"/>
                </a:solidFill>
              </a:rPr>
              <a:t>of adequate and predictable </a:t>
            </a:r>
            <a:r>
              <a:rPr lang="en-US" sz="2400" b="1" dirty="0" smtClean="0">
                <a:solidFill>
                  <a:schemeClr val="bg1"/>
                </a:solidFill>
              </a:rPr>
              <a:t>support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0" y="5517232"/>
            <a:ext cx="9144000" cy="1340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0" y="4293096"/>
            <a:ext cx="9144000" cy="13407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0" y="3140968"/>
            <a:ext cx="9144000" cy="11521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0" y="4293096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 Verbindung 12"/>
          <p:cNvCxnSpPr/>
          <p:nvPr/>
        </p:nvCxnSpPr>
        <p:spPr bwMode="auto">
          <a:xfrm>
            <a:off x="0" y="5517232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Gerade Verbindung 13"/>
          <p:cNvCxnSpPr/>
          <p:nvPr/>
        </p:nvCxnSpPr>
        <p:spPr bwMode="auto">
          <a:xfrm>
            <a:off x="0" y="3140968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7372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489973"/>
              </p:ext>
            </p:extLst>
          </p:nvPr>
        </p:nvGraphicFramePr>
        <p:xfrm>
          <a:off x="0" y="1484783"/>
          <a:ext cx="9144000" cy="5432286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736959"/>
                <a:gridCol w="6407041"/>
              </a:tblGrid>
              <a:tr h="19253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Guidelines and procedures for </a:t>
                      </a:r>
                      <a:br>
                        <a:rPr lang="en-GB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</a:br>
                      <a:r>
                        <a:rPr lang="en-GB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reference</a:t>
                      </a:r>
                      <a:r>
                        <a:rPr lang="en-GB" sz="20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level assessment</a:t>
                      </a:r>
                      <a:r>
                        <a:rPr lang="en-GB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(FCCC/SBSTA/2013/L.33/Add.1)</a:t>
                      </a:r>
                      <a:endParaRPr lang="en-GB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Technical assessment of all submitted FREL/FRL through an assessment team of technical experts, for: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assessing accordance with guidelines (12/CP.17)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facilitative, non-intrusive, technical exchange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D09E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Guidelines for technical assessment of FRELs/FRLs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449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Modalities for measuring, reporting, and verifying:</a:t>
                      </a:r>
                      <a:r>
                        <a:rPr lang="en-GB" sz="20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(FCCC/SBSTA/2013/L.33/Add.2)</a:t>
                      </a:r>
                      <a:endParaRPr lang="en-GB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Consistent with MRV of NAMAs</a:t>
                      </a:r>
                      <a:r>
                        <a:rPr lang="en-GB" sz="1800" b="0" baseline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GB" sz="1800" b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Reporting through biennial update reports.</a:t>
                      </a:r>
                      <a:r>
                        <a:rPr lang="en-GB" sz="1800" b="0" baseline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GB" sz="1800" b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Parties</a:t>
                      </a:r>
                      <a:r>
                        <a:rPr lang="en-GB" sz="1800" b="0" baseline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seeking result-based payments provide a technical annex, that is analysed by a technical team of experts. </a:t>
                      </a:r>
                      <a:endParaRPr lang="en-GB" sz="1800" b="0" noProof="0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D09E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=&gt; Elements to be included in the technical annex (see next)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602890">
                <a:tc gridSpan="2">
                  <a:txBody>
                    <a:bodyPr/>
                    <a:lstStyle/>
                    <a:p>
                      <a:r>
                        <a:rPr lang="en-US" baseline="0" smtClean="0">
                          <a:solidFill>
                            <a:schemeClr val="bg1"/>
                          </a:solidFill>
                        </a:rPr>
                        <a:t>SBSTA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38 (2013): “Methodological guidance for activities relating to REDD+” (MRV – Annex I, REL – Annex II, Safeguards, market and non-market-based approaches, non-carbon benefits)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hlinkClick r:id="rId3"/>
                        </a:rPr>
                        <a:t>http://unfccc.int/resource/docs/2013/sbsta/eng/l12.pdf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95000"/>
                        <a:lumOff val="5000"/>
                        <a:alpha val="46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78843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Methodological Guidance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91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90206"/>
            <a:ext cx="9036496" cy="5367794"/>
          </a:xfrm>
        </p:spPr>
        <p:txBody>
          <a:bodyPr>
            <a:noAutofit/>
          </a:bodyPr>
          <a:lstStyle/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GB" sz="2200" b="1" dirty="0" smtClean="0">
                <a:solidFill>
                  <a:schemeClr val="tx1"/>
                </a:solidFill>
              </a:rPr>
              <a:t>Summary information on FRELs/FRLs used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GB" sz="2000" dirty="0" smtClean="0">
                <a:solidFill>
                  <a:schemeClr val="tx1"/>
                </a:solidFill>
              </a:rPr>
              <a:t>The assessed FRELs/FRLs (tCO2eq/</a:t>
            </a:r>
            <a:r>
              <a:rPr lang="en-GB" sz="2000" dirty="0" err="1" smtClean="0">
                <a:solidFill>
                  <a:schemeClr val="tx1"/>
                </a:solidFill>
              </a:rPr>
              <a:t>yr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GB" sz="2000" dirty="0" smtClean="0">
                <a:solidFill>
                  <a:schemeClr val="tx1"/>
                </a:solidFill>
              </a:rPr>
              <a:t>The activities included in the FRELs/FRLs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GB" sz="2000" dirty="0" smtClean="0">
                <a:solidFill>
                  <a:schemeClr val="tx1"/>
                </a:solidFill>
              </a:rPr>
              <a:t>The forest area covered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GB" sz="2000" dirty="0" smtClean="0">
                <a:solidFill>
                  <a:schemeClr val="tx1"/>
                </a:solidFill>
              </a:rPr>
              <a:t>Date of FREL/FRL submission / technical report</a:t>
            </a:r>
          </a:p>
          <a:p>
            <a:pPr marL="914400" lvl="1" indent="-514350">
              <a:spcBef>
                <a:spcPts val="700"/>
              </a:spcBef>
              <a:buClrTx/>
              <a:buFont typeface="+mj-lt"/>
              <a:buAutoNum type="alphaLcPeriod"/>
            </a:pPr>
            <a:r>
              <a:rPr lang="en-GB" sz="2000" dirty="0" smtClean="0">
                <a:solidFill>
                  <a:schemeClr val="tx1"/>
                </a:solidFill>
              </a:rPr>
              <a:t>Period (years) of the FRELs/FRLs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GB" sz="2200" b="1" dirty="0" smtClean="0">
                <a:solidFill>
                  <a:schemeClr val="tx1"/>
                </a:solidFill>
              </a:rPr>
              <a:t>Results in tCO2/</a:t>
            </a:r>
            <a:r>
              <a:rPr lang="en-GB" sz="2200" b="1" dirty="0" err="1" smtClean="0">
                <a:solidFill>
                  <a:schemeClr val="tx1"/>
                </a:solidFill>
              </a:rPr>
              <a:t>yr</a:t>
            </a:r>
            <a:r>
              <a:rPr lang="en-GB" sz="2200" b="1" dirty="0" smtClean="0">
                <a:solidFill>
                  <a:schemeClr val="tx1"/>
                </a:solidFill>
              </a:rPr>
              <a:t>  and methodological consistency with FREL/FRL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GB" sz="2200" b="1" dirty="0" smtClean="0">
                <a:solidFill>
                  <a:schemeClr val="tx1"/>
                </a:solidFill>
              </a:rPr>
              <a:t>Description of NFMS, institutional roles and responsibilities for MRV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GB" sz="2200" b="1" dirty="0" smtClean="0">
                <a:solidFill>
                  <a:schemeClr val="tx1"/>
                </a:solidFill>
              </a:rPr>
              <a:t>Necessary information that allows for the reconstruction of the results</a:t>
            </a:r>
          </a:p>
          <a:p>
            <a:pPr marL="514350" indent="-514350">
              <a:spcBef>
                <a:spcPts val="700"/>
              </a:spcBef>
              <a:buClrTx/>
              <a:buFont typeface="+mj-lt"/>
              <a:buAutoNum type="arabicPeriod"/>
            </a:pPr>
            <a:r>
              <a:rPr lang="en-GB" sz="2200" b="1" dirty="0" smtClean="0">
                <a:solidFill>
                  <a:schemeClr val="tx1"/>
                </a:solidFill>
              </a:rPr>
              <a:t>Description of how the paragraphs of 4/CP.15 have been consider</a:t>
            </a:r>
            <a:r>
              <a:rPr lang="en-GB" sz="2200" dirty="0" smtClean="0">
                <a:solidFill>
                  <a:schemeClr val="tx1"/>
                </a:solidFill>
              </a:rPr>
              <a:t>	</a:t>
            </a:r>
          </a:p>
          <a:p>
            <a:pPr marL="904875" lvl="1" indent="-504825">
              <a:spcBef>
                <a:spcPts val="700"/>
              </a:spcBef>
              <a:buClrTx/>
              <a:buNone/>
            </a:pPr>
            <a:r>
              <a:rPr lang="en-GB" sz="2200" dirty="0" smtClean="0">
                <a:solidFill>
                  <a:schemeClr val="tx1"/>
                </a:solidFill>
              </a:rPr>
              <a:t>1(c)	IPCC Guidelines</a:t>
            </a:r>
          </a:p>
          <a:p>
            <a:pPr marL="904875" lvl="1" indent="-504825">
              <a:spcBef>
                <a:spcPts val="700"/>
              </a:spcBef>
              <a:buClrTx/>
              <a:buNone/>
            </a:pPr>
            <a:r>
              <a:rPr lang="en-GB" sz="2200" dirty="0" smtClean="0">
                <a:solidFill>
                  <a:schemeClr val="tx1"/>
                </a:solidFill>
              </a:rPr>
              <a:t>1(d) Combination remote-sensing and ground-based carbon inventories</a:t>
            </a:r>
          </a:p>
          <a:p>
            <a:pPr marL="904875" lvl="1" indent="-504825">
              <a:spcBef>
                <a:spcPts val="700"/>
              </a:spcBef>
              <a:buClrTx/>
              <a:buNone/>
            </a:pPr>
            <a:r>
              <a:rPr lang="en-GB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See also: Methodological Guidance of the FCPF Carbon Fund</a:t>
            </a:r>
            <a:endParaRPr lang="en-GB" sz="2200" dirty="0" smtClean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78843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Elements of the technical annex (“Verification” )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1116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428145"/>
              </p:ext>
            </p:extLst>
          </p:nvPr>
        </p:nvGraphicFramePr>
        <p:xfrm>
          <a:off x="0" y="1556792"/>
          <a:ext cx="9144000" cy="53012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6959"/>
                <a:gridCol w="6407041"/>
              </a:tblGrid>
              <a:tr h="18762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Modalities</a:t>
                      </a:r>
                      <a:r>
                        <a:rPr lang="en-US" sz="20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for national forest monitoring systems (NFMS):</a:t>
                      </a:r>
                      <a:endParaRPr lang="en-US" sz="2000" b="1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(FCCC/SBSTA/2013/L.12/Add.1)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Measuring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Reporting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REDD+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has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consistent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with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that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nationally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appropriate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mitigation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actions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(NAMAs):</a:t>
                      </a: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Base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existing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systems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Enable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assessment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different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types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of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forests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285750" marR="0" lvl="0" indent="-28575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flexible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allow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for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improvement</a:t>
                      </a:r>
                      <a:endParaRPr kumimoji="0" lang="de-CH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920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Timing and frequency of presenting</a:t>
                      </a:r>
                      <a:r>
                        <a:rPr lang="en-US" sz="2000" b="1" baseline="0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information on safeguards:</a:t>
                      </a:r>
                      <a:endParaRPr lang="en-US" sz="1800" b="1" dirty="0" smtClean="0">
                        <a:solidFill>
                          <a:srgbClr val="FFCC00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(FCCC/SBSTA/2013/L.12/Add.2)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Previously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parties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only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needed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report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safeguards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 (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reducing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deforestation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biodiversity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lPs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rights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participation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leakage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, national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sovereignity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)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are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being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addressed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The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decision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requires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countries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to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report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regularly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on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how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safeguards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are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adressed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sng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and</a:t>
                      </a:r>
                      <a:r>
                        <a:rPr kumimoji="0" lang="de-CH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sng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respected</a:t>
                      </a:r>
                      <a:r>
                        <a:rPr kumimoji="0" lang="de-CH" sz="18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when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result-based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funding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is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kumimoji="0" lang="de-CH" sz="18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delivered</a:t>
                      </a:r>
                      <a:r>
                        <a:rPr kumimoji="0" lang="de-CH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.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329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Adressing</a:t>
                      </a:r>
                      <a:r>
                        <a:rPr lang="en-US" sz="2000" b="1" dirty="0" smtClean="0">
                          <a:solidFill>
                            <a:srgbClr val="FFCC00"/>
                          </a:solidFill>
                          <a:latin typeface="Calibri"/>
                          <a:cs typeface="Calibri"/>
                        </a:rPr>
                        <a:t> drivers of deforestation:</a:t>
                      </a:r>
                      <a:r>
                        <a:rPr lang="en-US" sz="2000" b="1" dirty="0" smtClean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(FCCC/SBSTA/2013/L.12/Add.3)</a:t>
                      </a:r>
                      <a:endParaRPr lang="en-US" sz="1200" b="0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rgbClr val="FFFFFF"/>
                        </a:solidFill>
                        <a:latin typeface="Calibri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Reaffirming the importance of addressing drivers of deforestation and forest degradation in national strategies</a:t>
                      </a:r>
                      <a:r>
                        <a:rPr lang="en-US" sz="1800" b="0" baseline="0" noProof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. Clarifies that IPs traditional land-use is not counted as deforestation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/>
                      </a:endParaRPr>
                    </a:p>
                  </a:txBody>
                  <a:tcPr marL="90000" marR="90000" marT="90000" marB="90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179512" y="152400"/>
            <a:ext cx="78843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UNFCCC COP-19</a:t>
            </a:r>
          </a:p>
          <a:p>
            <a:pPr lvl="0" eaLnBrk="0" hangingPunct="0">
              <a:defRPr/>
            </a:pPr>
            <a:r>
              <a:rPr lang="en-US" sz="24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Other methodological elements important for REDD+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cxnSp>
        <p:nvCxnSpPr>
          <p:cNvPr id="6" name="Gerade Verbindung 5"/>
          <p:cNvCxnSpPr/>
          <p:nvPr/>
        </p:nvCxnSpPr>
        <p:spPr bwMode="auto">
          <a:xfrm>
            <a:off x="0" y="3356992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Gerade Verbindung 6"/>
          <p:cNvCxnSpPr/>
          <p:nvPr/>
        </p:nvCxnSpPr>
        <p:spPr bwMode="auto">
          <a:xfrm>
            <a:off x="0" y="5373216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Rechteck 8"/>
          <p:cNvSpPr/>
          <p:nvPr/>
        </p:nvSpPr>
        <p:spPr bwMode="auto">
          <a:xfrm>
            <a:off x="36512" y="3356992"/>
            <a:ext cx="9144000" cy="19442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36512" y="5301208"/>
            <a:ext cx="9144000" cy="155679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66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theme Ic frise personnes">
  <a:themeElements>
    <a:clrScheme name="IC-formation-Mad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C-formation-Ma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C-formation-Mad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C-formation-Mad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C-formation-Mad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2925</Words>
  <Application>Microsoft Office PowerPoint</Application>
  <PresentationFormat>On-screen Show (4:3)</PresentationFormat>
  <Paragraphs>367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theme Ic frise personnes</vt:lpstr>
      <vt:lpstr>Benutzerdefiniertes Design</vt:lpstr>
      <vt:lpstr>PowerPoint Presentation</vt:lpstr>
      <vt:lpstr>Finance and Markets State of the Forest Carbon Markets 2013 [voluntary &amp; compliance (CDM)]</vt:lpstr>
      <vt:lpstr>Finance and Markets Bilateral and Multilateral REDD+ Finance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Outlook</vt:lpstr>
      <vt:lpstr>Conclusions for ITTO</vt:lpstr>
    </vt:vector>
  </TitlesOfParts>
  <Company>Intercooperation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AFOLU projects</dc:title>
  <dc:creator>Oliver Gardi</dc:creator>
  <cp:lastModifiedBy>Blaser Jürgen</cp:lastModifiedBy>
  <cp:revision>205</cp:revision>
  <dcterms:created xsi:type="dcterms:W3CDTF">2011-03-12T09:49:04Z</dcterms:created>
  <dcterms:modified xsi:type="dcterms:W3CDTF">2013-11-25T08:34:35Z</dcterms:modified>
</cp:coreProperties>
</file>