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29" r:id="rId2"/>
    <p:sldId id="367" r:id="rId3"/>
    <p:sldId id="358" r:id="rId4"/>
    <p:sldId id="360" r:id="rId5"/>
    <p:sldId id="361" r:id="rId6"/>
    <p:sldId id="362" r:id="rId7"/>
    <p:sldId id="363" r:id="rId8"/>
    <p:sldId id="364" r:id="rId9"/>
    <p:sldId id="365" r:id="rId10"/>
    <p:sldId id="366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FF"/>
    <a:srgbClr val="0066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88" autoAdjust="0"/>
    <p:restoredTop sz="77620" autoAdjust="0"/>
  </p:normalViewPr>
  <p:slideViewPr>
    <p:cSldViewPr>
      <p:cViewPr>
        <p:scale>
          <a:sx n="60" d="100"/>
          <a:sy n="60" d="100"/>
        </p:scale>
        <p:origin x="-1338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7E020A90-8CF7-4EEC-BF0C-B7B367DBD6E6}" type="datetimeFigureOut">
              <a:rPr lang="en-US"/>
              <a:pPr>
                <a:defRPr/>
              </a:pPr>
              <a:t>11/23/2013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8F295CCE-298E-4BB5-B8F0-B5F91B8DF0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42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D466D3A-3C34-4EFD-92AB-4A5C7A8B8655}" type="datetimeFigureOut">
              <a:rPr lang="en-US"/>
              <a:pPr>
                <a:defRPr/>
              </a:pPr>
              <a:t>11/23/2013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D1E3C2D7-6830-4FF9-8189-DE543A061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57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eddpluspartnership.org/82540/en/" TargetMode="External"/><Relationship Id="rId3" Type="http://schemas.openxmlformats.org/officeDocument/2006/relationships/hyperlink" Target="http://www.un-redd.org/PolicyBoard/10thPolicyBoard/tabid/106379/Default.aspx" TargetMode="External"/><Relationship Id="rId7" Type="http://schemas.openxmlformats.org/officeDocument/2006/relationships/hyperlink" Target="http://www.norad.no/en/oslo-redd-exchange-2013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norad.no/en/support/climate-and-forest-initiative-support-scheme/overview-and-analysis-of-the-2013-2015-portfolio" TargetMode="External"/><Relationship Id="rId5" Type="http://schemas.openxmlformats.org/officeDocument/2006/relationships/hyperlink" Target="https://www.climateinvestmentfunds.org/cif/node/5" TargetMode="External"/><Relationship Id="rId4" Type="http://schemas.openxmlformats.org/officeDocument/2006/relationships/hyperlink" Target="http://www.climatefundsupdate.org/listing/un-redd-programme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de-CH" b="1" baseline="0" dirty="0" smtClean="0"/>
              <a:t>See NGO </a:t>
            </a:r>
            <a:r>
              <a:rPr lang="de-CH" b="1" baseline="0" dirty="0" err="1" smtClean="0"/>
              <a:t>statement</a:t>
            </a:r>
            <a:r>
              <a:rPr lang="de-CH" b="1" baseline="0" dirty="0" smtClean="0"/>
              <a:t> on REDD+ </a:t>
            </a:r>
            <a:r>
              <a:rPr lang="de-CH" b="1" baseline="0" dirty="0" err="1" smtClean="0"/>
              <a:t>at</a:t>
            </a:r>
            <a:r>
              <a:rPr lang="de-CH" b="1" baseline="0" dirty="0" smtClean="0"/>
              <a:t> COP19</a:t>
            </a:r>
          </a:p>
          <a:p>
            <a:r>
              <a:rPr lang="de-CH" b="0" baseline="0" dirty="0" smtClean="0"/>
              <a:t>http://</a:t>
            </a:r>
            <a:r>
              <a:rPr lang="de-CH" b="0" baseline="0" dirty="0" err="1" smtClean="0"/>
              <a:t>wwf.panda.org</a:t>
            </a:r>
            <a:r>
              <a:rPr lang="de-CH" b="0" baseline="0" dirty="0" smtClean="0"/>
              <a:t>/</a:t>
            </a:r>
            <a:r>
              <a:rPr lang="de-CH" b="0" baseline="0" dirty="0" err="1" smtClean="0"/>
              <a:t>what_we_do</a:t>
            </a:r>
            <a:r>
              <a:rPr lang="de-CH" b="0" baseline="0" dirty="0" smtClean="0"/>
              <a:t>/</a:t>
            </a:r>
            <a:r>
              <a:rPr lang="de-CH" b="0" baseline="0" dirty="0" err="1" smtClean="0"/>
              <a:t>footprint</a:t>
            </a:r>
            <a:r>
              <a:rPr lang="de-CH" b="0" baseline="0" dirty="0" smtClean="0"/>
              <a:t>/forest_climate2/</a:t>
            </a:r>
            <a:r>
              <a:rPr lang="de-CH" b="0" baseline="0" dirty="0" err="1" smtClean="0"/>
              <a:t>news</a:t>
            </a:r>
            <a:r>
              <a:rPr lang="de-CH" b="0" baseline="0" dirty="0" smtClean="0"/>
              <a:t>/?212516/Warsaw-to-be-known-as-the-forest-COP-Climate-Change-Negotiators-on-the-Cusp-of-Completing-REDD-Package</a:t>
            </a:r>
          </a:p>
          <a:p>
            <a:endParaRPr lang="de-CH" b="1" baseline="0" dirty="0" smtClean="0"/>
          </a:p>
          <a:p>
            <a:r>
              <a:rPr lang="de-CH" b="1" baseline="0" dirty="0" smtClean="0"/>
              <a:t>See IISD </a:t>
            </a:r>
            <a:r>
              <a:rPr lang="de-CH" b="1" baseline="0" dirty="0" err="1" smtClean="0"/>
              <a:t>coverage</a:t>
            </a:r>
            <a:r>
              <a:rPr lang="de-CH" b="1" baseline="0" dirty="0" smtClean="0"/>
              <a:t> </a:t>
            </a:r>
            <a:r>
              <a:rPr lang="de-CH" b="1" baseline="0" dirty="0" err="1" smtClean="0"/>
              <a:t>of</a:t>
            </a:r>
            <a:r>
              <a:rPr lang="de-CH" b="1" baseline="0" dirty="0" smtClean="0"/>
              <a:t> </a:t>
            </a:r>
            <a:r>
              <a:rPr lang="de-CH" b="1" baseline="0" dirty="0" err="1" smtClean="0"/>
              <a:t>the</a:t>
            </a:r>
            <a:r>
              <a:rPr lang="de-CH" b="1" baseline="0" dirty="0" smtClean="0"/>
              <a:t> GLF:</a:t>
            </a:r>
          </a:p>
          <a:p>
            <a:r>
              <a:rPr lang="de-CH" baseline="0" dirty="0" smtClean="0"/>
              <a:t>http://</a:t>
            </a:r>
            <a:r>
              <a:rPr lang="de-CH" baseline="0" dirty="0" err="1" smtClean="0"/>
              <a:t>www.iisd.ca</a:t>
            </a:r>
            <a:r>
              <a:rPr lang="de-CH" baseline="0" dirty="0" smtClean="0"/>
              <a:t>/</a:t>
            </a:r>
            <a:r>
              <a:rPr lang="de-CH" baseline="0" dirty="0" err="1" smtClean="0"/>
              <a:t>climate</a:t>
            </a:r>
            <a:r>
              <a:rPr lang="de-CH" baseline="0" dirty="0" smtClean="0"/>
              <a:t>/cop19/</a:t>
            </a:r>
            <a:r>
              <a:rPr lang="de-CH" baseline="0" dirty="0" err="1" smtClean="0"/>
              <a:t>glf</a:t>
            </a:r>
            <a:r>
              <a:rPr lang="de-CH" baseline="0" dirty="0" smtClean="0"/>
              <a:t>/</a:t>
            </a:r>
            <a:r>
              <a:rPr lang="de-CH" baseline="0" dirty="0" err="1" smtClean="0"/>
              <a:t>html</a:t>
            </a:r>
            <a:r>
              <a:rPr lang="de-CH" baseline="0" dirty="0" smtClean="0"/>
              <a:t>/crsvol148num5e.html</a:t>
            </a:r>
          </a:p>
          <a:p>
            <a:endParaRPr lang="de-CH" baseline="0" dirty="0" smtClean="0"/>
          </a:p>
          <a:p>
            <a:r>
              <a:rPr lang="de-CH" dirty="0" smtClean="0"/>
              <a:t>Bruce Campbell, CCAFS, </a:t>
            </a:r>
            <a:r>
              <a:rPr lang="de-CH" dirty="0" err="1" smtClean="0"/>
              <a:t>presented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outcome</a:t>
            </a:r>
            <a:r>
              <a:rPr lang="de-CH" dirty="0" smtClean="0"/>
              <a:t> </a:t>
            </a:r>
            <a:r>
              <a:rPr lang="de-CH" dirty="0" err="1" smtClean="0"/>
              <a:t>statement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was </a:t>
            </a:r>
            <a:r>
              <a:rPr lang="de-CH" dirty="0" err="1" smtClean="0"/>
              <a:t>compiled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rapporteurs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all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GLF </a:t>
            </a:r>
            <a:r>
              <a:rPr lang="de-CH" dirty="0" err="1" smtClean="0"/>
              <a:t>sessions</a:t>
            </a:r>
            <a:r>
              <a:rPr lang="de-CH" dirty="0" smtClean="0"/>
              <a:t>, </a:t>
            </a:r>
            <a:r>
              <a:rPr lang="de-CH" dirty="0" err="1" smtClean="0"/>
              <a:t>noting</a:t>
            </a:r>
            <a:r>
              <a:rPr lang="de-CH" dirty="0" smtClean="0"/>
              <a:t> </a:t>
            </a:r>
            <a:r>
              <a:rPr lang="de-CH" dirty="0" err="1" smtClean="0"/>
              <a:t>it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still in </a:t>
            </a:r>
            <a:r>
              <a:rPr lang="de-CH" dirty="0" err="1" smtClean="0"/>
              <a:t>draft</a:t>
            </a:r>
            <a:r>
              <a:rPr lang="de-CH" dirty="0" smtClean="0"/>
              <a:t> form. He </a:t>
            </a:r>
            <a:r>
              <a:rPr lang="de-CH" dirty="0" err="1" smtClean="0"/>
              <a:t>identified</a:t>
            </a:r>
            <a:r>
              <a:rPr lang="de-CH" dirty="0" smtClean="0"/>
              <a:t> </a:t>
            </a:r>
            <a:r>
              <a:rPr lang="de-CH" dirty="0" err="1" smtClean="0"/>
              <a:t>three</a:t>
            </a:r>
            <a:r>
              <a:rPr lang="de-CH" dirty="0" smtClean="0"/>
              <a:t> </a:t>
            </a:r>
            <a:r>
              <a:rPr lang="de-CH" dirty="0" err="1" smtClean="0"/>
              <a:t>core</a:t>
            </a:r>
            <a:r>
              <a:rPr lang="de-CH" dirty="0" smtClean="0"/>
              <a:t> </a:t>
            </a:r>
            <a:r>
              <a:rPr lang="de-CH" dirty="0" err="1" smtClean="0"/>
              <a:t>messages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Forum: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integrated</a:t>
            </a:r>
            <a:r>
              <a:rPr lang="de-CH" dirty="0" smtClean="0"/>
              <a:t>;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take</a:t>
            </a:r>
            <a:r>
              <a:rPr lang="de-CH" dirty="0" smtClean="0"/>
              <a:t> </a:t>
            </a:r>
            <a:r>
              <a:rPr lang="de-CH" dirty="0" err="1" smtClean="0"/>
              <a:t>action</a:t>
            </a:r>
            <a:r>
              <a:rPr lang="de-CH" dirty="0" smtClean="0"/>
              <a:t> on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ground</a:t>
            </a:r>
            <a:r>
              <a:rPr lang="de-CH" dirty="0" smtClean="0"/>
              <a:t>;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people-</a:t>
            </a:r>
            <a:r>
              <a:rPr lang="de-CH" dirty="0" err="1" smtClean="0"/>
              <a:t>centered</a:t>
            </a:r>
            <a:r>
              <a:rPr lang="de-CH" dirty="0" smtClean="0"/>
              <a:t>. On </a:t>
            </a:r>
            <a:r>
              <a:rPr lang="de-CH" dirty="0" err="1" smtClean="0"/>
              <a:t>integration</a:t>
            </a:r>
            <a:r>
              <a:rPr lang="de-CH" dirty="0" smtClean="0"/>
              <a:t>, he </a:t>
            </a:r>
            <a:r>
              <a:rPr lang="de-CH" dirty="0" err="1" smtClean="0"/>
              <a:t>said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negotiators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emulate</a:t>
            </a:r>
            <a:r>
              <a:rPr lang="de-CH" dirty="0" smtClean="0"/>
              <a:t> </a:t>
            </a:r>
            <a:r>
              <a:rPr lang="de-CH" dirty="0" err="1" smtClean="0"/>
              <a:t>farmers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look</a:t>
            </a:r>
            <a:r>
              <a:rPr lang="de-CH" dirty="0" smtClean="0"/>
              <a:t> </a:t>
            </a:r>
            <a:r>
              <a:rPr lang="de-CH" dirty="0" err="1" smtClean="0"/>
              <a:t>at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challenges</a:t>
            </a:r>
            <a:r>
              <a:rPr lang="de-CH" dirty="0" smtClean="0"/>
              <a:t> </a:t>
            </a:r>
            <a:r>
              <a:rPr lang="de-CH" dirty="0" err="1" smtClean="0"/>
              <a:t>they</a:t>
            </a:r>
            <a:r>
              <a:rPr lang="de-CH" dirty="0" smtClean="0"/>
              <a:t> </a:t>
            </a:r>
            <a:r>
              <a:rPr lang="de-CH" dirty="0" err="1" smtClean="0"/>
              <a:t>face</a:t>
            </a:r>
            <a:r>
              <a:rPr lang="de-CH" dirty="0" smtClean="0"/>
              <a:t> </a:t>
            </a:r>
            <a:r>
              <a:rPr lang="de-CH" dirty="0" err="1" smtClean="0"/>
              <a:t>holistically</a:t>
            </a:r>
            <a:r>
              <a:rPr lang="de-CH" dirty="0" smtClean="0"/>
              <a:t>, </a:t>
            </a:r>
            <a:r>
              <a:rPr lang="de-CH" dirty="0" err="1" smtClean="0"/>
              <a:t>rather</a:t>
            </a:r>
            <a:r>
              <a:rPr lang="de-CH" dirty="0" smtClean="0"/>
              <a:t> </a:t>
            </a:r>
            <a:r>
              <a:rPr lang="de-CH" dirty="0" err="1" smtClean="0"/>
              <a:t>than</a:t>
            </a:r>
            <a:r>
              <a:rPr lang="de-CH" dirty="0" smtClean="0"/>
              <a:t> </a:t>
            </a:r>
            <a:r>
              <a:rPr lang="de-CH" dirty="0" err="1" smtClean="0"/>
              <a:t>taking</a:t>
            </a:r>
            <a:r>
              <a:rPr lang="de-CH" dirty="0" smtClean="0"/>
              <a:t> a </a:t>
            </a:r>
            <a:r>
              <a:rPr lang="de-CH" dirty="0" err="1" smtClean="0"/>
              <a:t>sector-by-sector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. On </a:t>
            </a:r>
            <a:r>
              <a:rPr lang="de-CH" dirty="0" err="1" smtClean="0"/>
              <a:t>taking</a:t>
            </a:r>
            <a:r>
              <a:rPr lang="de-CH" dirty="0" smtClean="0"/>
              <a:t> </a:t>
            </a:r>
            <a:r>
              <a:rPr lang="de-CH" dirty="0" err="1" smtClean="0"/>
              <a:t>action</a:t>
            </a:r>
            <a:r>
              <a:rPr lang="de-CH" dirty="0" smtClean="0"/>
              <a:t>, he </a:t>
            </a:r>
            <a:r>
              <a:rPr lang="de-CH" dirty="0" err="1" smtClean="0"/>
              <a:t>pointed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global </a:t>
            </a:r>
            <a:r>
              <a:rPr lang="de-CH" dirty="0" err="1" smtClean="0"/>
              <a:t>alliances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already</a:t>
            </a:r>
            <a:r>
              <a:rPr lang="de-CH" dirty="0" smtClean="0"/>
              <a:t> </a:t>
            </a:r>
            <a:r>
              <a:rPr lang="de-CH" dirty="0" err="1" smtClean="0"/>
              <a:t>working</a:t>
            </a:r>
            <a:r>
              <a:rPr lang="de-CH" dirty="0" smtClean="0"/>
              <a:t> on </a:t>
            </a:r>
            <a:r>
              <a:rPr lang="de-CH" dirty="0" err="1" smtClean="0"/>
              <a:t>adaptation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mitigation</a:t>
            </a:r>
            <a:r>
              <a:rPr lang="de-CH" dirty="0" smtClean="0"/>
              <a:t> </a:t>
            </a:r>
            <a:r>
              <a:rPr lang="de-CH" dirty="0" err="1" smtClean="0"/>
              <a:t>today</a:t>
            </a:r>
            <a:r>
              <a:rPr lang="de-CH" dirty="0" smtClean="0"/>
              <a:t>,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said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work</a:t>
            </a:r>
            <a:r>
              <a:rPr lang="de-CH" dirty="0" smtClean="0"/>
              <a:t> </a:t>
            </a:r>
            <a:r>
              <a:rPr lang="de-CH" dirty="0" err="1" smtClean="0"/>
              <a:t>at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UNFCCC </a:t>
            </a:r>
            <a:r>
              <a:rPr lang="de-CH" dirty="0" err="1" smtClean="0"/>
              <a:t>should</a:t>
            </a:r>
            <a:r>
              <a:rPr lang="de-CH" dirty="0" smtClean="0"/>
              <a:t> not </a:t>
            </a:r>
            <a:r>
              <a:rPr lang="de-CH" dirty="0" err="1" smtClean="0"/>
              <a:t>complicate</a:t>
            </a:r>
            <a:r>
              <a:rPr lang="de-CH" dirty="0" smtClean="0"/>
              <a:t> </a:t>
            </a:r>
            <a:r>
              <a:rPr lang="de-CH" dirty="0" err="1" smtClean="0"/>
              <a:t>or</a:t>
            </a:r>
            <a:r>
              <a:rPr lang="de-CH" dirty="0" smtClean="0"/>
              <a:t> </a:t>
            </a:r>
            <a:r>
              <a:rPr lang="de-CH" dirty="0" err="1" smtClean="0"/>
              <a:t>hinder</a:t>
            </a:r>
            <a:r>
              <a:rPr lang="de-CH" dirty="0" smtClean="0"/>
              <a:t> </a:t>
            </a:r>
            <a:r>
              <a:rPr lang="de-CH" dirty="0" err="1" smtClean="0"/>
              <a:t>this</a:t>
            </a:r>
            <a:r>
              <a:rPr lang="de-CH" dirty="0" smtClean="0"/>
              <a:t> </a:t>
            </a:r>
            <a:r>
              <a:rPr lang="de-CH" dirty="0" err="1" smtClean="0"/>
              <a:t>progress</a:t>
            </a:r>
            <a:r>
              <a:rPr lang="de-CH" dirty="0" smtClean="0"/>
              <a:t>. </a:t>
            </a:r>
            <a:r>
              <a:rPr lang="de-CH" dirty="0" err="1" smtClean="0"/>
              <a:t>Finally</a:t>
            </a:r>
            <a:r>
              <a:rPr lang="de-CH" dirty="0" smtClean="0"/>
              <a:t>, </a:t>
            </a:r>
            <a:r>
              <a:rPr lang="de-CH" dirty="0" err="1" smtClean="0"/>
              <a:t>regarding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people-</a:t>
            </a:r>
            <a:r>
              <a:rPr lang="de-CH" dirty="0" err="1" smtClean="0"/>
              <a:t>centered</a:t>
            </a:r>
            <a:r>
              <a:rPr lang="de-CH" dirty="0" smtClean="0"/>
              <a:t>, he </a:t>
            </a:r>
            <a:r>
              <a:rPr lang="de-CH" dirty="0" err="1" smtClean="0"/>
              <a:t>said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GLF </a:t>
            </a:r>
            <a:r>
              <a:rPr lang="de-CH" dirty="0" err="1" smtClean="0"/>
              <a:t>discussions</a:t>
            </a:r>
            <a:r>
              <a:rPr lang="de-CH" dirty="0" smtClean="0"/>
              <a:t> </a:t>
            </a:r>
            <a:r>
              <a:rPr lang="de-CH" dirty="0" err="1" smtClean="0"/>
              <a:t>had</a:t>
            </a:r>
            <a:r>
              <a:rPr lang="de-CH" dirty="0" smtClean="0"/>
              <a:t> </a:t>
            </a:r>
            <a:r>
              <a:rPr lang="de-CH" dirty="0" err="1" smtClean="0"/>
              <a:t>emphasized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importance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empowering</a:t>
            </a:r>
            <a:r>
              <a:rPr lang="de-CH" dirty="0" smtClean="0"/>
              <a:t> </a:t>
            </a:r>
            <a:r>
              <a:rPr lang="de-CH" dirty="0" err="1" smtClean="0"/>
              <a:t>women</a:t>
            </a:r>
            <a:r>
              <a:rPr lang="de-CH" dirty="0" smtClean="0"/>
              <a:t> </a:t>
            </a:r>
            <a:r>
              <a:rPr lang="de-CH" dirty="0" err="1" smtClean="0"/>
              <a:t>farmers</a:t>
            </a:r>
            <a:r>
              <a:rPr lang="de-CH" dirty="0" smtClean="0"/>
              <a:t>, </a:t>
            </a:r>
            <a:r>
              <a:rPr lang="de-CH" dirty="0" err="1" smtClean="0"/>
              <a:t>establishing</a:t>
            </a:r>
            <a:r>
              <a:rPr lang="de-CH" dirty="0" smtClean="0"/>
              <a:t> </a:t>
            </a:r>
            <a:r>
              <a:rPr lang="de-CH" dirty="0" err="1" smtClean="0"/>
              <a:t>effective</a:t>
            </a:r>
            <a:r>
              <a:rPr lang="de-CH" dirty="0" smtClean="0"/>
              <a:t> </a:t>
            </a:r>
            <a:r>
              <a:rPr lang="de-CH" dirty="0" err="1" smtClean="0"/>
              <a:t>governance</a:t>
            </a:r>
            <a:r>
              <a:rPr lang="de-CH" dirty="0" smtClean="0"/>
              <a:t> </a:t>
            </a:r>
            <a:r>
              <a:rPr lang="de-CH" dirty="0" err="1" smtClean="0"/>
              <a:t>frameworks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fully</a:t>
            </a:r>
            <a:r>
              <a:rPr lang="de-CH" dirty="0" smtClean="0"/>
              <a:t> </a:t>
            </a:r>
            <a:r>
              <a:rPr lang="de-CH" dirty="0" err="1" smtClean="0"/>
              <a:t>engaging</a:t>
            </a:r>
            <a:r>
              <a:rPr lang="de-CH" dirty="0" smtClean="0"/>
              <a:t> </a:t>
            </a:r>
            <a:r>
              <a:rPr lang="de-CH" dirty="0" err="1" smtClean="0"/>
              <a:t>youth</a:t>
            </a:r>
            <a:r>
              <a:rPr lang="de-CH" dirty="0" smtClean="0"/>
              <a:t>.</a:t>
            </a:r>
          </a:p>
          <a:p>
            <a:endParaRPr lang="de-CH" dirty="0" smtClean="0"/>
          </a:p>
          <a:p>
            <a:r>
              <a:rPr lang="de-CH" dirty="0" smtClean="0"/>
              <a:t>Tony La </a:t>
            </a:r>
            <a:r>
              <a:rPr lang="de-CH" dirty="0" err="1" smtClean="0"/>
              <a:t>Viña</a:t>
            </a:r>
            <a:r>
              <a:rPr lang="de-CH" dirty="0" smtClean="0"/>
              <a:t>, Dean, </a:t>
            </a:r>
            <a:r>
              <a:rPr lang="de-CH" dirty="0" err="1" smtClean="0"/>
              <a:t>Ateneo</a:t>
            </a:r>
            <a:r>
              <a:rPr lang="de-CH" dirty="0" smtClean="0"/>
              <a:t> School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Government</a:t>
            </a:r>
            <a:r>
              <a:rPr lang="de-CH" dirty="0" smtClean="0"/>
              <a:t>, Manila University, </a:t>
            </a:r>
            <a:r>
              <a:rPr lang="de-CH" dirty="0" err="1" smtClean="0"/>
              <a:t>the</a:t>
            </a:r>
            <a:r>
              <a:rPr lang="de-CH" dirty="0" smtClean="0"/>
              <a:t> Philippines, </a:t>
            </a:r>
            <a:r>
              <a:rPr lang="de-CH" dirty="0" err="1" smtClean="0"/>
              <a:t>gave</a:t>
            </a:r>
            <a:r>
              <a:rPr lang="de-CH" dirty="0" smtClean="0"/>
              <a:t> an update on </a:t>
            </a:r>
            <a:r>
              <a:rPr lang="de-CH" dirty="0" err="1" smtClean="0"/>
              <a:t>negotiations</a:t>
            </a:r>
            <a:r>
              <a:rPr lang="de-CH" dirty="0" smtClean="0"/>
              <a:t> </a:t>
            </a:r>
            <a:r>
              <a:rPr lang="de-CH" dirty="0" err="1" smtClean="0"/>
              <a:t>related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forests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REDD+, </a:t>
            </a:r>
            <a:r>
              <a:rPr lang="de-CH" dirty="0" err="1" smtClean="0"/>
              <a:t>noting</a:t>
            </a:r>
            <a:r>
              <a:rPr lang="de-CH" dirty="0" smtClean="0"/>
              <a:t> </a:t>
            </a:r>
            <a:r>
              <a:rPr lang="de-CH" dirty="0" err="1" smtClean="0"/>
              <a:t>progress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slow</a:t>
            </a:r>
            <a:r>
              <a:rPr lang="de-CH" dirty="0" smtClean="0"/>
              <a:t> </a:t>
            </a:r>
            <a:r>
              <a:rPr lang="de-CH" dirty="0" err="1" smtClean="0"/>
              <a:t>because</a:t>
            </a:r>
            <a:r>
              <a:rPr lang="de-CH" dirty="0" smtClean="0"/>
              <a:t> </a:t>
            </a:r>
            <a:r>
              <a:rPr lang="de-CH" dirty="0" err="1" smtClean="0"/>
              <a:t>discussions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spread</a:t>
            </a:r>
            <a:r>
              <a:rPr lang="de-CH" dirty="0" smtClean="0"/>
              <a:t> </a:t>
            </a:r>
            <a:r>
              <a:rPr lang="de-CH" dirty="0" err="1" smtClean="0"/>
              <a:t>across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three</a:t>
            </a:r>
            <a:r>
              <a:rPr lang="de-CH" dirty="0" smtClean="0"/>
              <a:t> </a:t>
            </a:r>
            <a:r>
              <a:rPr lang="de-CH" dirty="0" err="1" smtClean="0"/>
              <a:t>negotiation</a:t>
            </a:r>
            <a:r>
              <a:rPr lang="de-CH" dirty="0" smtClean="0"/>
              <a:t> </a:t>
            </a:r>
            <a:r>
              <a:rPr lang="de-CH" dirty="0" err="1" smtClean="0"/>
              <a:t>streams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Subsidiary</a:t>
            </a:r>
            <a:r>
              <a:rPr lang="de-CH" dirty="0" smtClean="0"/>
              <a:t> Body </a:t>
            </a:r>
            <a:r>
              <a:rPr lang="de-CH" dirty="0" err="1" smtClean="0"/>
              <a:t>for</a:t>
            </a:r>
            <a:r>
              <a:rPr lang="de-CH" dirty="0" smtClean="0"/>
              <a:t> Implementation, SBSTA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i="1" dirty="0" smtClean="0"/>
              <a:t>Ad Hoc</a:t>
            </a:r>
            <a:r>
              <a:rPr lang="de-CH" dirty="0" smtClean="0"/>
              <a:t> Working Group on </a:t>
            </a:r>
            <a:r>
              <a:rPr lang="de-CH" dirty="0" err="1" smtClean="0"/>
              <a:t>the</a:t>
            </a:r>
            <a:r>
              <a:rPr lang="de-CH" dirty="0" smtClean="0"/>
              <a:t> Durban </a:t>
            </a:r>
            <a:r>
              <a:rPr lang="de-CH" dirty="0" err="1" smtClean="0"/>
              <a:t>Platform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Enhanced Action (ADP). In </a:t>
            </a:r>
            <a:r>
              <a:rPr lang="de-CH" dirty="0" err="1" smtClean="0"/>
              <a:t>this</a:t>
            </a:r>
            <a:r>
              <a:rPr lang="de-CH" dirty="0" smtClean="0"/>
              <a:t> </a:t>
            </a:r>
            <a:r>
              <a:rPr lang="de-CH" dirty="0" err="1" smtClean="0"/>
              <a:t>regard</a:t>
            </a:r>
            <a:r>
              <a:rPr lang="de-CH" dirty="0" smtClean="0"/>
              <a:t>, he </a:t>
            </a:r>
            <a:r>
              <a:rPr lang="de-CH" dirty="0" err="1" smtClean="0"/>
              <a:t>said</a:t>
            </a:r>
            <a:r>
              <a:rPr lang="de-CH" dirty="0" smtClean="0"/>
              <a:t> </a:t>
            </a:r>
            <a:r>
              <a:rPr lang="de-CH" dirty="0" err="1" smtClean="0"/>
              <a:t>concluding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negotiations</a:t>
            </a:r>
            <a:r>
              <a:rPr lang="de-CH" dirty="0" smtClean="0"/>
              <a:t> on </a:t>
            </a:r>
            <a:r>
              <a:rPr lang="de-CH" dirty="0" err="1" smtClean="0"/>
              <a:t>measurement</a:t>
            </a:r>
            <a:r>
              <a:rPr lang="de-CH" dirty="0" smtClean="0"/>
              <a:t>, </a:t>
            </a:r>
            <a:r>
              <a:rPr lang="de-CH" dirty="0" err="1" smtClean="0"/>
              <a:t>reporting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verification</a:t>
            </a:r>
            <a:r>
              <a:rPr lang="de-CH" dirty="0" smtClean="0"/>
              <a:t> </a:t>
            </a:r>
            <a:r>
              <a:rPr lang="de-CH" dirty="0" err="1" smtClean="0"/>
              <a:t>at</a:t>
            </a:r>
            <a:r>
              <a:rPr lang="de-CH" dirty="0" smtClean="0"/>
              <a:t> COP 19 </a:t>
            </a:r>
            <a:r>
              <a:rPr lang="de-CH" dirty="0" err="1" smtClean="0"/>
              <a:t>is</a:t>
            </a:r>
            <a:r>
              <a:rPr lang="de-CH" dirty="0" smtClean="0"/>
              <a:t> a positive </a:t>
            </a:r>
            <a:r>
              <a:rPr lang="de-CH" dirty="0" err="1" smtClean="0"/>
              <a:t>step</a:t>
            </a:r>
            <a:r>
              <a:rPr lang="de-CH" dirty="0" smtClean="0"/>
              <a:t> </a:t>
            </a:r>
            <a:r>
              <a:rPr lang="de-CH" dirty="0" err="1" smtClean="0"/>
              <a:t>forward</a:t>
            </a:r>
            <a:r>
              <a:rPr lang="de-CH" dirty="0" smtClean="0"/>
              <a:t>. </a:t>
            </a:r>
            <a:r>
              <a:rPr lang="de-CH" dirty="0" err="1" smtClean="0"/>
              <a:t>Reflecting</a:t>
            </a:r>
            <a:r>
              <a:rPr lang="de-CH" dirty="0" smtClean="0"/>
              <a:t> on </a:t>
            </a:r>
            <a:r>
              <a:rPr lang="de-CH" dirty="0" err="1" smtClean="0"/>
              <a:t>his</a:t>
            </a:r>
            <a:r>
              <a:rPr lang="de-CH" dirty="0" smtClean="0"/>
              <a:t> </a:t>
            </a:r>
            <a:r>
              <a:rPr lang="de-CH" dirty="0" err="1" smtClean="0"/>
              <a:t>experience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a </a:t>
            </a:r>
            <a:r>
              <a:rPr lang="de-CH" dirty="0" err="1" smtClean="0"/>
              <a:t>negotiator</a:t>
            </a:r>
            <a:r>
              <a:rPr lang="de-CH" dirty="0" smtClean="0"/>
              <a:t> </a:t>
            </a:r>
            <a:r>
              <a:rPr lang="de-CH" dirty="0" err="1" smtClean="0"/>
              <a:t>at</a:t>
            </a:r>
            <a:r>
              <a:rPr lang="de-CH" dirty="0" smtClean="0"/>
              <a:t> 15 </a:t>
            </a:r>
            <a:r>
              <a:rPr lang="de-CH" dirty="0" err="1" smtClean="0"/>
              <a:t>climate</a:t>
            </a:r>
            <a:r>
              <a:rPr lang="de-CH" dirty="0" smtClean="0"/>
              <a:t> COPs, he </a:t>
            </a:r>
            <a:r>
              <a:rPr lang="de-CH" dirty="0" err="1" smtClean="0"/>
              <a:t>expressed</a:t>
            </a:r>
            <a:r>
              <a:rPr lang="de-CH" dirty="0" smtClean="0"/>
              <a:t> </a:t>
            </a:r>
            <a:r>
              <a:rPr lang="de-CH" dirty="0" err="1" smtClean="0"/>
              <a:t>confidence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landscape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 </a:t>
            </a:r>
            <a:r>
              <a:rPr lang="de-CH" dirty="0" err="1" smtClean="0"/>
              <a:t>offers</a:t>
            </a:r>
            <a:r>
              <a:rPr lang="de-CH" dirty="0" smtClean="0"/>
              <a:t> a </a:t>
            </a:r>
            <a:r>
              <a:rPr lang="de-CH" dirty="0" err="1" smtClean="0"/>
              <a:t>practical</a:t>
            </a:r>
            <a:r>
              <a:rPr lang="de-CH" dirty="0" smtClean="0"/>
              <a:t> </a:t>
            </a:r>
            <a:r>
              <a:rPr lang="de-CH" dirty="0" err="1" smtClean="0"/>
              <a:t>framework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integrating</a:t>
            </a:r>
            <a:r>
              <a:rPr lang="de-CH" dirty="0" smtClean="0"/>
              <a:t> </a:t>
            </a:r>
            <a:r>
              <a:rPr lang="de-CH" dirty="0" err="1" smtClean="0"/>
              <a:t>mitigation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adaptation</a:t>
            </a:r>
            <a:r>
              <a:rPr lang="de-CH" dirty="0" smtClean="0"/>
              <a:t>. He </a:t>
            </a:r>
            <a:r>
              <a:rPr lang="de-CH" dirty="0" err="1" smtClean="0"/>
              <a:t>added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adaptation</a:t>
            </a:r>
            <a:r>
              <a:rPr lang="de-CH" dirty="0" smtClean="0"/>
              <a:t> </a:t>
            </a:r>
            <a:r>
              <a:rPr lang="de-CH" dirty="0" err="1" smtClean="0"/>
              <a:t>measures</a:t>
            </a:r>
            <a:r>
              <a:rPr lang="de-CH" dirty="0" smtClean="0"/>
              <a:t> </a:t>
            </a:r>
            <a:r>
              <a:rPr lang="de-CH" dirty="0" err="1" smtClean="0"/>
              <a:t>alone</a:t>
            </a:r>
            <a:r>
              <a:rPr lang="de-CH" dirty="0" smtClean="0"/>
              <a:t> </a:t>
            </a:r>
            <a:r>
              <a:rPr lang="de-CH" dirty="0" err="1" smtClean="0"/>
              <a:t>would</a:t>
            </a:r>
            <a:r>
              <a:rPr lang="de-CH" dirty="0" smtClean="0"/>
              <a:t> not </a:t>
            </a:r>
            <a:r>
              <a:rPr lang="de-CH" dirty="0" err="1" smtClean="0"/>
              <a:t>have</a:t>
            </a:r>
            <a:r>
              <a:rPr lang="de-CH" dirty="0" smtClean="0"/>
              <a:t> </a:t>
            </a:r>
            <a:r>
              <a:rPr lang="de-CH" dirty="0" err="1" smtClean="0"/>
              <a:t>stopped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devastating</a:t>
            </a:r>
            <a:r>
              <a:rPr lang="de-CH" dirty="0" smtClean="0"/>
              <a:t> </a:t>
            </a:r>
            <a:r>
              <a:rPr lang="de-CH" dirty="0" err="1" smtClean="0"/>
              <a:t>impact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Typhoon</a:t>
            </a:r>
            <a:r>
              <a:rPr lang="de-CH" dirty="0" smtClean="0"/>
              <a:t> </a:t>
            </a:r>
            <a:r>
              <a:rPr lang="de-CH" dirty="0" err="1" smtClean="0"/>
              <a:t>Haiyan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Philippines, </a:t>
            </a:r>
            <a:r>
              <a:rPr lang="de-CH" dirty="0" err="1" smtClean="0"/>
              <a:t>which</a:t>
            </a:r>
            <a:r>
              <a:rPr lang="de-CH" dirty="0" smtClean="0"/>
              <a:t> he </a:t>
            </a:r>
            <a:r>
              <a:rPr lang="de-CH" dirty="0" err="1" smtClean="0"/>
              <a:t>said</a:t>
            </a:r>
            <a:r>
              <a:rPr lang="de-CH" dirty="0" smtClean="0"/>
              <a:t> </a:t>
            </a:r>
            <a:r>
              <a:rPr lang="de-CH" dirty="0" err="1" smtClean="0"/>
              <a:t>underscores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a </a:t>
            </a:r>
            <a:r>
              <a:rPr lang="de-CH" dirty="0" err="1" smtClean="0"/>
              <a:t>synergistic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only</a:t>
            </a:r>
            <a:r>
              <a:rPr lang="de-CH" dirty="0" smtClean="0"/>
              <a:t> </a:t>
            </a:r>
            <a:r>
              <a:rPr lang="de-CH" dirty="0" err="1" smtClean="0"/>
              <a:t>way</a:t>
            </a:r>
            <a:r>
              <a:rPr lang="de-CH" dirty="0" smtClean="0"/>
              <a:t> </a:t>
            </a:r>
            <a:r>
              <a:rPr lang="de-CH" dirty="0" err="1" smtClean="0"/>
              <a:t>forward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developing</a:t>
            </a:r>
            <a:r>
              <a:rPr lang="de-CH" dirty="0" smtClean="0"/>
              <a:t> countries. He </a:t>
            </a:r>
            <a:r>
              <a:rPr lang="de-CH" dirty="0" err="1" smtClean="0"/>
              <a:t>challenged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GLF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provide</a:t>
            </a:r>
            <a:r>
              <a:rPr lang="de-CH" dirty="0" smtClean="0"/>
              <a:t> </a:t>
            </a:r>
            <a:r>
              <a:rPr lang="de-CH" dirty="0" err="1" smtClean="0"/>
              <a:t>guidance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negotiators</a:t>
            </a:r>
            <a:r>
              <a:rPr lang="de-CH" dirty="0" smtClean="0"/>
              <a:t> on </a:t>
            </a:r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tackle</a:t>
            </a:r>
            <a:r>
              <a:rPr lang="de-CH" dirty="0" smtClean="0"/>
              <a:t> </a:t>
            </a:r>
            <a:r>
              <a:rPr lang="de-CH" dirty="0" err="1" smtClean="0"/>
              <a:t>these</a:t>
            </a:r>
            <a:r>
              <a:rPr lang="de-CH" dirty="0" smtClean="0"/>
              <a:t> </a:t>
            </a:r>
            <a:r>
              <a:rPr lang="de-CH" dirty="0" err="1" smtClean="0"/>
              <a:t>issues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articulating</a:t>
            </a:r>
            <a:r>
              <a:rPr lang="de-CH" dirty="0" smtClean="0"/>
              <a:t>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landscape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 </a:t>
            </a:r>
            <a:r>
              <a:rPr lang="de-CH" dirty="0" err="1" smtClean="0"/>
              <a:t>means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a </a:t>
            </a:r>
            <a:r>
              <a:rPr lang="de-CH" dirty="0" err="1" smtClean="0"/>
              <a:t>policy</a:t>
            </a:r>
            <a:r>
              <a:rPr lang="de-CH" dirty="0" smtClean="0"/>
              <a:t> </a:t>
            </a:r>
            <a:r>
              <a:rPr lang="de-CH" dirty="0" err="1" smtClean="0"/>
              <a:t>perspective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suggesting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types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incentives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help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kickstart</a:t>
            </a:r>
            <a:r>
              <a:rPr lang="de-CH" dirty="0" smtClean="0"/>
              <a:t> </a:t>
            </a:r>
            <a:r>
              <a:rPr lang="de-CH" dirty="0" err="1" smtClean="0"/>
              <a:t>action</a:t>
            </a:r>
            <a:r>
              <a:rPr lang="de-CH" dirty="0" smtClean="0"/>
              <a:t> </a:t>
            </a:r>
            <a:r>
              <a:rPr lang="de-CH" dirty="0" err="1" smtClean="0"/>
              <a:t>at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multilateral </a:t>
            </a:r>
            <a:r>
              <a:rPr lang="de-CH" dirty="0" err="1" smtClean="0"/>
              <a:t>level</a:t>
            </a:r>
            <a:r>
              <a:rPr lang="de-CH" dirty="0" smtClean="0"/>
              <a:t>. On </a:t>
            </a:r>
            <a:r>
              <a:rPr lang="de-CH" dirty="0" err="1" smtClean="0"/>
              <a:t>next</a:t>
            </a:r>
            <a:r>
              <a:rPr lang="de-CH" dirty="0" smtClean="0"/>
              <a:t> </a:t>
            </a:r>
            <a:r>
              <a:rPr lang="de-CH" dirty="0" err="1" smtClean="0"/>
              <a:t>steps</a:t>
            </a:r>
            <a:r>
              <a:rPr lang="de-CH" dirty="0" smtClean="0"/>
              <a:t>, he </a:t>
            </a:r>
            <a:r>
              <a:rPr lang="de-CH" dirty="0" err="1" smtClean="0"/>
              <a:t>said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needs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done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identify</a:t>
            </a:r>
            <a:r>
              <a:rPr lang="de-CH" dirty="0" smtClean="0"/>
              <a:t> </a:t>
            </a:r>
            <a:r>
              <a:rPr lang="de-CH" dirty="0" err="1" smtClean="0"/>
              <a:t>practical</a:t>
            </a:r>
            <a:r>
              <a:rPr lang="de-CH" dirty="0" smtClean="0"/>
              <a:t> </a:t>
            </a:r>
            <a:r>
              <a:rPr lang="de-CH" dirty="0" err="1" smtClean="0"/>
              <a:t>entry</a:t>
            </a:r>
            <a:r>
              <a:rPr lang="de-CH" dirty="0" smtClean="0"/>
              <a:t> </a:t>
            </a:r>
            <a:r>
              <a:rPr lang="de-CH" dirty="0" err="1" smtClean="0"/>
              <a:t>points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landscape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 </a:t>
            </a:r>
            <a:r>
              <a:rPr lang="de-CH" dirty="0" err="1" smtClean="0"/>
              <a:t>within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UNFCCC </a:t>
            </a:r>
            <a:r>
              <a:rPr lang="de-CH" dirty="0" err="1" smtClean="0"/>
              <a:t>process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expressed</a:t>
            </a:r>
            <a:r>
              <a:rPr lang="de-CH" dirty="0" smtClean="0"/>
              <a:t> </a:t>
            </a:r>
            <a:r>
              <a:rPr lang="de-CH" dirty="0" err="1" smtClean="0"/>
              <a:t>hope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this</a:t>
            </a:r>
            <a:r>
              <a:rPr lang="de-CH" dirty="0" smtClean="0"/>
              <a:t> will </a:t>
            </a:r>
            <a:r>
              <a:rPr lang="de-CH" dirty="0" err="1" smtClean="0"/>
              <a:t>help</a:t>
            </a:r>
            <a:r>
              <a:rPr lang="de-CH" dirty="0" smtClean="0"/>
              <a:t> </a:t>
            </a:r>
            <a:r>
              <a:rPr lang="de-CH" dirty="0" err="1" smtClean="0"/>
              <a:t>revitalize</a:t>
            </a:r>
            <a:r>
              <a:rPr lang="de-CH" dirty="0" smtClean="0"/>
              <a:t> a LULUCF </a:t>
            </a:r>
            <a:r>
              <a:rPr lang="de-CH" dirty="0" err="1" smtClean="0"/>
              <a:t>focus</a:t>
            </a:r>
            <a:r>
              <a:rPr lang="de-CH" dirty="0" smtClean="0"/>
              <a:t> </a:t>
            </a:r>
            <a:r>
              <a:rPr lang="de-CH" dirty="0" err="1" smtClean="0"/>
              <a:t>within</a:t>
            </a:r>
            <a:r>
              <a:rPr lang="de-CH" dirty="0" smtClean="0"/>
              <a:t> REDD+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ADP </a:t>
            </a:r>
            <a:r>
              <a:rPr lang="de-CH" dirty="0" err="1" smtClean="0"/>
              <a:t>discussions</a:t>
            </a:r>
            <a:r>
              <a:rPr lang="de-CH" dirty="0" smtClean="0"/>
              <a:t>,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well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accelerate</a:t>
            </a:r>
            <a:r>
              <a:rPr lang="de-CH" dirty="0" smtClean="0"/>
              <a:t> </a:t>
            </a:r>
            <a:r>
              <a:rPr lang="de-CH" dirty="0" err="1" smtClean="0"/>
              <a:t>negotiations</a:t>
            </a:r>
            <a:r>
              <a:rPr lang="de-CH" dirty="0" smtClean="0"/>
              <a:t> </a:t>
            </a:r>
            <a:r>
              <a:rPr lang="de-CH" dirty="0" err="1" smtClean="0"/>
              <a:t>towards</a:t>
            </a:r>
            <a:r>
              <a:rPr lang="de-CH" dirty="0" smtClean="0"/>
              <a:t> a </a:t>
            </a:r>
            <a:r>
              <a:rPr lang="de-CH" dirty="0" err="1" smtClean="0"/>
              <a:t>loss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damage</a:t>
            </a:r>
            <a:r>
              <a:rPr lang="de-CH" dirty="0" smtClean="0"/>
              <a:t> </a:t>
            </a:r>
            <a:r>
              <a:rPr lang="de-CH" dirty="0" err="1" smtClean="0"/>
              <a:t>decision</a:t>
            </a:r>
            <a:r>
              <a:rPr lang="de-CH" dirty="0" smtClean="0"/>
              <a:t> in time </a:t>
            </a:r>
            <a:r>
              <a:rPr lang="de-CH" dirty="0" err="1" smtClean="0"/>
              <a:t>for</a:t>
            </a:r>
            <a:r>
              <a:rPr lang="de-CH" dirty="0" smtClean="0"/>
              <a:t> COP 21 in Paris.</a:t>
            </a:r>
          </a:p>
          <a:p>
            <a:endParaRPr lang="de-CH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b="1" dirty="0" smtClean="0"/>
              <a:t>Oslo REDD Exchange </a:t>
            </a:r>
            <a:r>
              <a:rPr lang="de-CH" b="1" dirty="0" err="1" smtClean="0"/>
              <a:t>Underscores</a:t>
            </a:r>
            <a:r>
              <a:rPr lang="de-CH" b="1" dirty="0" smtClean="0"/>
              <a:t> Need </a:t>
            </a:r>
            <a:r>
              <a:rPr lang="de-CH" b="1" dirty="0" err="1" smtClean="0"/>
              <a:t>to</a:t>
            </a:r>
            <a:r>
              <a:rPr lang="de-CH" b="1" dirty="0" smtClean="0"/>
              <a:t> </a:t>
            </a:r>
            <a:r>
              <a:rPr lang="de-CH" b="1" dirty="0" err="1" smtClean="0"/>
              <a:t>Embed</a:t>
            </a:r>
            <a:r>
              <a:rPr lang="de-CH" b="1" dirty="0" smtClean="0"/>
              <a:t> REDD+ </a:t>
            </a:r>
            <a:r>
              <a:rPr lang="de-CH" b="1" dirty="0" err="1" smtClean="0"/>
              <a:t>into</a:t>
            </a:r>
            <a:r>
              <a:rPr lang="de-CH" b="1" dirty="0" smtClean="0"/>
              <a:t> </a:t>
            </a:r>
            <a:r>
              <a:rPr lang="de-CH" b="1" dirty="0" err="1" smtClean="0"/>
              <a:t>Broader</a:t>
            </a:r>
            <a:r>
              <a:rPr lang="de-CH" b="1" dirty="0" smtClean="0"/>
              <a:t> </a:t>
            </a:r>
            <a:r>
              <a:rPr lang="de-CH" b="1" dirty="0" err="1" smtClean="0"/>
              <a:t>Climate</a:t>
            </a:r>
            <a:r>
              <a:rPr lang="de-CH" b="1" dirty="0" smtClean="0"/>
              <a:t> </a:t>
            </a:r>
            <a:r>
              <a:rPr lang="de-CH" b="1" dirty="0" err="1" smtClean="0"/>
              <a:t>Architecture</a:t>
            </a:r>
            <a:r>
              <a:rPr lang="de-CH" b="1" dirty="0" smtClean="0"/>
              <a:t> </a:t>
            </a:r>
            <a:r>
              <a:rPr lang="de-CH" b="1" dirty="0" err="1" smtClean="0"/>
              <a:t>and</a:t>
            </a:r>
            <a:r>
              <a:rPr lang="de-CH" b="1" dirty="0" smtClean="0"/>
              <a:t> Development Initiatives </a:t>
            </a:r>
            <a:r>
              <a:rPr lang="de-CH" b="0" dirty="0" smtClean="0"/>
              <a:t>http://</a:t>
            </a:r>
            <a:r>
              <a:rPr lang="de-CH" b="0" dirty="0" err="1" smtClean="0"/>
              <a:t>wwf.panda.org</a:t>
            </a:r>
            <a:r>
              <a:rPr lang="de-CH" b="0" dirty="0" smtClean="0"/>
              <a:t>/</a:t>
            </a:r>
            <a:r>
              <a:rPr lang="de-CH" b="0" dirty="0" err="1" smtClean="0"/>
              <a:t>what_we_do</a:t>
            </a:r>
            <a:r>
              <a:rPr lang="de-CH" b="0" dirty="0" smtClean="0"/>
              <a:t>/</a:t>
            </a:r>
            <a:r>
              <a:rPr lang="de-CH" b="0" dirty="0" err="1" smtClean="0"/>
              <a:t>footprint</a:t>
            </a:r>
            <a:r>
              <a:rPr lang="de-CH" b="0" dirty="0" smtClean="0"/>
              <a:t>/forest_climate2/</a:t>
            </a:r>
            <a:r>
              <a:rPr lang="de-CH" b="0" dirty="0" err="1" smtClean="0"/>
              <a:t>news</a:t>
            </a:r>
            <a:r>
              <a:rPr lang="de-CH" b="0" dirty="0" smtClean="0"/>
              <a:t>/?211991/Oslo-REDD-Exchange-Underscores-Need-to-Embed-REDD-into-Broader-Climate-Architecture-and-Development-Initiatives</a:t>
            </a: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Project</a:t>
            </a:r>
            <a:r>
              <a:rPr lang="en-US" b="1" baseline="0" dirty="0" smtClean="0"/>
              <a:t> Types: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baseline="0" dirty="0" smtClean="0">
                <a:solidFill>
                  <a:srgbClr val="FFFF00"/>
                </a:solidFill>
                <a:sym typeface="Wingdings"/>
              </a:rPr>
              <a:t>==&gt; </a:t>
            </a:r>
            <a:r>
              <a:rPr lang="en-US" b="0" baseline="0" dirty="0" smtClean="0">
                <a:solidFill>
                  <a:srgbClr val="FFFF00"/>
                </a:solidFill>
              </a:rPr>
              <a:t>Get info on decrease of REDD+/AR from the Forest Trends Report: http://</a:t>
            </a:r>
            <a:r>
              <a:rPr lang="en-US" b="0" baseline="0" dirty="0" err="1" smtClean="0">
                <a:solidFill>
                  <a:srgbClr val="FFFF00"/>
                </a:solidFill>
              </a:rPr>
              <a:t>www.forest-trends.org</a:t>
            </a:r>
            <a:r>
              <a:rPr lang="en-US" b="0" baseline="0" dirty="0" smtClean="0">
                <a:solidFill>
                  <a:srgbClr val="FFFF00"/>
                </a:solidFill>
              </a:rPr>
              <a:t>/fcm2013.php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baseline="0" dirty="0" smtClean="0">
                <a:solidFill>
                  <a:srgbClr val="FFFF00"/>
                </a:solidFill>
              </a:rPr>
              <a:t>Afforestation decreased as there was no compliance demand from Kyoto Countries (CDM)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baseline="0" dirty="0" smtClean="0">
                <a:solidFill>
                  <a:srgbClr val="FFFF00"/>
                </a:solidFill>
              </a:rPr>
              <a:t>REDD+: slow increase after crash from all-time high in 2010.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baseline="0" dirty="0" smtClean="0">
                <a:solidFill>
                  <a:srgbClr val="FFFF00"/>
                </a:solidFill>
              </a:rPr>
              <a:t>Interesting to see the steady growth of IFM 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baseline="0" dirty="0" smtClean="0">
                <a:solidFill>
                  <a:srgbClr val="FFFF00"/>
                </a:solidFill>
              </a:rPr>
              <a:t>Recent boost of agriculture/agroforestry projects (mainly no-till/reduced-till in CCX)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Voluntary Market: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Significant</a:t>
            </a:r>
            <a:r>
              <a:rPr lang="en-US" baseline="0" dirty="0" smtClean="0"/>
              <a:t> increase in volume, slight increase in value.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CI Report “REDD+ SOS” (Sept 2013): REDD+ projects under registration have a potential of more than 20 MtCO2/yr. Current demand is at 6.8 MtCO2/</a:t>
            </a:r>
            <a:r>
              <a:rPr lang="en-US" baseline="0" dirty="0" err="1" smtClean="0"/>
              <a:t>yr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="1" baseline="0" dirty="0" smtClean="0"/>
              <a:t>Compliance Market:</a:t>
            </a:r>
          </a:p>
          <a:p>
            <a:pPr marL="0" indent="0">
              <a:buFontTx/>
              <a:buNone/>
            </a:pPr>
            <a:r>
              <a:rPr lang="en-US" b="0" baseline="0" dirty="0" smtClean="0">
                <a:solidFill>
                  <a:srgbClr val="FFFF00"/>
                </a:solidFill>
                <a:sym typeface="Wingdings"/>
              </a:rPr>
              <a:t>==&gt; </a:t>
            </a:r>
            <a:r>
              <a:rPr lang="en-US" b="0" baseline="0" dirty="0" smtClean="0">
                <a:solidFill>
                  <a:srgbClr val="FFFF00"/>
                </a:solidFill>
              </a:rPr>
              <a:t>Get info from the Forest Trends report</a:t>
            </a:r>
          </a:p>
          <a:p>
            <a:endParaRPr lang="de-CH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Significant increase</a:t>
            </a:r>
            <a:r>
              <a:rPr lang="en-US" baseline="0" dirty="0" smtClean="0"/>
              <a:t> in funding in 2013.</a:t>
            </a:r>
          </a:p>
          <a:p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==&gt; Update on the side-event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“Reinforcing our commitment to REDD+”, 20. Nov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BioCarbon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Fund Initiative for Sustainable Forest Landscapes (280 million USD)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Figures reported by donor countries. Domestic funds, at leas in higher income REDD+ countries, cover an increasing share of the readiness costs (</a:t>
            </a:r>
            <a:r>
              <a:rPr lang="en-US" dirty="0" err="1" smtClean="0"/>
              <a:t>Streck</a:t>
            </a:r>
            <a:r>
              <a:rPr lang="en-US" dirty="0" smtClean="0"/>
              <a:t> and Parker 2012,</a:t>
            </a:r>
            <a:r>
              <a:rPr lang="en-US" baseline="0" dirty="0" smtClean="0"/>
              <a:t> REDD+ Finance in </a:t>
            </a:r>
            <a:r>
              <a:rPr lang="en-US" i="1" baseline="0" dirty="0" err="1" smtClean="0"/>
              <a:t>Analysing</a:t>
            </a:r>
            <a:r>
              <a:rPr lang="en-US" i="1" baseline="0" dirty="0" smtClean="0"/>
              <a:t> REDD+)</a:t>
            </a:r>
            <a:r>
              <a:rPr lang="en-US" dirty="0" smtClean="0"/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Fast-start financing </a:t>
            </a:r>
            <a:r>
              <a:rPr lang="en-US" dirty="0" err="1" smtClean="0"/>
              <a:t>endet</a:t>
            </a:r>
            <a:r>
              <a:rPr lang="en-US" dirty="0" smtClean="0"/>
              <a:t> officially end 2012. According to host</a:t>
            </a:r>
            <a:r>
              <a:rPr lang="en-US" baseline="0" dirty="0" smtClean="0"/>
              <a:t> countries, only 10% reached the ground (WWF, 2013)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u="sng" dirty="0" smtClean="0"/>
              <a:t>Main</a:t>
            </a:r>
            <a:r>
              <a:rPr lang="en-US" b="1" u="sng" baseline="0" dirty="0" smtClean="0"/>
              <a:t> activities in 2013: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UN-REDD: </a:t>
            </a:r>
            <a:r>
              <a:rPr lang="en-US" b="0" baseline="0" dirty="0" smtClean="0"/>
              <a:t>5</a:t>
            </a:r>
            <a:r>
              <a:rPr lang="en-US" b="0" baseline="30000" dirty="0" smtClean="0"/>
              <a:t>th</a:t>
            </a:r>
            <a:r>
              <a:rPr lang="en-US" b="0" baseline="0" dirty="0" smtClean="0"/>
              <a:t> anniversary in Sept 2013, 48 partner countries / 17 national programs, deposits at US$ 154 million (+ 36 million from Norway and Spain).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baseline="0" dirty="0" smtClean="0"/>
              <a:t>Further info from Policy board meeting June 2013 (</a:t>
            </a:r>
            <a:r>
              <a:rPr lang="en-US" sz="1200" dirty="0" smtClean="0">
                <a:hlinkClick r:id="rId3"/>
              </a:rPr>
              <a:t>http://www.un-redd.org/PolicyBoard/10thPolicyBoard/tabid/106379/Default.aspx</a:t>
            </a:r>
            <a:r>
              <a:rPr lang="en-US" sz="1200" dirty="0" smtClean="0"/>
              <a:t>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And </a:t>
            </a:r>
            <a:r>
              <a:rPr lang="en-US" sz="1200" dirty="0" err="1" smtClean="0"/>
              <a:t>ClimateFundsUpdate</a:t>
            </a:r>
            <a:r>
              <a:rPr lang="en-US" sz="1200" baseline="0" dirty="0" smtClean="0"/>
              <a:t> (</a:t>
            </a:r>
            <a:r>
              <a:rPr lang="en-US" sz="1200" dirty="0" smtClean="0">
                <a:hlinkClick r:id="rId4"/>
              </a:rPr>
              <a:t>http://www.climatefundsupdate.org/listing/un-redd-programme</a:t>
            </a:r>
            <a:r>
              <a:rPr lang="en-US" sz="1200" dirty="0" smtClean="0"/>
              <a:t>)</a:t>
            </a:r>
            <a:endParaRPr lang="en-US" b="0" baseline="0" dirty="0" smtClean="0"/>
          </a:p>
          <a:p>
            <a:endParaRPr lang="en-US" baseline="0" dirty="0" smtClean="0"/>
          </a:p>
          <a:p>
            <a:r>
              <a:rPr lang="en-US" b="1" baseline="0" dirty="0" smtClean="0"/>
              <a:t>FIP: </a:t>
            </a:r>
            <a:r>
              <a:rPr lang="en-US" b="0" baseline="0" dirty="0" smtClean="0"/>
              <a:t>US$ 639 million pledged, 70 million approved. With endorsement of FIP program in Peru (October 2013) all investment programs are now endorsed (Lao “in principle”). </a:t>
            </a:r>
          </a:p>
          <a:p>
            <a:r>
              <a:rPr lang="en-US" b="0" baseline="0" dirty="0" smtClean="0"/>
              <a:t>Projects approved: Brazil (1), Burkina Faso (2), DRC (1), Ghana (1), Indonesia (-), Lao PDR (2), Mexico (3), Peru (-).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baseline="0" dirty="0" smtClean="0"/>
              <a:t>More </a:t>
            </a:r>
            <a:r>
              <a:rPr lang="en-US" b="0" baseline="0" dirty="0" err="1" smtClean="0"/>
              <a:t>infos</a:t>
            </a:r>
            <a:r>
              <a:rPr lang="en-US" b="0" baseline="0" dirty="0" smtClean="0"/>
              <a:t>: </a:t>
            </a:r>
            <a:r>
              <a:rPr lang="en-US" sz="1200" dirty="0" smtClean="0">
                <a:hlinkClick r:id="rId5"/>
              </a:rPr>
              <a:t>https://www.climateinvestmentfunds.org/cif/node/5</a:t>
            </a:r>
            <a:endParaRPr lang="en-US" b="1" baseline="0" dirty="0" smtClean="0"/>
          </a:p>
          <a:p>
            <a:endParaRPr lang="en-US" baseline="0" dirty="0" smtClean="0"/>
          </a:p>
          <a:p>
            <a:r>
              <a:rPr lang="en-US" b="1" baseline="0" dirty="0" smtClean="0"/>
              <a:t>FCPF: </a:t>
            </a:r>
            <a:r>
              <a:rPr lang="en-US" b="0" baseline="0" dirty="0" smtClean="0"/>
              <a:t>==&gt; </a:t>
            </a:r>
            <a:r>
              <a:rPr lang="en-US" b="0" baseline="0" dirty="0" smtClean="0"/>
              <a:t>Readiness 36 + 11 countries respectively 5. Closing Readiness funding around 400 million</a:t>
            </a:r>
            <a:endParaRPr lang="en-US" b="1" baseline="0" dirty="0" smtClean="0"/>
          </a:p>
          <a:p>
            <a:endParaRPr lang="en-US" baseline="0" dirty="0" smtClean="0"/>
          </a:p>
          <a:p>
            <a:r>
              <a:rPr lang="en-US" b="1" baseline="0" dirty="0" smtClean="0"/>
              <a:t>Norway NICFI: </a:t>
            </a:r>
            <a:r>
              <a:rPr lang="en-US" b="0" baseline="0" dirty="0" smtClean="0"/>
              <a:t>New Phase 2013 – 2015, US$ 133.5 million, 42 projects selected. Topics:</a:t>
            </a:r>
          </a:p>
          <a:p>
            <a:pPr marL="176213" indent="-176213">
              <a:buFont typeface="Arial"/>
              <a:buChar char="•"/>
            </a:pPr>
            <a:r>
              <a:rPr lang="en-US" sz="1200" dirty="0" smtClean="0"/>
              <a:t>Sustainable Landscapes </a:t>
            </a:r>
          </a:p>
          <a:p>
            <a:pPr marL="176213" indent="-176213">
              <a:buFont typeface="Arial"/>
              <a:buChar char="•"/>
            </a:pPr>
            <a:r>
              <a:rPr lang="en-US" sz="1200" dirty="0" smtClean="0"/>
              <a:t>REDD+ relevant commodity supply chains</a:t>
            </a:r>
          </a:p>
          <a:p>
            <a:pPr marL="176213" indent="-176213">
              <a:buFont typeface="Arial"/>
              <a:buChar char="•"/>
            </a:pPr>
            <a:r>
              <a:rPr lang="en-US" sz="1200" dirty="0" smtClean="0"/>
              <a:t>Analysis, concept and methodology development that contribute to planning and implementation of REDD+</a:t>
            </a:r>
          </a:p>
          <a:p>
            <a:pPr marL="176213" indent="-176213">
              <a:buFont typeface="Arial"/>
              <a:buChar char="•"/>
            </a:pPr>
            <a:r>
              <a:rPr lang="en-US" sz="1200" dirty="0" smtClean="0"/>
              <a:t>Creating global consensus on REDD+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200" dirty="0" smtClean="0"/>
              <a:t>Portfolio Analysis: </a:t>
            </a:r>
            <a:r>
              <a:rPr lang="en-US" sz="1200" dirty="0" smtClean="0">
                <a:hlinkClick r:id="rId6"/>
              </a:rPr>
              <a:t>http://www.norad.no/en/support/climate-and-forest-initiative-support-scheme/overview-and-analysis-of-the-2013-2015-portfolio</a:t>
            </a:r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200" dirty="0" smtClean="0"/>
              <a:t>Oslo REDD Exchange (October 2013): </a:t>
            </a:r>
            <a:r>
              <a:rPr lang="en-US" sz="1200" dirty="0" smtClean="0">
                <a:hlinkClick r:id="rId7"/>
              </a:rPr>
              <a:t>http://www.norad.no/en/oslo-redd-exchange-2013</a:t>
            </a:r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200" dirty="0" smtClean="0"/>
          </a:p>
          <a:p>
            <a:pPr marL="0" indent="0">
              <a:buFont typeface="Arial"/>
              <a:buNone/>
            </a:pPr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dirty="0" smtClean="0"/>
              <a:t>REDD+ Partnership: </a:t>
            </a:r>
            <a:r>
              <a:rPr lang="en-US" b="1" u="none" baseline="0" dirty="0" smtClean="0"/>
              <a:t> </a:t>
            </a:r>
            <a:r>
              <a:rPr lang="en-US" b="0" u="none" baseline="0" dirty="0" smtClean="0"/>
              <a:t>approved 3</a:t>
            </a:r>
            <a:r>
              <a:rPr lang="en-US" b="0" u="none" baseline="30000" dirty="0" smtClean="0"/>
              <a:t>rd</a:t>
            </a:r>
            <a:r>
              <a:rPr lang="en-US" b="0" u="none" baseline="0" dirty="0" smtClean="0"/>
              <a:t> work program 2013 – 14: </a:t>
            </a:r>
            <a:r>
              <a:rPr lang="en-US" sz="1200" dirty="0" smtClean="0">
                <a:hlinkClick r:id="rId8"/>
              </a:rPr>
              <a:t>http://reddpluspartnership.org/82540/en/</a:t>
            </a:r>
            <a:endParaRPr lang="en-US" sz="1200" dirty="0" smtClean="0"/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Facilitating readiness activities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Facilitating demonstration activities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Facilitating results based actions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Facilitating the scaling up of finance and actions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Promoting transparency and communication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33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“Provision of</a:t>
            </a:r>
            <a:r>
              <a:rPr lang="en-US" baseline="0" dirty="0" smtClean="0"/>
              <a:t> adequate and predictable support for REDD+” – we are not yet there.</a:t>
            </a:r>
          </a:p>
          <a:p>
            <a:endParaRPr lang="en-US" baseline="0" dirty="0" smtClean="0"/>
          </a:p>
          <a:p>
            <a:r>
              <a:rPr lang="en-US" baseline="0" dirty="0" smtClean="0">
                <a:sym typeface="Wingdings"/>
              </a:rPr>
              <a:t>=&gt; Info on COP outcomes with regard to commitments / financing / GCF, …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Various financing options are discussed at the UNFCCC for the climate regime that should be agreed 2015 in Paris start in 2020. REDD+ finance has to be matched with those options.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SBSTA 38 started deliberations that were not continued at SBSTA 39 and postponed to SBSTA 40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Doha Amendment provides a link of Market mechanisms with commitments: </a:t>
            </a:r>
            <a:r>
              <a:rPr lang="en-US" i="1" baseline="0" dirty="0" smtClean="0"/>
              <a:t>“Any units generated from market-based mechanisms to be established under the Convention or its instruments may be used by Parties included in Annex I to assist them in achieving compliance with their quantified emission limitation and reduction commitments under Article 3”</a:t>
            </a:r>
            <a:r>
              <a:rPr lang="en-US" i="0" baseline="0" dirty="0" smtClean="0"/>
              <a:t>. However, only 4 Parties accepted the amendment so far.</a:t>
            </a:r>
            <a:endParaRPr lang="en-US" i="1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FVA: http://</a:t>
            </a:r>
            <a:r>
              <a:rPr lang="en-US" baseline="0" dirty="0" err="1" smtClean="0"/>
              <a:t>unfccc.int</a:t>
            </a:r>
            <a:r>
              <a:rPr lang="en-US" baseline="0" dirty="0" smtClean="0"/>
              <a:t>/resource/docs/2013/</a:t>
            </a:r>
            <a:r>
              <a:rPr lang="en-US" baseline="0" dirty="0" err="1" smtClean="0"/>
              <a:t>sbsta</a:t>
            </a:r>
            <a:r>
              <a:rPr lang="en-US" baseline="0" dirty="0" smtClean="0"/>
              <a:t>/</a:t>
            </a:r>
            <a:r>
              <a:rPr lang="en-US" baseline="0" dirty="0" err="1" smtClean="0"/>
              <a:t>eng</a:t>
            </a:r>
            <a:r>
              <a:rPr lang="en-US" baseline="0" dirty="0" smtClean="0"/>
              <a:t>/l06.pdf</a:t>
            </a:r>
          </a:p>
          <a:p>
            <a:r>
              <a:rPr lang="en-US" baseline="0" dirty="0" smtClean="0"/>
              <a:t>NMA: http://</a:t>
            </a:r>
            <a:r>
              <a:rPr lang="en-US" baseline="0" dirty="0" err="1" smtClean="0"/>
              <a:t>unfccc.int</a:t>
            </a:r>
            <a:r>
              <a:rPr lang="en-US" baseline="0" dirty="0" smtClean="0"/>
              <a:t>/resource/docs/2013/</a:t>
            </a:r>
            <a:r>
              <a:rPr lang="en-US" baseline="0" dirty="0" err="1" smtClean="0"/>
              <a:t>sbsta</a:t>
            </a:r>
            <a:r>
              <a:rPr lang="en-US" baseline="0" dirty="0" smtClean="0"/>
              <a:t>/</a:t>
            </a:r>
            <a:r>
              <a:rPr lang="en-US" baseline="0" dirty="0" err="1" smtClean="0"/>
              <a:t>eng</a:t>
            </a:r>
            <a:r>
              <a:rPr lang="en-US" baseline="0" dirty="0" smtClean="0"/>
              <a:t>/l07.pdf</a:t>
            </a:r>
          </a:p>
          <a:p>
            <a:r>
              <a:rPr lang="en-US" dirty="0" smtClean="0"/>
              <a:t>NMM</a:t>
            </a:r>
            <a:r>
              <a:rPr lang="en-US" baseline="0" dirty="0" smtClean="0"/>
              <a:t>: http://</a:t>
            </a:r>
            <a:r>
              <a:rPr lang="en-US" baseline="0" dirty="0" err="1" smtClean="0"/>
              <a:t>unfccc.int</a:t>
            </a:r>
            <a:r>
              <a:rPr lang="en-US" baseline="0" dirty="0" smtClean="0"/>
              <a:t>/resource/docs/2013/</a:t>
            </a:r>
            <a:r>
              <a:rPr lang="en-US" baseline="0" dirty="0" err="1" smtClean="0"/>
              <a:t>sbsta</a:t>
            </a:r>
            <a:r>
              <a:rPr lang="en-US" baseline="0" dirty="0" smtClean="0"/>
              <a:t>/</a:t>
            </a:r>
            <a:r>
              <a:rPr lang="en-US" baseline="0" dirty="0" err="1" smtClean="0"/>
              <a:t>eng</a:t>
            </a:r>
            <a:r>
              <a:rPr lang="en-US" baseline="0" dirty="0" smtClean="0"/>
              <a:t>/l08.pdf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26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The issue of verification vs. finance!</a:t>
            </a:r>
          </a:p>
          <a:p>
            <a:r>
              <a:rPr lang="en-US" dirty="0" smtClean="0"/>
              <a:t>============================</a:t>
            </a:r>
          </a:p>
          <a:p>
            <a:r>
              <a:rPr lang="en-US" dirty="0" smtClean="0"/>
              <a:t>See http://</a:t>
            </a:r>
            <a:r>
              <a:rPr lang="en-US" dirty="0" err="1" smtClean="0"/>
              <a:t>www.cifor.org</a:t>
            </a:r>
            <a:r>
              <a:rPr lang="en-US" dirty="0" smtClean="0"/>
              <a:t>/</a:t>
            </a:r>
            <a:r>
              <a:rPr lang="en-US" dirty="0" err="1" smtClean="0"/>
              <a:t>fr</a:t>
            </a:r>
            <a:r>
              <a:rPr lang="en-US" dirty="0" smtClean="0"/>
              <a:t>/online-library/browse/view-publication/publication/4291.html </a:t>
            </a:r>
          </a:p>
          <a:p>
            <a:endParaRPr lang="en-US" dirty="0" smtClean="0"/>
          </a:p>
          <a:p>
            <a:r>
              <a:rPr lang="en-US" dirty="0" smtClean="0"/>
              <a:t>Finance for verified results,</a:t>
            </a:r>
            <a:r>
              <a:rPr lang="en-US" baseline="0" dirty="0" smtClean="0"/>
              <a:t> a chicken and egg problem. Main Road block at COP 18 in Doha. Developing countries don’t want to invest in technical capacities for monitoring (and verification) without finance available. In detail: developing countries oppose the terms “review” or “verification” in the context of the bi-annual update reports.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SBSTA found elegant solutions by adding a technical annex to the biannual update reports for REDD+ MRV information, that will be assessed by a team of technical experts in case result-based finance Is sought. This leaves flexibility for the stringency of “international consultation and analysis (ICA)” of the biennial update reports.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Discussion charged with symbolic value and little substance: at the moment only relevant for the Green Climate Fund. All other bilateral and multilateral dealings have their own requirements anyway. Shows how fragile negotiations are: one ill-defined word like “verification” can delay progress for a whole year.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SBSTA 38 (2013): “Methodological guidance for activities relating to REDD+” (MRV – Annex I, REL – Annex II, Safeguards, market and non-market-based approaches, non-carbon benefits)</a:t>
            </a:r>
          </a:p>
          <a:p>
            <a:r>
              <a:rPr lang="en-US" baseline="0" dirty="0" smtClean="0"/>
              <a:t>http://</a:t>
            </a:r>
            <a:r>
              <a:rPr lang="en-US" baseline="0" dirty="0" err="1" smtClean="0"/>
              <a:t>unfccc.int</a:t>
            </a:r>
            <a:r>
              <a:rPr lang="en-US" baseline="0" dirty="0" smtClean="0"/>
              <a:t>/resource/docs/2013/</a:t>
            </a:r>
            <a:r>
              <a:rPr lang="en-US" baseline="0" dirty="0" err="1" smtClean="0"/>
              <a:t>sbsta</a:t>
            </a:r>
            <a:r>
              <a:rPr lang="en-US" baseline="0" dirty="0" smtClean="0"/>
              <a:t>/</a:t>
            </a:r>
            <a:r>
              <a:rPr lang="en-US" baseline="0" dirty="0" err="1" smtClean="0"/>
              <a:t>eng</a:t>
            </a:r>
            <a:r>
              <a:rPr lang="en-US" baseline="0" dirty="0" smtClean="0"/>
              <a:t>/l12.pdf</a:t>
            </a:r>
          </a:p>
          <a:p>
            <a:endParaRPr lang="en-US" baseline="0" dirty="0" smtClean="0"/>
          </a:p>
          <a:p>
            <a:r>
              <a:rPr lang="en-US" baseline="0" dirty="0" smtClean="0"/>
              <a:t>Technical annex: compromise for not putting “verification” into the ICA (keeping flexibility), but allowing for common reporting / standardized verification of REDD+ results as required by donors!</a:t>
            </a:r>
          </a:p>
          <a:p>
            <a:endParaRPr lang="en-US" baseline="0" dirty="0" smtClean="0"/>
          </a:p>
          <a:p>
            <a:r>
              <a:rPr lang="en-US" baseline="0" dirty="0" smtClean="0"/>
              <a:t>Elements of the Technical Annex: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Information on FREL/FRL,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Results in tCO2/</a:t>
            </a:r>
            <a:r>
              <a:rPr lang="en-US" baseline="0" dirty="0" err="1" smtClean="0"/>
              <a:t>yr</a:t>
            </a:r>
            <a:r>
              <a:rPr lang="en-US" baseline="0" dirty="0" smtClean="0"/>
              <a:t> consistent with </a:t>
            </a:r>
            <a:r>
              <a:rPr lang="en-US" baseline="0" dirty="0" smtClean="0"/>
              <a:t>Forest Reference </a:t>
            </a:r>
            <a:r>
              <a:rPr lang="en-US" baseline="0" dirty="0" smtClean="0"/>
              <a:t>Level,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Demonstration of methodological </a:t>
            </a:r>
            <a:r>
              <a:rPr lang="en-US" baseline="0" dirty="0" err="1" smtClean="0"/>
              <a:t>consitency</a:t>
            </a:r>
            <a:r>
              <a:rPr lang="en-US" baseline="0" dirty="0" smtClean="0"/>
              <a:t> with Reference Level,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Demonstration of </a:t>
            </a:r>
            <a:r>
              <a:rPr lang="en-US" baseline="0" dirty="0" smtClean="0"/>
              <a:t>consistency </a:t>
            </a:r>
            <a:r>
              <a:rPr lang="en-US" baseline="0" dirty="0" smtClean="0"/>
              <a:t>with National Greenhouse Gas Inventory,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Description of institutional roles and </a:t>
            </a:r>
            <a:r>
              <a:rPr lang="en-US" baseline="0" dirty="0" smtClean="0"/>
              <a:t>responsibilities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Reflections on uncertainties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26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Mabe</a:t>
            </a:r>
            <a:r>
              <a:rPr lang="en-US" dirty="0" smtClean="0"/>
              <a:t> saying also some word about the methodological guidance of the FCPF Carbon</a:t>
            </a:r>
            <a:r>
              <a:rPr lang="en-US" baseline="0" dirty="0" smtClean="0"/>
              <a:t> Fund.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All draft decisions from SBSTA 39 (not re-opened at SBSTA 39)</a:t>
            </a:r>
          </a:p>
          <a:p>
            <a:endParaRPr lang="en-US" b="1" dirty="0" smtClean="0"/>
          </a:p>
          <a:p>
            <a:r>
              <a:rPr lang="en-US" b="1" dirty="0" smtClean="0"/>
              <a:t>Forest Monitoring</a:t>
            </a:r>
            <a:r>
              <a:rPr lang="en-US" b="1" baseline="0" dirty="0" smtClean="0"/>
              <a:t> Systems 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unfccc.int</a:t>
            </a:r>
            <a:r>
              <a:rPr lang="en-US" dirty="0" smtClean="0"/>
              <a:t>/resource/docs/2013/</a:t>
            </a:r>
            <a:r>
              <a:rPr lang="en-US" dirty="0" err="1" smtClean="0"/>
              <a:t>sbsta</a:t>
            </a:r>
            <a:r>
              <a:rPr lang="en-US" dirty="0" smtClean="0"/>
              <a:t>/</a:t>
            </a:r>
            <a:r>
              <a:rPr lang="en-US" dirty="0" err="1" smtClean="0"/>
              <a:t>eng</a:t>
            </a:r>
            <a:r>
              <a:rPr lang="en-US" dirty="0" smtClean="0"/>
              <a:t>/l12a01.pdf</a:t>
            </a:r>
          </a:p>
          <a:p>
            <a:endParaRPr lang="en-US" dirty="0" smtClean="0"/>
          </a:p>
          <a:p>
            <a:r>
              <a:rPr lang="en-US" dirty="0" smtClean="0"/>
              <a:t>Allows for comparability of</a:t>
            </a:r>
            <a:r>
              <a:rPr lang="en-US" baseline="0" dirty="0" smtClean="0"/>
              <a:t> REDD+ emission reduction units with other mitigation </a:t>
            </a:r>
            <a:r>
              <a:rPr lang="en-US" baseline="0" dirty="0" smtClean="0"/>
              <a:t>activities </a:t>
            </a:r>
            <a:r>
              <a:rPr lang="en-US" baseline="0" dirty="0" smtClean="0"/>
              <a:t>undertaken by non-Annex I countries</a:t>
            </a: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Safeguards</a:t>
            </a:r>
            <a:r>
              <a:rPr lang="en-US" b="1" baseline="0" dirty="0" smtClean="0"/>
              <a:t> t</a:t>
            </a:r>
            <a:r>
              <a:rPr lang="en-US" b="1" dirty="0" smtClean="0"/>
              <a:t>o ensure that REDD+ activities:</a:t>
            </a:r>
          </a:p>
          <a:p>
            <a:r>
              <a:rPr lang="en-US" dirty="0" smtClean="0"/>
              <a:t>- Are transparent</a:t>
            </a:r>
          </a:p>
          <a:p>
            <a:r>
              <a:rPr lang="en-US" dirty="0" smtClean="0"/>
              <a:t>- Support </a:t>
            </a:r>
            <a:r>
              <a:rPr lang="en-US" dirty="0" err="1" smtClean="0"/>
              <a:t>exisiting</a:t>
            </a:r>
            <a:r>
              <a:rPr lang="en-US" dirty="0" smtClean="0"/>
              <a:t> efforts to reduce deforestation</a:t>
            </a:r>
          </a:p>
          <a:p>
            <a:r>
              <a:rPr lang="en-US" dirty="0" smtClean="0"/>
              <a:t>- Protect biodiversity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Protext</a:t>
            </a:r>
            <a:r>
              <a:rPr lang="en-US" dirty="0" smtClean="0"/>
              <a:t> local people’s rights</a:t>
            </a:r>
          </a:p>
          <a:p>
            <a:r>
              <a:rPr lang="en-US" dirty="0" smtClean="0"/>
              <a:t>- Reduce leakage</a:t>
            </a:r>
          </a:p>
          <a:p>
            <a:r>
              <a:rPr lang="en-US" dirty="0" smtClean="0"/>
              <a:t>- Protect national sovereignty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Encourage participation of all people.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b="1" dirty="0" smtClean="0"/>
              <a:t>Drivers of deforestation</a:t>
            </a:r>
          </a:p>
          <a:p>
            <a:r>
              <a:rPr lang="en-US" dirty="0" smtClean="0"/>
              <a:t>Countries need to put in place appropriate policies and measures to tackle the drivers of deforestation.</a:t>
            </a:r>
          </a:p>
          <a:p>
            <a:r>
              <a:rPr lang="en-US" dirty="0" smtClean="0"/>
              <a:t>At the moment, many national programs do not specifically target drivers, which raises questions about effectiveness.</a:t>
            </a:r>
          </a:p>
          <a:p>
            <a:r>
              <a:rPr lang="en-US" dirty="0" smtClean="0"/>
              <a:t>The SBSTA text is general and underlines importance of addressing drivers.</a:t>
            </a:r>
          </a:p>
          <a:p>
            <a:pPr marL="0" indent="0">
              <a:buFontTx/>
              <a:buNone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26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0CED1-8B57-4AA2-AB15-A3F797099E13}" type="datetimeFigureOut">
              <a:rPr lang="en-US"/>
              <a:pPr>
                <a:defRPr/>
              </a:pPr>
              <a:t>11/23/2013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85B59-B9A8-4538-973C-C55FC03502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86619-DD9A-4B64-9015-60F254D121EF}" type="datetimeFigureOut">
              <a:rPr lang="en-US"/>
              <a:pPr>
                <a:defRPr/>
              </a:pPr>
              <a:t>11/23/2013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6BD0F-9474-419D-8CA8-4F83F4C785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92EF3-4D77-4525-9C0C-5D0FEE5F5284}" type="datetimeFigureOut">
              <a:rPr lang="en-US"/>
              <a:pPr>
                <a:defRPr/>
              </a:pPr>
              <a:t>11/23/2013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21FA8-88F8-440D-8BE2-9116D2A995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7010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D0386-BB24-42BD-B3DC-C67B6FA5AC84}" type="datetimeFigureOut">
              <a:rPr lang="en-US"/>
              <a:pPr>
                <a:defRPr/>
              </a:pPr>
              <a:t>11/23/2013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28210-3660-48E5-A337-0C672B333D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152400"/>
            <a:ext cx="758669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bg1"/>
              </a:buClr>
              <a:defRPr/>
            </a:lvl1pPr>
            <a:lvl2pPr>
              <a:buClr>
                <a:schemeClr val="bg1"/>
              </a:buClr>
              <a:defRPr/>
            </a:lvl2pPr>
            <a:lvl3pPr>
              <a:buClr>
                <a:schemeClr val="bg1"/>
              </a:buClr>
              <a:defRPr/>
            </a:lvl3pPr>
            <a:lvl4pPr>
              <a:buClr>
                <a:schemeClr val="bg1"/>
              </a:buClr>
              <a:defRPr/>
            </a:lvl4pPr>
            <a:lvl5pPr>
              <a:buClr>
                <a:schemeClr val="bg1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17659-2A4A-42A6-9BC3-A284D6BA494A}" type="datetimeFigureOut">
              <a:rPr lang="en-US"/>
              <a:pPr>
                <a:defRPr/>
              </a:pPr>
              <a:t>11/23/2013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C98F6-BAE0-494F-B23F-F51E07493A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07586-C9C3-4A61-A6C5-FCEDF1AC1C66}" type="datetimeFigureOut">
              <a:rPr lang="en-US"/>
              <a:pPr>
                <a:defRPr/>
              </a:pPr>
              <a:t>11/23/2013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1AE86-7780-48B8-90F7-0352B65B7D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8354-5ED9-4C3F-9377-C25FAC1BB5CE}" type="datetimeFigureOut">
              <a:rPr lang="en-US"/>
              <a:pPr>
                <a:defRPr/>
              </a:pPr>
              <a:t>11/23/2013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A9D0B-8E5A-442E-99B6-45898F1D9D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F073E-DD07-4518-A2E8-232169D85509}" type="datetimeFigureOut">
              <a:rPr lang="en-US"/>
              <a:pPr>
                <a:defRPr/>
              </a:pPr>
              <a:t>11/23/2013</a:t>
            </a:fld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E0619-AFC0-4292-B6D7-8A6EBAE60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" y="152400"/>
            <a:ext cx="7010400" cy="1143000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93E29-223F-481E-A923-655DF981B5D2}" type="datetimeFigureOut">
              <a:rPr lang="en-US"/>
              <a:pPr>
                <a:defRPr/>
              </a:pPr>
              <a:t>11/23/2013</a:t>
            </a:fld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AA793-4624-405E-A77F-FF7364A00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15EE8-4F2A-4A9B-A5C8-011F8DF4C6EE}" type="datetimeFigureOut">
              <a:rPr lang="en-US"/>
              <a:pPr>
                <a:defRPr/>
              </a:pPr>
              <a:t>11/23/2013</a:t>
            </a:fld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7EDB6-B0B6-45B6-A9D6-F51A7F2699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86E6B-2DBA-4AE0-867C-E6F4434E36EF}" type="datetimeFigureOut">
              <a:rPr lang="en-US"/>
              <a:pPr>
                <a:defRPr/>
              </a:pPr>
              <a:t>11/23/2013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0E575-8270-447C-9766-D475D705F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9A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Calibri" pitchFamily="34" charset="0"/>
              </a:defRPr>
            </a:lvl1pPr>
          </a:lstStyle>
          <a:p>
            <a:pPr>
              <a:defRPr/>
            </a:pPr>
            <a:fld id="{97571E34-7E76-456D-9FE3-024C84596184}" type="datetimeFigureOut">
              <a:rPr lang="en-US"/>
              <a:pPr>
                <a:defRPr/>
              </a:pPr>
              <a:t>11/23/2013</a:t>
            </a:fld>
            <a:endParaRPr lang="en-US" dirty="0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594F235-E1B1-4448-B1AA-FADCB2B105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2" descr="D:\CR\Personal\Fotos\Amigos\JB\Thailand-pict\P1020137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412776"/>
            <a:ext cx="9144000" cy="5544616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 bwMode="auto">
          <a:xfrm>
            <a:off x="0" y="1412775"/>
            <a:ext cx="9144000" cy="5534289"/>
          </a:xfrm>
          <a:prstGeom prst="rect">
            <a:avLst/>
          </a:prstGeom>
          <a:solidFill>
            <a:schemeClr val="tx1">
              <a:lumMod val="75000"/>
              <a:lumOff val="25000"/>
              <a:alpha val="53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15"/>
          <a:srcRect t="22007" b="89"/>
          <a:stretch/>
        </p:blipFill>
        <p:spPr>
          <a:xfrm>
            <a:off x="4680520" y="127504"/>
            <a:ext cx="4355976" cy="63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4" r:id="rId9"/>
    <p:sldLayoutId id="2147483801" r:id="rId10"/>
    <p:sldLayoutId id="2147483802" r:id="rId11"/>
    <p:sldLayoutId id="2147483803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3200">
          <a:solidFill>
            <a:schemeClr val="bg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800">
          <a:solidFill>
            <a:schemeClr val="bg1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400">
          <a:solidFill>
            <a:schemeClr val="bg1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" y="5373216"/>
            <a:ext cx="9167751" cy="1484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pic>
        <p:nvPicPr>
          <p:cNvPr id="8" name="Picture 7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5557068"/>
            <a:ext cx="1562401" cy="1184300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467544" y="1484784"/>
            <a:ext cx="8484182" cy="3570208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000" b="1" u="sng" dirty="0" smtClean="0">
                <a:solidFill>
                  <a:schemeClr val="bg1"/>
                </a:solidFill>
                <a:latin typeface="Calibri" pitchFamily="34" charset="0"/>
              </a:rPr>
              <a:t>ITTC(XLIX)/</a:t>
            </a:r>
            <a:r>
              <a:rPr lang="en-US" sz="2000" b="1" u="sng" dirty="0">
                <a:solidFill>
                  <a:schemeClr val="bg1"/>
                </a:solidFill>
                <a:latin typeface="Calibri" pitchFamily="34" charset="0"/>
              </a:rPr>
              <a:t>8</a:t>
            </a:r>
            <a:r>
              <a:rPr lang="en-US" sz="2000" b="1" u="sng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br>
              <a:rPr lang="en-US" sz="2000" b="1" u="sng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2000" b="1" i="1" dirty="0" smtClean="0">
                <a:solidFill>
                  <a:schemeClr val="bg1"/>
                </a:solidFill>
                <a:latin typeface="Calibri" pitchFamily="34" charset="0"/>
              </a:rPr>
              <a:t>item 14 of the agenda</a:t>
            </a:r>
            <a:br>
              <a:rPr lang="en-US" sz="2000" b="1" i="1" dirty="0" smtClean="0">
                <a:solidFill>
                  <a:schemeClr val="bg1"/>
                </a:solidFill>
                <a:latin typeface="Calibri" pitchFamily="34" charset="0"/>
              </a:rPr>
            </a:br>
            <a:endParaRPr lang="en-US" sz="20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Developments in the UNFCCC / IPCC regarding Forests and their Potential Implications for Tropical Forests and World Tropical Timber Economy 2012/2013</a:t>
            </a:r>
            <a:r>
              <a:rPr lang="en-US" sz="2800" b="1" dirty="0" smtClean="0">
                <a:solidFill>
                  <a:srgbClr val="FFC000"/>
                </a:solidFill>
                <a:latin typeface="Calibri" pitchFamily="34" charset="0"/>
              </a:rPr>
              <a:t/>
            </a:r>
            <a:br>
              <a:rPr lang="en-US" sz="2800" b="1" dirty="0" smtClean="0">
                <a:solidFill>
                  <a:srgbClr val="FFC000"/>
                </a:solidFill>
                <a:latin typeface="Calibri" pitchFamily="34" charset="0"/>
              </a:rPr>
            </a:br>
            <a:endParaRPr lang="en-US" sz="2800" b="1" dirty="0" smtClean="0">
              <a:solidFill>
                <a:srgbClr val="FFC000"/>
              </a:solidFill>
              <a:latin typeface="Calibri" pitchFamily="34" charset="0"/>
            </a:endParaRPr>
          </a:p>
          <a:p>
            <a:pPr algn="r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Libreville, 25</a:t>
            </a:r>
            <a:r>
              <a:rPr lang="en-US" baseline="30000" dirty="0" smtClean="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November 2013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Jürgen </a:t>
            </a:r>
            <a:r>
              <a:rPr lang="en-US" b="1" dirty="0" err="1" smtClean="0">
                <a:solidFill>
                  <a:schemeClr val="bg1"/>
                </a:solidFill>
                <a:latin typeface="Calibri" pitchFamily="34" charset="0"/>
              </a:rPr>
              <a:t>Blaser</a:t>
            </a:r>
            <a:endParaRPr lang="en-US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160" y="5693771"/>
            <a:ext cx="2952328" cy="5543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662" y="44624"/>
            <a:ext cx="758669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Conclusions and Outlook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11254" y="1484784"/>
            <a:ext cx="911327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de-CH" sz="4400" b="1" kern="0" baseline="0" dirty="0" smtClean="0">
                <a:solidFill>
                  <a:srgbClr val="FFCC00"/>
                </a:solidFill>
                <a:latin typeface="Calibri" pitchFamily="34" charset="0"/>
              </a:rPr>
              <a:t>The COP </a:t>
            </a:r>
            <a:r>
              <a:rPr lang="de-CH" sz="4400" b="1" kern="0" baseline="0" dirty="0" err="1" smtClean="0">
                <a:solidFill>
                  <a:srgbClr val="FFCC00"/>
                </a:solidFill>
                <a:latin typeface="Calibri" pitchFamily="34" charset="0"/>
              </a:rPr>
              <a:t>that</a:t>
            </a:r>
            <a:r>
              <a:rPr lang="de-CH" sz="4400" b="1" kern="0" baseline="0" dirty="0" smtClean="0">
                <a:solidFill>
                  <a:srgbClr val="FFCC00"/>
                </a:solidFill>
                <a:latin typeface="Calibri" pitchFamily="34" charset="0"/>
              </a:rPr>
              <a:t> </a:t>
            </a:r>
            <a:r>
              <a:rPr lang="de-CH" sz="4400" b="1" kern="0" baseline="0" dirty="0" err="1" smtClean="0">
                <a:solidFill>
                  <a:srgbClr val="FFCC00"/>
                </a:solidFill>
                <a:latin typeface="Calibri" pitchFamily="34" charset="0"/>
              </a:rPr>
              <a:t>made</a:t>
            </a:r>
            <a:r>
              <a:rPr lang="de-CH" sz="4400" b="1" kern="0" baseline="0" dirty="0" smtClean="0">
                <a:solidFill>
                  <a:srgbClr val="FFCC00"/>
                </a:solidFill>
                <a:latin typeface="Calibri" pitchFamily="34" charset="0"/>
              </a:rPr>
              <a:t> a </a:t>
            </a:r>
            <a:r>
              <a:rPr lang="de-CH" sz="4400" b="1" kern="0" baseline="0" dirty="0" err="1" smtClean="0">
                <a:solidFill>
                  <a:srgbClr val="FFCC00"/>
                </a:solidFill>
                <a:latin typeface="Calibri" pitchFamily="34" charset="0"/>
              </a:rPr>
              <a:t>big</a:t>
            </a:r>
            <a:r>
              <a:rPr lang="de-CH" sz="4400" b="1" kern="0" baseline="0" dirty="0" smtClean="0">
                <a:solidFill>
                  <a:srgbClr val="FFCC00"/>
                </a:solidFill>
                <a:latin typeface="Calibri" pitchFamily="34" charset="0"/>
              </a:rPr>
              <a:t> </a:t>
            </a:r>
            <a:r>
              <a:rPr lang="de-CH" sz="4400" b="1" kern="0" baseline="0" dirty="0" err="1" smtClean="0">
                <a:solidFill>
                  <a:srgbClr val="FFCC00"/>
                </a:solidFill>
                <a:latin typeface="Calibri" pitchFamily="34" charset="0"/>
              </a:rPr>
              <a:t>step</a:t>
            </a:r>
            <a:r>
              <a:rPr lang="de-CH" sz="4400" b="1" kern="0" baseline="0" dirty="0" smtClean="0">
                <a:solidFill>
                  <a:srgbClr val="FFCC00"/>
                </a:solidFill>
                <a:latin typeface="Calibri" pitchFamily="34" charset="0"/>
              </a:rPr>
              <a:t> </a:t>
            </a:r>
            <a:r>
              <a:rPr lang="de-CH" sz="4400" b="1" kern="0" baseline="0" dirty="0" err="1" smtClean="0">
                <a:solidFill>
                  <a:srgbClr val="FFCC00"/>
                </a:solidFill>
                <a:latin typeface="Calibri" pitchFamily="34" charset="0"/>
              </a:rPr>
              <a:t>ahead</a:t>
            </a:r>
            <a:r>
              <a:rPr lang="de-CH" sz="4400" b="1" kern="0" baseline="0" dirty="0" smtClean="0">
                <a:solidFill>
                  <a:srgbClr val="FFCC00"/>
                </a:solidFill>
                <a:latin typeface="Calibri" pitchFamily="34" charset="0"/>
              </a:rPr>
              <a:t> in REDD+?</a:t>
            </a:r>
            <a:endParaRPr lang="de-CH" sz="4400" b="1" kern="0" baseline="0" dirty="0" smtClean="0">
              <a:solidFill>
                <a:srgbClr val="FFCC00"/>
              </a:solidFill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de-CH" sz="2500" kern="0" baseline="0" dirty="0" smtClean="0">
                <a:solidFill>
                  <a:schemeClr val="bg1"/>
                </a:solidFill>
                <a:latin typeface="Calibri" pitchFamily="34" charset="0"/>
              </a:rPr>
              <a:t>Technical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road-blocks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have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been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removed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(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issue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on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verification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Integration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of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REDD+ in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the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broader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financing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framework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(</a:t>
            </a:r>
            <a:b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link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to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NAMAs,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financing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mechanisms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FVA, NMA, NMM)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de-CH" sz="2500" i="1" kern="0" baseline="0" dirty="0" smtClean="0">
                <a:solidFill>
                  <a:schemeClr val="bg1"/>
                </a:solidFill>
                <a:latin typeface="Calibri" pitchFamily="34" charset="0"/>
              </a:rPr>
              <a:t>[REDD+ </a:t>
            </a:r>
            <a:r>
              <a:rPr lang="de-CH" sz="2500" i="1" kern="0" dirty="0" err="1" smtClean="0">
                <a:solidFill>
                  <a:schemeClr val="bg1"/>
                </a:solidFill>
                <a:latin typeface="Calibri" pitchFamily="34" charset="0"/>
              </a:rPr>
              <a:t>package</a:t>
            </a:r>
            <a:r>
              <a:rPr lang="de-CH" sz="2500" i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i="1" kern="0" baseline="0" dirty="0" err="1" smtClean="0">
                <a:solidFill>
                  <a:schemeClr val="bg1"/>
                </a:solidFill>
                <a:latin typeface="Calibri" pitchFamily="34" charset="0"/>
              </a:rPr>
              <a:t>close</a:t>
            </a:r>
            <a:r>
              <a:rPr lang="de-CH" sz="2500" i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i="1" kern="0" dirty="0" err="1" smtClean="0">
                <a:solidFill>
                  <a:schemeClr val="bg1"/>
                </a:solidFill>
                <a:latin typeface="Calibri" pitchFamily="34" charset="0"/>
              </a:rPr>
              <a:t>to</a:t>
            </a:r>
            <a:r>
              <a:rPr lang="de-CH" sz="2500" i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i="1" kern="0" dirty="0" err="1" smtClean="0">
                <a:solidFill>
                  <a:schemeClr val="bg1"/>
                </a:solidFill>
                <a:latin typeface="Calibri" pitchFamily="34" charset="0"/>
              </a:rPr>
              <a:t>be</a:t>
            </a:r>
            <a:r>
              <a:rPr lang="de-CH" sz="2500" i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i="1" kern="0" dirty="0" err="1" smtClean="0">
                <a:solidFill>
                  <a:schemeClr val="bg1"/>
                </a:solidFill>
                <a:latin typeface="Calibri" pitchFamily="34" charset="0"/>
              </a:rPr>
              <a:t>finished</a:t>
            </a:r>
            <a:r>
              <a:rPr lang="de-CH" sz="2500" i="1" kern="0" dirty="0" smtClean="0">
                <a:solidFill>
                  <a:schemeClr val="bg1"/>
                </a:solidFill>
                <a:latin typeface="Calibri" pitchFamily="34" charset="0"/>
              </a:rPr>
              <a:t> – </a:t>
            </a:r>
            <a:r>
              <a:rPr lang="de-CH" sz="2500" i="1" kern="0" dirty="0" err="1" smtClean="0">
                <a:solidFill>
                  <a:schemeClr val="bg1"/>
                </a:solidFill>
                <a:latin typeface="Calibri" pitchFamily="34" charset="0"/>
              </a:rPr>
              <a:t>decision</a:t>
            </a:r>
            <a:r>
              <a:rPr lang="de-CH" sz="2500" i="1" kern="0" dirty="0" smtClean="0">
                <a:solidFill>
                  <a:schemeClr val="bg1"/>
                </a:solidFill>
                <a:latin typeface="Calibri" pitchFamily="34" charset="0"/>
              </a:rPr>
              <a:t> on </a:t>
            </a:r>
            <a:r>
              <a:rPr lang="de-CH" sz="2500" i="1" kern="0" dirty="0" err="1" smtClean="0">
                <a:solidFill>
                  <a:schemeClr val="bg1"/>
                </a:solidFill>
                <a:latin typeface="Calibri" pitchFamily="34" charset="0"/>
              </a:rPr>
              <a:t>financing</a:t>
            </a:r>
            <a:r>
              <a:rPr lang="de-CH" sz="2500" i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i="1" kern="0" dirty="0" err="1" smtClean="0">
                <a:solidFill>
                  <a:schemeClr val="bg1"/>
                </a:solidFill>
                <a:latin typeface="Calibri" pitchFamily="34" charset="0"/>
              </a:rPr>
              <a:t>is</a:t>
            </a:r>
            <a:r>
              <a:rPr lang="de-CH" sz="2500" i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i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i="1" kern="0" dirty="0" err="1" smtClean="0">
                <a:solidFill>
                  <a:schemeClr val="bg1"/>
                </a:solidFill>
                <a:latin typeface="Calibri" pitchFamily="34" charset="0"/>
              </a:rPr>
              <a:t>crucial</a:t>
            </a:r>
            <a:endParaRPr lang="de-CH" sz="2500" kern="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de-CH" sz="2500" kern="0" dirty="0">
              <a:solidFill>
                <a:schemeClr val="bg1"/>
              </a:solidFill>
              <a:latin typeface="Calibri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de-CH" sz="4400" b="1" kern="0" dirty="0" err="1" smtClean="0">
                <a:solidFill>
                  <a:srgbClr val="FFCC00"/>
                </a:solidFill>
                <a:latin typeface="Calibri" pitchFamily="34" charset="0"/>
              </a:rPr>
              <a:t>What</a:t>
            </a:r>
            <a:r>
              <a:rPr lang="de-CH" sz="4400" b="1" kern="0" dirty="0" smtClean="0">
                <a:solidFill>
                  <a:srgbClr val="FFCC00"/>
                </a:solidFill>
                <a:latin typeface="Calibri" pitchFamily="34" charset="0"/>
              </a:rPr>
              <a:t> </a:t>
            </a:r>
            <a:r>
              <a:rPr lang="de-CH" sz="4400" b="1" kern="0" dirty="0" err="1" smtClean="0">
                <a:solidFill>
                  <a:srgbClr val="FFCC00"/>
                </a:solidFill>
                <a:latin typeface="Calibri" pitchFamily="34" charset="0"/>
              </a:rPr>
              <a:t>next</a:t>
            </a:r>
            <a:r>
              <a:rPr lang="de-CH" sz="4400" b="1" kern="0" dirty="0" smtClean="0">
                <a:solidFill>
                  <a:srgbClr val="FFCC00"/>
                </a:solidFill>
                <a:latin typeface="Calibri" pitchFamily="34" charset="0"/>
              </a:rPr>
              <a:t>? Focus on </a:t>
            </a:r>
            <a:r>
              <a:rPr lang="de-CH" sz="4400" b="1" kern="0" dirty="0" err="1" smtClean="0">
                <a:solidFill>
                  <a:srgbClr val="FFCC00"/>
                </a:solidFill>
                <a:latin typeface="Calibri" pitchFamily="34" charset="0"/>
              </a:rPr>
              <a:t>Landscapes</a:t>
            </a:r>
            <a:r>
              <a:rPr lang="de-CH" sz="4400" b="1" kern="0" dirty="0" smtClean="0">
                <a:solidFill>
                  <a:srgbClr val="FFCC00"/>
                </a:solidFill>
                <a:latin typeface="Calibri" pitchFamily="34" charset="0"/>
              </a:rPr>
              <a:t>?</a:t>
            </a:r>
            <a:endParaRPr lang="de-CH" sz="2500" b="1" kern="0" dirty="0">
              <a:solidFill>
                <a:srgbClr val="FFCC00"/>
              </a:solidFill>
              <a:latin typeface="Calibri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de-CH" sz="2500" b="1" u="sng" kern="0" dirty="0" err="1" smtClean="0">
                <a:solidFill>
                  <a:srgbClr val="FFFFFF"/>
                </a:solidFill>
                <a:latin typeface="Calibri" pitchFamily="34" charset="0"/>
              </a:rPr>
              <a:t>Outcome</a:t>
            </a:r>
            <a:r>
              <a:rPr lang="de-CH" sz="2500" b="1" u="sng" kern="0" dirty="0" smtClean="0">
                <a:solidFill>
                  <a:srgbClr val="FFFFFF"/>
                </a:solidFill>
                <a:latin typeface="Calibri" pitchFamily="34" charset="0"/>
              </a:rPr>
              <a:t> Statement </a:t>
            </a:r>
            <a:r>
              <a:rPr lang="de-CH" sz="2500" b="1" u="sng" kern="0" dirty="0" err="1" smtClean="0">
                <a:solidFill>
                  <a:srgbClr val="FFFFFF"/>
                </a:solidFill>
                <a:latin typeface="Calibri" pitchFamily="34" charset="0"/>
              </a:rPr>
              <a:t>of</a:t>
            </a:r>
            <a:r>
              <a:rPr lang="de-CH" sz="2500" b="1" u="sng" kern="0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de-CH" sz="2500" b="1" u="sng" kern="0" dirty="0" err="1" smtClean="0">
                <a:solidFill>
                  <a:srgbClr val="FFFFFF"/>
                </a:solidFill>
                <a:latin typeface="Calibri" pitchFamily="34" charset="0"/>
              </a:rPr>
              <a:t>the</a:t>
            </a:r>
            <a:r>
              <a:rPr lang="de-CH" sz="2500" b="1" u="sng" kern="0" dirty="0" smtClean="0">
                <a:solidFill>
                  <a:srgbClr val="FFFFFF"/>
                </a:solidFill>
                <a:latin typeface="Calibri" pitchFamily="34" charset="0"/>
              </a:rPr>
              <a:t> 1st Global </a:t>
            </a:r>
            <a:r>
              <a:rPr lang="de-CH" sz="2500" b="1" u="sng" kern="0" dirty="0" err="1" smtClean="0">
                <a:solidFill>
                  <a:srgbClr val="FFFFFF"/>
                </a:solidFill>
                <a:latin typeface="Calibri" pitchFamily="34" charset="0"/>
              </a:rPr>
              <a:t>Landscape</a:t>
            </a:r>
            <a:r>
              <a:rPr lang="de-CH" sz="2500" b="1" u="sng" kern="0" dirty="0" smtClean="0">
                <a:solidFill>
                  <a:srgbClr val="FFFFFF"/>
                </a:solidFill>
                <a:latin typeface="Calibri" pitchFamily="34" charset="0"/>
              </a:rPr>
              <a:t> Forum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Need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to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be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more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integrated</a:t>
            </a:r>
            <a:endParaRPr lang="de-CH" sz="2500" kern="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Need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to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take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action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on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the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ground</a:t>
            </a:r>
            <a:endParaRPr lang="de-CH" sz="2500" kern="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Need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to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be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people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centered</a:t>
            </a:r>
            <a:endParaRPr lang="de-CH" sz="2500" kern="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de-CH" sz="2500" b="1" u="sng" kern="0" dirty="0">
              <a:solidFill>
                <a:srgbClr val="FFFFFF"/>
              </a:solidFill>
              <a:latin typeface="Calibri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de-CH" sz="2500" b="1" u="sng" kern="0" dirty="0" smtClean="0">
                <a:solidFill>
                  <a:srgbClr val="FFFFFF"/>
                </a:solidFill>
                <a:latin typeface="Calibri" pitchFamily="34" charset="0"/>
              </a:rPr>
              <a:t>The </a:t>
            </a:r>
            <a:r>
              <a:rPr lang="de-CH" sz="2500" b="1" u="sng" kern="0" dirty="0" err="1" smtClean="0">
                <a:solidFill>
                  <a:srgbClr val="FFFFFF"/>
                </a:solidFill>
                <a:latin typeface="Calibri" pitchFamily="34" charset="0"/>
              </a:rPr>
              <a:t>BioCarbon</a:t>
            </a:r>
            <a:r>
              <a:rPr lang="de-CH" sz="2500" b="1" u="sng" kern="0" dirty="0" smtClean="0">
                <a:solidFill>
                  <a:srgbClr val="FFFFFF"/>
                </a:solidFill>
                <a:latin typeface="Calibri" pitchFamily="34" charset="0"/>
              </a:rPr>
              <a:t> Fund </a:t>
            </a:r>
            <a:r>
              <a:rPr lang="de-CH" sz="2500" b="1" i="1" u="sng" kern="0" dirty="0" smtClean="0">
                <a:solidFill>
                  <a:srgbClr val="FFFFFF"/>
                </a:solidFill>
                <a:latin typeface="Calibri" pitchFamily="34" charset="0"/>
              </a:rPr>
              <a:t>Initiative </a:t>
            </a:r>
            <a:r>
              <a:rPr lang="de-CH" sz="2500" b="1" i="1" u="sng" kern="0" dirty="0" err="1" smtClean="0">
                <a:solidFill>
                  <a:srgbClr val="FFFFFF"/>
                </a:solidFill>
                <a:latin typeface="Calibri" pitchFamily="34" charset="0"/>
              </a:rPr>
              <a:t>for</a:t>
            </a:r>
            <a:r>
              <a:rPr lang="de-CH" sz="2500" b="1" i="1" u="sng" kern="0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de-CH" sz="2500" b="1" i="1" u="sng" kern="0" dirty="0" err="1" smtClean="0">
                <a:solidFill>
                  <a:srgbClr val="FFFFFF"/>
                </a:solidFill>
                <a:latin typeface="Calibri" pitchFamily="34" charset="0"/>
              </a:rPr>
              <a:t>Sustainable</a:t>
            </a:r>
            <a:r>
              <a:rPr lang="de-CH" sz="2500" b="1" i="1" u="sng" kern="0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de-CH" sz="2500" b="1" i="1" u="sng" kern="0" dirty="0" err="1" smtClean="0">
                <a:solidFill>
                  <a:srgbClr val="FFFFFF"/>
                </a:solidFill>
                <a:latin typeface="Calibri" pitchFamily="34" charset="0"/>
              </a:rPr>
              <a:t>Forest</a:t>
            </a:r>
            <a:r>
              <a:rPr lang="de-CH" sz="2500" b="1" i="1" u="sng" kern="0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de-CH" sz="2500" b="1" i="1" u="sng" kern="0" dirty="0" err="1" smtClean="0">
                <a:solidFill>
                  <a:srgbClr val="FFFFFF"/>
                </a:solidFill>
                <a:latin typeface="Calibri" pitchFamily="34" charset="0"/>
              </a:rPr>
              <a:t>Landscapes</a:t>
            </a:r>
            <a:r>
              <a:rPr lang="de-CH" sz="2500" b="1" i="1" u="sng" kern="0" dirty="0" smtClean="0">
                <a:solidFill>
                  <a:srgbClr val="FFFFFF"/>
                </a:solidFill>
                <a:latin typeface="Calibri" pitchFamily="34" charset="0"/>
              </a:rPr>
              <a:t>: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US$280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million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pledged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by</a:t>
            </a:r>
            <a:r>
              <a:rPr lang="de-CH" sz="2500" kern="0" dirty="0">
                <a:solidFill>
                  <a:schemeClr val="bg1"/>
                </a:solidFill>
                <a:latin typeface="Calibri" pitchFamily="34" charset="0"/>
              </a:rPr>
              <a:t> Germany, </a:t>
            </a:r>
            <a:r>
              <a:rPr lang="de-CH" sz="2500" kern="0" dirty="0" err="1">
                <a:solidFill>
                  <a:schemeClr val="bg1"/>
                </a:solidFill>
                <a:latin typeface="Calibri" pitchFamily="34" charset="0"/>
              </a:rPr>
              <a:t>Norway</a:t>
            </a:r>
            <a:r>
              <a:rPr lang="de-CH" sz="2500" kern="0" dirty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de-CH" sz="2500" kern="0" dirty="0" err="1">
                <a:solidFill>
                  <a:schemeClr val="bg1"/>
                </a:solidFill>
                <a:latin typeface="Calibri" pitchFamily="34" charset="0"/>
              </a:rPr>
              <a:t>the</a:t>
            </a:r>
            <a:r>
              <a:rPr lang="de-CH" sz="2500" kern="0" dirty="0">
                <a:solidFill>
                  <a:schemeClr val="bg1"/>
                </a:solidFill>
                <a:latin typeface="Calibri" pitchFamily="34" charset="0"/>
              </a:rPr>
              <a:t> United </a:t>
            </a:r>
            <a:r>
              <a:rPr lang="de-CH" sz="2500" kern="0" dirty="0" err="1">
                <a:solidFill>
                  <a:schemeClr val="bg1"/>
                </a:solidFill>
                <a:latin typeface="Calibri" pitchFamily="34" charset="0"/>
              </a:rPr>
              <a:t>Kingdom</a:t>
            </a:r>
            <a:r>
              <a:rPr lang="de-CH" sz="2500" kern="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>
                <a:solidFill>
                  <a:schemeClr val="bg1"/>
                </a:solidFill>
                <a:latin typeface="Calibri" pitchFamily="34" charset="0"/>
              </a:rPr>
              <a:t>and</a:t>
            </a:r>
            <a:r>
              <a:rPr lang="de-CH" sz="2500" kern="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err="1">
                <a:solidFill>
                  <a:schemeClr val="bg1"/>
                </a:solidFill>
                <a:latin typeface="Calibri" pitchFamily="34" charset="0"/>
              </a:rPr>
              <a:t>the</a:t>
            </a:r>
            <a:r>
              <a:rPr lang="de-CH" sz="2500" kern="0" dirty="0">
                <a:solidFill>
                  <a:schemeClr val="bg1"/>
                </a:solidFill>
                <a:latin typeface="Calibri" pitchFamily="34" charset="0"/>
              </a:rPr>
              <a:t> United 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States. </a:t>
            </a:r>
            <a:r>
              <a:rPr lang="de-CH" sz="2500" kern="0" dirty="0" err="1" smtClean="0">
                <a:solidFill>
                  <a:schemeClr val="bg1"/>
                </a:solidFill>
                <a:latin typeface="Calibri" pitchFamily="34" charset="0"/>
              </a:rPr>
              <a:t>Others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500" kern="0" dirty="0" smtClean="0">
                <a:solidFill>
                  <a:schemeClr val="bg1"/>
                </a:solidFill>
                <a:latin typeface="Calibri" pitchFamily="34" charset="0"/>
              </a:rPr>
              <a:t>?</a:t>
            </a:r>
          </a:p>
          <a:p>
            <a:pPr eaLnBrk="0" hangingPunct="0">
              <a:spcBef>
                <a:spcPct val="20000"/>
              </a:spcBef>
              <a:defRPr/>
            </a:pPr>
            <a:endParaRPr lang="de-CH" sz="3800" kern="0" dirty="0">
              <a:solidFill>
                <a:schemeClr val="bg1"/>
              </a:solidFill>
              <a:latin typeface="Calibri" pitchFamily="34" charset="0"/>
            </a:endParaRPr>
          </a:p>
          <a:p>
            <a:pPr lvl="0" eaLnBrk="0" hangingPunct="0">
              <a:spcBef>
                <a:spcPct val="20000"/>
              </a:spcBef>
              <a:defRPr/>
            </a:pPr>
            <a:r>
              <a:rPr lang="de-CH" sz="4400" b="1" kern="0" dirty="0" smtClean="0">
                <a:solidFill>
                  <a:srgbClr val="FFCC00"/>
                </a:solidFill>
                <a:latin typeface="Calibri" pitchFamily="34" charset="0"/>
              </a:rPr>
              <a:t>ITTO </a:t>
            </a:r>
            <a:r>
              <a:rPr lang="de-CH" sz="4400" b="1" kern="0" dirty="0" err="1" smtClean="0">
                <a:solidFill>
                  <a:srgbClr val="FFCC00"/>
                </a:solidFill>
                <a:latin typeface="Calibri" pitchFamily="34" charset="0"/>
              </a:rPr>
              <a:t>and</a:t>
            </a:r>
            <a:r>
              <a:rPr lang="de-CH" sz="4400" b="1" kern="0" dirty="0" smtClean="0">
                <a:solidFill>
                  <a:srgbClr val="FFCC00"/>
                </a:solidFill>
                <a:latin typeface="Calibri" pitchFamily="34" charset="0"/>
              </a:rPr>
              <a:t> REDD+?</a:t>
            </a:r>
          </a:p>
          <a:p>
            <a:pPr marL="457200" lvl="0" indent="-4572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Technical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development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 in REDD+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of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interest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for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 SFM (NFMS,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reporting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etc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)</a:t>
            </a:r>
          </a:p>
          <a:p>
            <a:pPr marL="457200" lvl="0" indent="-4572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But: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the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absence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of</a:t>
            </a:r>
            <a:r>
              <a:rPr lang="de-CH" sz="2800" b="1" kern="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SFM in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the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 REDD+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architecture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….</a:t>
            </a:r>
          </a:p>
          <a:p>
            <a:pPr marL="457200" lvl="0" indent="-4572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IFM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generally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 not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really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taken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 on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board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 in REDD+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counttry</a:t>
            </a:r>
            <a:r>
              <a:rPr lang="de-CH" sz="2800" b="1" kern="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de-CH" sz="2800" b="1" kern="0" dirty="0" err="1" smtClean="0">
                <a:solidFill>
                  <a:schemeClr val="bg1"/>
                </a:solidFill>
                <a:latin typeface="Calibri" pitchFamily="34" charset="0"/>
              </a:rPr>
              <a:t>strategies</a:t>
            </a:r>
            <a:endParaRPr lang="de-CH" sz="2800" b="1" kern="0" dirty="0">
              <a:solidFill>
                <a:schemeClr val="bg1"/>
              </a:solidFill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defRPr/>
            </a:pPr>
            <a:endParaRPr lang="de-CH" sz="2500" b="1" kern="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de-CH" sz="2500" kern="0" baseline="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6033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324545" y="1597729"/>
            <a:ext cx="8711951" cy="4832092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000" b="1" u="sng" dirty="0" smtClean="0">
                <a:solidFill>
                  <a:schemeClr val="bg1"/>
                </a:solidFill>
                <a:latin typeface="Calibri" pitchFamily="34" charset="0"/>
              </a:rPr>
              <a:t>ITTC(XLIX)/</a:t>
            </a:r>
            <a:r>
              <a:rPr lang="en-US" sz="2000" b="1" u="sng" dirty="0">
                <a:solidFill>
                  <a:schemeClr val="bg1"/>
                </a:solidFill>
                <a:latin typeface="Calibri" pitchFamily="34" charset="0"/>
              </a:rPr>
              <a:t>8</a:t>
            </a:r>
            <a:r>
              <a:rPr lang="en-US" sz="2000" b="1" u="sng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br>
              <a:rPr lang="en-US" sz="2000" b="1" u="sng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2000" b="1" i="1" dirty="0" smtClean="0">
                <a:solidFill>
                  <a:schemeClr val="bg1"/>
                </a:solidFill>
                <a:latin typeface="Calibri" pitchFamily="34" charset="0"/>
              </a:rPr>
              <a:t>item 14 of the agenda</a:t>
            </a:r>
          </a:p>
          <a:p>
            <a:pPr algn="r"/>
            <a:endParaRPr lang="en-US" sz="20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en-US" sz="2000" b="1" i="1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sz="2000" b="1" i="1" dirty="0" smtClean="0">
                <a:solidFill>
                  <a:schemeClr val="bg1"/>
                </a:solidFill>
                <a:latin typeface="Calibri" pitchFamily="34" charset="0"/>
              </a:rPr>
            </a:br>
            <a:endParaRPr lang="en-US" sz="20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endParaRPr lang="en-US" sz="20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>
              <a:lnSpc>
                <a:spcPct val="150000"/>
              </a:lnSpc>
              <a:buAutoNum type="arabicPlain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Overview on Forest Carbon/REDD+ finance &amp; markets</a:t>
            </a:r>
          </a:p>
          <a:p>
            <a:pPr marL="514350" indent="-514350">
              <a:lnSpc>
                <a:spcPct val="150000"/>
              </a:lnSpc>
              <a:buAutoNum type="arabicPlain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Some highlights on the REDD+ pathway</a:t>
            </a:r>
          </a:p>
          <a:p>
            <a:pPr marL="514350" indent="-514350">
              <a:lnSpc>
                <a:spcPct val="150000"/>
              </a:lnSpc>
              <a:buAutoNum type="arabicPlain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REDD+ Policy Process in UNFCCC/SBSTA  and COP-19</a:t>
            </a:r>
          </a:p>
          <a:p>
            <a:pPr marL="514350" indent="-514350">
              <a:lnSpc>
                <a:spcPct val="150000"/>
              </a:lnSpc>
              <a:buAutoNum type="arabicPlain"/>
            </a:pPr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Conclusion and outlook</a:t>
            </a:r>
            <a:endParaRPr lang="en-US" sz="2800" b="1" dirty="0" smtClean="0">
              <a:solidFill>
                <a:srgbClr val="FFC000"/>
              </a:solidFill>
              <a:latin typeface="Calibri" pitchFamily="34" charset="0"/>
            </a:endParaRPr>
          </a:p>
        </p:txBody>
      </p:sp>
      <p:pic>
        <p:nvPicPr>
          <p:cNvPr id="7" name="Picture 6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0"/>
            <a:ext cx="1562401" cy="11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3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662" y="152400"/>
            <a:ext cx="758669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Finance and Markets</a:t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State of the Forest Carbon Markets 2013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114800"/>
          </a:xfrm>
        </p:spPr>
        <p:txBody>
          <a:bodyPr/>
          <a:lstStyle/>
          <a:p>
            <a:pPr lvl="1">
              <a:buNone/>
            </a:pPr>
            <a:endParaRPr lang="en-US" sz="2000" dirty="0" smtClean="0"/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7571573" y="5338426"/>
            <a:ext cx="280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/>
                <a:cs typeface="Calibri"/>
              </a:rPr>
              <a:t>Source: Forest Trends, 2013</a:t>
            </a:r>
            <a:endParaRPr lang="en-US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19" y="5229200"/>
            <a:ext cx="8356927" cy="588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5805263"/>
            <a:ext cx="8352928" cy="3025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735" y="6093296"/>
            <a:ext cx="8355031" cy="5715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95" y="1412776"/>
            <a:ext cx="8784976" cy="36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40352" y="2204864"/>
            <a:ext cx="13644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b="1" dirty="0" smtClean="0"/>
              <a:t>28 MtCO2e</a:t>
            </a:r>
            <a:endParaRPr lang="de-CH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028384" y="4427820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b="1" dirty="0" smtClean="0"/>
              <a:t>2012</a:t>
            </a:r>
            <a:endParaRPr lang="de-CH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5157192"/>
            <a:ext cx="1800200" cy="15604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b="1" dirty="0" smtClean="0"/>
              <a:t>Market</a:t>
            </a:r>
          </a:p>
          <a:p>
            <a:endParaRPr lang="de-CH" b="1" dirty="0"/>
          </a:p>
          <a:p>
            <a:pPr>
              <a:lnSpc>
                <a:spcPct val="110000"/>
              </a:lnSpc>
            </a:pPr>
            <a:r>
              <a:rPr lang="de-CH" b="1" dirty="0" err="1" smtClean="0"/>
              <a:t>Voluntary</a:t>
            </a:r>
            <a:endParaRPr lang="de-CH" b="1" dirty="0" smtClean="0"/>
          </a:p>
          <a:p>
            <a:pPr>
              <a:lnSpc>
                <a:spcPct val="110000"/>
              </a:lnSpc>
            </a:pPr>
            <a:r>
              <a:rPr lang="de-CH" b="1" dirty="0" smtClean="0"/>
              <a:t>Compliance</a:t>
            </a:r>
          </a:p>
          <a:p>
            <a:pPr>
              <a:lnSpc>
                <a:spcPct val="110000"/>
              </a:lnSpc>
            </a:pPr>
            <a:r>
              <a:rPr lang="de-CH" b="1" dirty="0" smtClean="0"/>
              <a:t>Total</a:t>
            </a:r>
            <a:endParaRPr lang="de-CH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051720" y="5147900"/>
            <a:ext cx="65880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b="1" dirty="0" smtClean="0"/>
              <a:t>Volume                           Value                     </a:t>
            </a:r>
            <a:r>
              <a:rPr lang="de-CH" b="1" dirty="0" err="1" smtClean="0"/>
              <a:t>AveragePrice</a:t>
            </a:r>
            <a:r>
              <a:rPr lang="de-CH" b="1" dirty="0" smtClean="0"/>
              <a:t>       </a:t>
            </a:r>
            <a:endParaRPr lang="de-CH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43608" y="2204864"/>
            <a:ext cx="2146742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b="1" dirty="0" smtClean="0"/>
              <a:t>58 countries</a:t>
            </a:r>
          </a:p>
          <a:p>
            <a:r>
              <a:rPr lang="de-CH" b="1" dirty="0" smtClean="0"/>
              <a:t>513 </a:t>
            </a:r>
            <a:r>
              <a:rPr lang="de-CH" b="1" dirty="0" err="1" smtClean="0"/>
              <a:t>projects</a:t>
            </a:r>
            <a:endParaRPr lang="de-CH" b="1" dirty="0" smtClean="0"/>
          </a:p>
          <a:p>
            <a:r>
              <a:rPr lang="de-CH" b="1" dirty="0" smtClean="0"/>
              <a:t>57% VCS </a:t>
            </a:r>
            <a:r>
              <a:rPr lang="de-CH" b="1" dirty="0" err="1" smtClean="0"/>
              <a:t>certified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2953697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662" y="152400"/>
            <a:ext cx="758669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Finance and Markets</a:t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Bilateral and Multilateral REDD+ Finance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114800"/>
          </a:xfrm>
        </p:spPr>
        <p:txBody>
          <a:bodyPr/>
          <a:lstStyle/>
          <a:p>
            <a:pPr lvl="1">
              <a:buNone/>
            </a:pPr>
            <a:endParaRPr lang="en-US" sz="2000" dirty="0" smtClean="0"/>
          </a:p>
          <a:p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602014"/>
            <a:ext cx="34932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/>
                <a:cs typeface="Calibri"/>
              </a:rPr>
              <a:t>November 2012: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  <a:latin typeface="Calibri"/>
                <a:cs typeface="Calibri"/>
              </a:rPr>
              <a:t>Available funds: US$ 5.28 billion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  <a:latin typeface="Calibri"/>
                <a:cs typeface="Calibri"/>
              </a:rPr>
              <a:t>Allocated funds: US$ 4.29 billion</a:t>
            </a:r>
            <a:endParaRPr lang="en-US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8164" y="5600104"/>
            <a:ext cx="42242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Calibri"/>
                <a:cs typeface="Calibri"/>
              </a:rPr>
              <a:t>November 2013: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  <a:latin typeface="Calibri"/>
                <a:cs typeface="Calibri"/>
              </a:rPr>
              <a:t>Available funds: US$ 6.81 billion (+ 29%)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  <a:latin typeface="Calibri"/>
                <a:cs typeface="Calibri"/>
              </a:rPr>
              <a:t>Allocated funds: US$ 5.35 billion (+25%)</a:t>
            </a:r>
            <a:endParaRPr lang="en-US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912411"/>
            <a:ext cx="4176472" cy="35118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316" y="1912411"/>
            <a:ext cx="4166848" cy="351184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Box 14"/>
          <p:cNvSpPr txBox="1"/>
          <p:nvPr/>
        </p:nvSpPr>
        <p:spPr>
          <a:xfrm rot="16200000">
            <a:off x="6919576" y="4402106"/>
            <a:ext cx="4109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/>
                <a:cs typeface="Calibri"/>
              </a:rPr>
              <a:t>Source: Voluntary REDD+ Database, 2013</a:t>
            </a:r>
            <a:endParaRPr lang="en-US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66544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 r="22146"/>
          <a:stretch>
            <a:fillRect/>
          </a:stretch>
        </p:blipFill>
        <p:spPr bwMode="auto">
          <a:xfrm>
            <a:off x="0" y="-171400"/>
            <a:ext cx="9165698" cy="7138632"/>
          </a:xfrm>
          <a:prstGeom prst="rect">
            <a:avLst/>
          </a:prstGeom>
          <a:noFill/>
        </p:spPr>
      </p:pic>
      <p:sp>
        <p:nvSpPr>
          <p:cNvPr id="55" name="Rectangle 54"/>
          <p:cNvSpPr/>
          <p:nvPr/>
        </p:nvSpPr>
        <p:spPr bwMode="auto">
          <a:xfrm>
            <a:off x="0" y="-171399"/>
            <a:ext cx="9144000" cy="7118464"/>
          </a:xfrm>
          <a:prstGeom prst="rect">
            <a:avLst/>
          </a:prstGeom>
          <a:solidFill>
            <a:schemeClr val="tx1">
              <a:lumMod val="75000"/>
              <a:lumOff val="25000"/>
              <a:alpha val="53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/>
            </a:r>
            <a:br>
              <a:rPr kumimoji="0" lang="de-CH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</a:br>
            <a:r>
              <a:rPr kumimoji="0" lang="de-CH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The REDD+ </a:t>
            </a:r>
            <a:r>
              <a:rPr kumimoji="0" lang="de-CH" sz="2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Pathway</a:t>
            </a:r>
            <a:r>
              <a:rPr kumimoji="0" lang="de-CH" sz="2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</a:t>
            </a:r>
            <a:r>
              <a:rPr lang="de-CH" sz="2800" b="1" dirty="0" smtClean="0">
                <a:solidFill>
                  <a:schemeClr val="bg1"/>
                </a:solidFill>
                <a:latin typeface="Calibri" pitchFamily="34" charset="0"/>
              </a:rPr>
              <a:t>– </a:t>
            </a:r>
            <a:r>
              <a:rPr lang="de-CH" sz="2800" b="1" dirty="0" err="1" smtClean="0">
                <a:solidFill>
                  <a:schemeClr val="bg1"/>
                </a:solidFill>
                <a:latin typeface="Calibri" pitchFamily="34" charset="0"/>
              </a:rPr>
              <a:t>where</a:t>
            </a:r>
            <a:r>
              <a:rPr lang="de-CH" sz="2800" b="1" dirty="0" smtClean="0">
                <a:solidFill>
                  <a:schemeClr val="bg1"/>
                </a:solidFill>
                <a:latin typeface="Calibri" pitchFamily="34" charset="0"/>
              </a:rPr>
              <a:t> do </a:t>
            </a:r>
            <a:r>
              <a:rPr lang="de-CH" sz="2800" b="1" dirty="0" err="1" smtClean="0">
                <a:solidFill>
                  <a:schemeClr val="bg1"/>
                </a:solidFill>
                <a:latin typeface="Calibri" pitchFamily="34" charset="0"/>
              </a:rPr>
              <a:t>we</a:t>
            </a:r>
            <a:r>
              <a:rPr lang="de-CH" sz="2800" b="1" dirty="0" smtClean="0">
                <a:solidFill>
                  <a:schemeClr val="bg1"/>
                </a:solidFill>
                <a:latin typeface="Calibri" pitchFamily="34" charset="0"/>
              </a:rPr>
              <a:t> stand?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2123728" y="1781457"/>
            <a:ext cx="5976664" cy="4093895"/>
          </a:xfrm>
          <a:prstGeom prst="round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5" y="836712"/>
            <a:ext cx="1645096" cy="78728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Calibri" pitchFamily="34" charset="0"/>
              </a:rPr>
              <a:t>UNFCCC Policy</a:t>
            </a:r>
            <a:br>
              <a:rPr lang="en-US" sz="1400" b="1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400" b="1" smtClean="0">
                <a:solidFill>
                  <a:schemeClr val="bg1"/>
                </a:solidFill>
                <a:latin typeface="Calibri" pitchFamily="34" charset="0"/>
              </a:rPr>
              <a:t>Decisions on REDD+</a:t>
            </a:r>
            <a:endParaRPr lang="en-US" sz="1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3741" y="836712"/>
            <a:ext cx="5073618" cy="7872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alibri" pitchFamily="34" charset="0"/>
              </a:rPr>
              <a:t>Agreed Decision on REDD+ COP-19 </a:t>
            </a:r>
            <a:br>
              <a:rPr lang="en-US" sz="16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US" sz="1600" b="1" dirty="0" smtClean="0">
                <a:solidFill>
                  <a:schemeClr val="tx1"/>
                </a:solidFill>
                <a:latin typeface="Calibri" pitchFamily="34" charset="0"/>
              </a:rPr>
              <a:t>(Market? Fund?)</a:t>
            </a:r>
            <a:endParaRPr lang="en-US" sz="1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12640" y="1309084"/>
            <a:ext cx="551101" cy="1736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2506283" y="1916832"/>
            <a:ext cx="1785722" cy="551101"/>
          </a:xfrm>
          <a:prstGeom prst="roundRect">
            <a:avLst/>
          </a:prstGeom>
          <a:solidFill>
            <a:srgbClr val="00B0F0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69856" y="1938914"/>
            <a:ext cx="2702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00B0F0"/>
                </a:solidFill>
                <a:latin typeface="Calibri" pitchFamily="34" charset="0"/>
              </a:rPr>
              <a:t>PHASE  III : IMPLEMENTION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Design ER-Methods 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Piloting first schemes and </a:t>
            </a:r>
            <a:b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ER certificates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3528" y="2276872"/>
            <a:ext cx="562097" cy="30704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UNFCCC  Negotiations</a:t>
            </a:r>
            <a:endParaRPr lang="en-US" sz="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370945" y="1936623"/>
            <a:ext cx="629830" cy="4583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923928" y="5875352"/>
            <a:ext cx="1" cy="458932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454888" y="2041103"/>
            <a:ext cx="17570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FCPF Carbon Fund 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506283" y="4851878"/>
            <a:ext cx="2283134" cy="551101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69162" y="4851878"/>
            <a:ext cx="214231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READINESS</a:t>
            </a:r>
            <a:r>
              <a:rPr lang="en-US" sz="1400" b="1" dirty="0" smtClean="0">
                <a:latin typeface="Calibri" pitchFamily="34" charset="0"/>
              </a:rPr>
              <a:t> FOR REDD+</a:t>
            </a:r>
          </a:p>
          <a:p>
            <a:pPr algn="ctr"/>
            <a:r>
              <a:rPr lang="en-US" sz="1400" b="1" dirty="0" smtClean="0">
                <a:latin typeface="Calibri" pitchFamily="34" charset="0"/>
              </a:rPr>
              <a:t>(multilateral and bilateral)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2901229" y="4693118"/>
            <a:ext cx="312311" cy="1736"/>
          </a:xfrm>
          <a:prstGeom prst="straightConnector1">
            <a:avLst/>
          </a:prstGeom>
          <a:ln w="28575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3923835" y="4692250"/>
            <a:ext cx="312311" cy="1736"/>
          </a:xfrm>
          <a:prstGeom prst="straightConnector1">
            <a:avLst/>
          </a:prstGeom>
          <a:ln w="28575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3637134" y="3985862"/>
            <a:ext cx="1474925" cy="551101"/>
          </a:xfrm>
          <a:prstGeom prst="roundRect">
            <a:avLst/>
          </a:prstGeom>
          <a:solidFill>
            <a:srgbClr val="FFFF00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555777" y="2726202"/>
            <a:ext cx="1209372" cy="629830"/>
          </a:xfrm>
          <a:prstGeom prst="roundRect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3177951" y="3238079"/>
            <a:ext cx="1490365" cy="158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835696" y="3861048"/>
            <a:ext cx="393644" cy="2604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3023828" y="2600909"/>
            <a:ext cx="216025" cy="1"/>
          </a:xfrm>
          <a:prstGeom prst="straightConnector1">
            <a:avLst/>
          </a:prstGeom>
          <a:ln w="28575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658233" y="4100822"/>
            <a:ext cx="148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FCPF Readiness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72612" y="3828404"/>
            <a:ext cx="27054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FFFF00"/>
                </a:solidFill>
                <a:latin typeface="Calibri" pitchFamily="34" charset="0"/>
              </a:rPr>
              <a:t>PHASE  I: REDD+ READINESS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Organization and </a:t>
            </a:r>
            <a:b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Consultation on REDD+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Developing a REDD+ </a:t>
            </a:r>
            <a:b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country strategy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Develop Reference Level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Measurement, Reporting</a:t>
            </a:r>
          </a:p>
          <a:p>
            <a:pPr marL="177800" indent="-177800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    and Verification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699792" y="2893324"/>
            <a:ext cx="8952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FIP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172611" y="2962388"/>
            <a:ext cx="27117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92D050"/>
                </a:solidFill>
                <a:latin typeface="Calibri" pitchFamily="34" charset="0"/>
              </a:rPr>
              <a:t>PHASE  II: MEASURES &amp; INV.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Policies &amp; Measures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Sub-national investments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2358936" y="3985862"/>
            <a:ext cx="916094" cy="551101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195736" y="3861048"/>
            <a:ext cx="12289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b="1" dirty="0" smtClean="0">
              <a:latin typeface="Calibri" pitchFamily="34" charset="0"/>
            </a:endParaRPr>
          </a:p>
          <a:p>
            <a:pPr algn="ctr"/>
            <a:r>
              <a:rPr lang="en-US" sz="1600" b="1" dirty="0" smtClean="0">
                <a:latin typeface="Calibri" pitchFamily="34" charset="0"/>
              </a:rPr>
              <a:t>UN-REDD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276352" y="479226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2015?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276352" y="24239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2011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276352" y="5179490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Since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2008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76352" y="3198574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2010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rot="5400000">
            <a:off x="3580163" y="1731051"/>
            <a:ext cx="371561" cy="1588"/>
          </a:xfrm>
          <a:prstGeom prst="straightConnector1">
            <a:avLst/>
          </a:prstGeom>
          <a:ln w="28575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rot="5400000" flipH="1" flipV="1">
            <a:off x="268322" y="5788462"/>
            <a:ext cx="830493" cy="1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23529" y="6262275"/>
            <a:ext cx="7407502" cy="55110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UNFCCC COP 11 Montreal 2005 to COP 19 Warsaw 2013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(including Bali Action Plan, Copenhagen Accord, Cancun Agreement)</a:t>
            </a:r>
            <a:endParaRPr lang="en-US" sz="1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187624" y="2276872"/>
            <a:ext cx="634105" cy="3070421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REDD+ Partnership 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(75 countries +, policy exchange)</a:t>
            </a:r>
          </a:p>
          <a:p>
            <a:endParaRPr lang="en-US" sz="5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 flipV="1">
            <a:off x="899592" y="2564904"/>
            <a:ext cx="288032" cy="3564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899592" y="3429000"/>
            <a:ext cx="288032" cy="5486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899592" y="4219168"/>
            <a:ext cx="288032" cy="1920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899592" y="5085184"/>
            <a:ext cx="288032" cy="1588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 bwMode="auto">
          <a:xfrm flipV="1">
            <a:off x="8305730" y="332656"/>
            <a:ext cx="1588" cy="6479926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2" name="TextBox 121"/>
          <p:cNvSpPr txBox="1"/>
          <p:nvPr/>
        </p:nvSpPr>
        <p:spPr>
          <a:xfrm>
            <a:off x="8269793" y="6167045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Since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2005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4144488" y="2061642"/>
            <a:ext cx="715544" cy="158338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067944" y="2545740"/>
            <a:ext cx="895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latin typeface="Calibri" pitchFamily="34" charset="0"/>
              </a:rPr>
              <a:t>BioCF</a:t>
            </a:r>
            <a:endParaRPr lang="en-US" sz="1600" b="1" dirty="0" smtClean="0">
              <a:latin typeface="Calibri" pitchFamily="34" charset="0"/>
            </a:endParaRPr>
          </a:p>
          <a:p>
            <a:pPr algn="ctr"/>
            <a:r>
              <a:rPr lang="en-US" sz="1600" b="1" dirty="0" smtClean="0">
                <a:latin typeface="Calibri" pitchFamily="34" charset="0"/>
              </a:rPr>
              <a:t>ISFL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274541" y="111545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2013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rot="5400000" flipH="1" flipV="1">
            <a:off x="4414976" y="3776032"/>
            <a:ext cx="312311" cy="1736"/>
          </a:xfrm>
          <a:prstGeom prst="straightConnector1">
            <a:avLst/>
          </a:prstGeom>
          <a:ln w="28575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1" idx="3"/>
          </p:cNvCxnSpPr>
          <p:nvPr/>
        </p:nvCxnSpPr>
        <p:spPr>
          <a:xfrm flipH="1" flipV="1">
            <a:off x="3419872" y="3376157"/>
            <a:ext cx="4799" cy="777279"/>
          </a:xfrm>
          <a:prstGeom prst="straightConnector1">
            <a:avLst/>
          </a:prstGeom>
          <a:ln w="28575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3275856" y="4270099"/>
            <a:ext cx="302701" cy="0"/>
          </a:xfrm>
          <a:prstGeom prst="straightConnector1">
            <a:avLst/>
          </a:prstGeom>
          <a:ln w="28575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67944" y="5877272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rgbClr val="FFC000"/>
                </a:solidFill>
              </a:rPr>
              <a:t>Multilateral </a:t>
            </a:r>
            <a:r>
              <a:rPr lang="de-CH" dirty="0" err="1" smtClean="0">
                <a:solidFill>
                  <a:srgbClr val="FFC000"/>
                </a:solidFill>
              </a:rPr>
              <a:t>and</a:t>
            </a:r>
            <a:r>
              <a:rPr lang="de-CH" dirty="0" smtClean="0">
                <a:solidFill>
                  <a:srgbClr val="FFC000"/>
                </a:solidFill>
              </a:rPr>
              <a:t> bilateral </a:t>
            </a:r>
            <a:r>
              <a:rPr lang="de-CH" dirty="0" err="1">
                <a:solidFill>
                  <a:srgbClr val="FFC000"/>
                </a:solidFill>
              </a:rPr>
              <a:t>F</a:t>
            </a:r>
            <a:r>
              <a:rPr lang="de-CH" dirty="0" err="1" smtClean="0">
                <a:solidFill>
                  <a:srgbClr val="FFC000"/>
                </a:solidFill>
              </a:rPr>
              <a:t>acilities</a:t>
            </a:r>
            <a:endParaRPr lang="de-CH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0144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" grpId="0" animBg="1"/>
      <p:bldP spid="5" grpId="0" animBg="1"/>
      <p:bldP spid="9" grpId="0" animBg="1"/>
      <p:bldP spid="10" grpId="0"/>
      <p:bldP spid="11" grpId="0" animBg="1"/>
      <p:bldP spid="20" grpId="0"/>
      <p:bldP spid="21" grpId="0" animBg="1"/>
      <p:bldP spid="22" grpId="0"/>
      <p:bldP spid="26" grpId="0" animBg="1"/>
      <p:bldP spid="27" grpId="0" animBg="1"/>
      <p:bldP spid="36" grpId="0"/>
      <p:bldP spid="37" grpId="0"/>
      <p:bldP spid="38" grpId="0"/>
      <p:bldP spid="39" grpId="0"/>
      <p:bldP spid="40" grpId="0" animBg="1"/>
      <p:bldP spid="41" grpId="0"/>
      <p:bldP spid="45" grpId="0"/>
      <p:bldP spid="46" grpId="0"/>
      <p:bldP spid="47" grpId="0"/>
      <p:bldP spid="48" grpId="0"/>
      <p:bldP spid="15" grpId="0" animBg="1"/>
      <p:bldP spid="88" grpId="0" animBg="1"/>
      <p:bldP spid="122" grpId="0"/>
      <p:bldP spid="50" grpId="0" animBg="1"/>
      <p:bldP spid="51" grpId="0"/>
      <p:bldP spid="58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889352"/>
              </p:ext>
            </p:extLst>
          </p:nvPr>
        </p:nvGraphicFramePr>
        <p:xfrm>
          <a:off x="0" y="1412776"/>
          <a:ext cx="9144000" cy="54593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9937"/>
                <a:gridCol w="2511863"/>
                <a:gridCol w="6120680"/>
                <a:gridCol w="251520"/>
              </a:tblGrid>
              <a:tr h="1728192">
                <a:tc>
                  <a:txBody>
                    <a:bodyPr/>
                    <a:lstStyle/>
                    <a:p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Coordination of support for forest mitigation activities in developing countries:</a:t>
                      </a:r>
                      <a:br>
                        <a: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</a:br>
                      <a:endParaRPr kumimoji="0" lang="en-US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(FCCC/SB/2013/L.5)</a:t>
                      </a:r>
                      <a:endParaRPr lang="en-US" sz="1200" b="0" dirty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Consolidated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and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enhanced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sharing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information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identification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needs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and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gaps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in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coordination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support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[3 Options: i) </a:t>
                      </a:r>
                      <a:r>
                        <a:rPr kumimoji="0" lang="de-CH" sz="18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encouraging</a:t>
                      </a:r>
                      <a:r>
                        <a:rPr kumimoji="0" lang="de-CH" sz="18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/</a:t>
                      </a:r>
                      <a:r>
                        <a:rPr kumimoji="0" lang="de-CH" sz="18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facilitating</a:t>
                      </a:r>
                      <a:r>
                        <a:rPr kumimoji="0" lang="de-CH" sz="18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exchange</a:t>
                      </a:r>
                      <a:r>
                        <a:rPr kumimoji="0" lang="de-CH" sz="18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and</a:t>
                      </a:r>
                      <a:r>
                        <a:rPr kumimoji="0" lang="de-CH" sz="18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coordination</a:t>
                      </a:r>
                      <a:r>
                        <a:rPr kumimoji="0" lang="de-CH" sz="18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ii) </a:t>
                      </a:r>
                      <a:r>
                        <a:rPr kumimoji="0" lang="de-CH" sz="18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establishing</a:t>
                      </a:r>
                      <a:r>
                        <a:rPr kumimoji="0" lang="de-CH" sz="18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a REDD-plus </a:t>
                      </a:r>
                      <a:r>
                        <a:rPr kumimoji="0" lang="de-CH" sz="18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body</a:t>
                      </a:r>
                      <a:r>
                        <a:rPr kumimoji="0" lang="de-CH" sz="18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iii) </a:t>
                      </a:r>
                      <a:r>
                        <a:rPr kumimoji="0" lang="de-CH" sz="18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postponing</a:t>
                      </a:r>
                      <a:r>
                        <a:rPr kumimoji="0" lang="de-CH" sz="18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the</a:t>
                      </a:r>
                      <a:r>
                        <a:rPr kumimoji="0" lang="de-CH" sz="18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1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issue</a:t>
                      </a:r>
                      <a:r>
                        <a:rPr kumimoji="0" lang="de-CH" sz="18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] 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</a:tr>
              <a:tr h="12314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Framework for various approaches (FVA):</a:t>
                      </a:r>
                      <a:br>
                        <a:rPr kumimoji="0" lang="en-US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</a:br>
                      <a:endParaRPr kumimoji="0" lang="en-US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(FCCC/SBSTA/2013/L.6)</a:t>
                      </a:r>
                      <a:endParaRPr lang="en-US" sz="1200" b="0" dirty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Program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facilitating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for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trading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credits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between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domestic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emissions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trading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schemes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incl. a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set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rules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and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standards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=&gt;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Postponed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to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SBSTA 40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Char char="•"/>
                        <a:tabLst/>
                        <a:defRPr/>
                      </a:pPr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18024">
                <a:tc>
                  <a:txBody>
                    <a:bodyPr/>
                    <a:lstStyle/>
                    <a:p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Non-Market Approaches (NMA):</a:t>
                      </a:r>
                      <a:endParaRPr lang="en-US" sz="1000" b="1" dirty="0" smtClean="0">
                        <a:solidFill>
                          <a:srgbClr val="FFCC00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</a:t>
                      </a: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FCCC/SBSTA/2013/L.7)</a:t>
                      </a:r>
                      <a:endParaRPr lang="en-US" sz="12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Mitigation </a:t>
                      </a:r>
                      <a:r>
                        <a:rPr kumimoji="0" lang="en-US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actions that do not generate tradable emission reduction units (incentives, subsidies, fines, regulations, etc.)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=&gt;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Postponed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to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SBSTA 40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</a:tr>
              <a:tr h="1169861">
                <a:tc>
                  <a:txBody>
                    <a:bodyPr/>
                    <a:lstStyle/>
                    <a:p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New Market Mechanisms (NMM):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(FCCC/SBSTA/2013/L.8)</a:t>
                      </a:r>
                      <a:endParaRPr lang="en-US" sz="14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Harmonization of crediting systems (e.g. REDD+ / CDM, etc.). Credits to be issued at national level and trading can be national or international.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=&gt;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Postponed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to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SBSTA 40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179512" y="152400"/>
            <a:ext cx="885698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UNFCCC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COP-19</a:t>
            </a: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  <a:p>
            <a:pPr lvl="0" eaLnBrk="0" hangingPunct="0">
              <a:defRPr/>
            </a:pPr>
            <a:r>
              <a:rPr lang="en-US" sz="2400" b="1" dirty="0" smtClean="0"/>
              <a:t>P</a:t>
            </a:r>
            <a:r>
              <a:rPr lang="en-US" sz="2400" b="1" dirty="0" smtClean="0"/>
              <a:t>rovision </a:t>
            </a:r>
            <a:r>
              <a:rPr lang="en-US" sz="2400" b="1" dirty="0"/>
              <a:t>of adequate and predictable </a:t>
            </a:r>
            <a:r>
              <a:rPr lang="en-US" sz="2400" b="1" dirty="0" smtClean="0"/>
              <a:t>support for REDD+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737293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315223"/>
              </p:ext>
            </p:extLst>
          </p:nvPr>
        </p:nvGraphicFramePr>
        <p:xfrm>
          <a:off x="0" y="1412776"/>
          <a:ext cx="9144000" cy="554461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9937"/>
                <a:gridCol w="2583871"/>
                <a:gridCol w="6048672"/>
                <a:gridCol w="251520"/>
              </a:tblGrid>
              <a:tr h="20576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Guidelines and procedures for </a:t>
                      </a:r>
                      <a:b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</a:b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FREL/FRL</a:t>
                      </a:r>
                      <a:r>
                        <a:rPr lang="en-US" sz="1800" b="1" baseline="0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assessment</a:t>
                      </a: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(FCCC/SBSTA/2013/L.33/Add.1)</a:t>
                      </a:r>
                      <a:endParaRPr lang="en-US" sz="12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Technical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assessment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all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submitted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FREL/FRL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through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an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assessment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team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technical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experts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for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: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assessing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accordance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with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guidelines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(12/CP.17)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facilitative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non-intrusive,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technical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exchange</a:t>
                      </a:r>
                      <a:endParaRPr kumimoji="0" lang="de-CH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=&gt; Guidelines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for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technical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assessment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FRELs/FRLs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</a:tr>
              <a:tr h="2149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Modalities for measuring, reporting, and verifying: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(FCCC/SBSTA/2013/L.33/Add.2)</a:t>
                      </a:r>
                      <a:endParaRPr lang="en-US" sz="12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Consistent with MRV of NAMAs, linking with FVA. Reporting through biennial update reports.</a:t>
                      </a:r>
                      <a:r>
                        <a:rPr lang="en-US" sz="1800" b="0" baseline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Parties</a:t>
                      </a:r>
                      <a:r>
                        <a:rPr lang="en-US" sz="1800" b="0" baseline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seeking result-based payments providing a technical annex, that is analyzed by a technical team of experts. Further specific modalities for verification may be defined by the COP.</a:t>
                      </a:r>
                      <a:endParaRPr lang="en-US" sz="1800" b="0" noProof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=&gt; Elements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to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included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in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the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technical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annex</a:t>
                      </a:r>
                      <a:endParaRPr kumimoji="0" lang="de-CH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Char char="•"/>
                        <a:tabLst/>
                        <a:defRPr/>
                      </a:pPr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37176">
                <a:tc>
                  <a:txBody>
                    <a:bodyPr/>
                    <a:lstStyle/>
                    <a:p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(the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wording “verification” had delayed progress in the past; the technical annex finally became a useful tool accepted by all).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179512" y="152400"/>
            <a:ext cx="788436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UNFCCC COP-19</a:t>
            </a:r>
          </a:p>
          <a:p>
            <a:pPr lvl="0" eaLnBrk="0" hangingPunct="0">
              <a:defRPr/>
            </a:pPr>
            <a:r>
              <a:rPr lang="en-US" sz="2400" b="1" kern="0" dirty="0" smtClean="0">
                <a:latin typeface="Calibri" pitchFamily="34" charset="0"/>
                <a:ea typeface="+mj-ea"/>
                <a:cs typeface="+mj-cs"/>
              </a:rPr>
              <a:t>Methodological Guidance for REDD+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09129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97768"/>
            <a:ext cx="8784976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UNFCCC COP-19</a:t>
            </a:r>
            <a:br>
              <a:rPr lang="en-US" sz="36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rgbClr val="000000"/>
                </a:solidFill>
              </a:rPr>
              <a:t>Elements of the technical </a:t>
            </a:r>
            <a:r>
              <a:rPr lang="en-US" sz="2400" b="1" dirty="0" smtClean="0">
                <a:solidFill>
                  <a:srgbClr val="000000"/>
                </a:solidFill>
              </a:rPr>
              <a:t>annex </a:t>
            </a:r>
            <a:br>
              <a:rPr lang="en-US" sz="2400" b="1" dirty="0" smtClean="0">
                <a:solidFill>
                  <a:srgbClr val="000000"/>
                </a:solidFill>
              </a:rPr>
            </a:br>
            <a:r>
              <a:rPr lang="en-US" sz="2400" b="1" dirty="0" smtClean="0">
                <a:solidFill>
                  <a:srgbClr val="000000"/>
                </a:solidFill>
              </a:rPr>
              <a:t>(inspired by the methodological guidelines of the FCPF)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12168"/>
            <a:ext cx="8568952" cy="522920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spcBef>
                <a:spcPts val="700"/>
              </a:spcBef>
              <a:buClrTx/>
              <a:buFont typeface="+mj-lt"/>
              <a:buAutoNum type="arabicPeriod"/>
            </a:pPr>
            <a:r>
              <a:rPr lang="en-US" sz="3100" dirty="0" smtClean="0">
                <a:solidFill>
                  <a:srgbClr val="FFCC00"/>
                </a:solidFill>
              </a:rPr>
              <a:t>Summary information on FRELs/FRLs used</a:t>
            </a:r>
          </a:p>
          <a:p>
            <a:pPr marL="914400" lvl="1" indent="-514350">
              <a:spcBef>
                <a:spcPts val="700"/>
              </a:spcBef>
              <a:buClrTx/>
              <a:buFont typeface="+mj-lt"/>
              <a:buAutoNum type="alphaLcPeriod"/>
            </a:pPr>
            <a:r>
              <a:rPr lang="en-US" sz="2400" dirty="0" smtClean="0">
                <a:solidFill>
                  <a:srgbClr val="FFFFFF"/>
                </a:solidFill>
              </a:rPr>
              <a:t>The assessed FRELs/FRLs (tCO2eq/</a:t>
            </a:r>
            <a:r>
              <a:rPr lang="en-US" sz="2400" dirty="0" err="1" smtClean="0">
                <a:solidFill>
                  <a:srgbClr val="FFFFFF"/>
                </a:solidFill>
              </a:rPr>
              <a:t>yr</a:t>
            </a:r>
            <a:r>
              <a:rPr lang="en-US" sz="2400" dirty="0" smtClean="0">
                <a:solidFill>
                  <a:srgbClr val="FFFFFF"/>
                </a:solidFill>
              </a:rPr>
              <a:t>)</a:t>
            </a:r>
          </a:p>
          <a:p>
            <a:pPr marL="914400" lvl="1" indent="-514350">
              <a:spcBef>
                <a:spcPts val="700"/>
              </a:spcBef>
              <a:buClrTx/>
              <a:buFont typeface="+mj-lt"/>
              <a:buAutoNum type="alphaLcPeriod"/>
            </a:pPr>
            <a:r>
              <a:rPr lang="en-US" sz="2400" dirty="0" smtClean="0">
                <a:solidFill>
                  <a:srgbClr val="FFFFFF"/>
                </a:solidFill>
              </a:rPr>
              <a:t>The activities included in the FRELs/FRLs</a:t>
            </a:r>
          </a:p>
          <a:p>
            <a:pPr marL="914400" lvl="1" indent="-514350">
              <a:spcBef>
                <a:spcPts val="700"/>
              </a:spcBef>
              <a:buClrTx/>
              <a:buFont typeface="+mj-lt"/>
              <a:buAutoNum type="alphaLcPeriod"/>
            </a:pPr>
            <a:r>
              <a:rPr lang="en-US" sz="2400" dirty="0" smtClean="0">
                <a:solidFill>
                  <a:srgbClr val="FFFFFF"/>
                </a:solidFill>
              </a:rPr>
              <a:t>The forest area covered</a:t>
            </a:r>
          </a:p>
          <a:p>
            <a:pPr marL="914400" lvl="1" indent="-514350">
              <a:spcBef>
                <a:spcPts val="700"/>
              </a:spcBef>
              <a:buClrTx/>
              <a:buFont typeface="+mj-lt"/>
              <a:buAutoNum type="alphaLcPeriod"/>
            </a:pPr>
            <a:r>
              <a:rPr lang="en-US" sz="2400" dirty="0" smtClean="0">
                <a:solidFill>
                  <a:srgbClr val="FFFFFF"/>
                </a:solidFill>
              </a:rPr>
              <a:t>Date of FREL/FRL submission / technical report</a:t>
            </a:r>
          </a:p>
          <a:p>
            <a:pPr marL="914400" lvl="1" indent="-514350">
              <a:spcBef>
                <a:spcPts val="700"/>
              </a:spcBef>
              <a:buClrTx/>
              <a:buFont typeface="+mj-lt"/>
              <a:buAutoNum type="alphaLcPeriod"/>
            </a:pPr>
            <a:r>
              <a:rPr lang="en-US" sz="2400" dirty="0" smtClean="0">
                <a:solidFill>
                  <a:srgbClr val="FFFFFF"/>
                </a:solidFill>
              </a:rPr>
              <a:t>Period (years) of the FRELs/FRLs</a:t>
            </a:r>
          </a:p>
          <a:p>
            <a:pPr marL="514350" indent="-514350">
              <a:spcBef>
                <a:spcPts val="700"/>
              </a:spcBef>
              <a:buClrTx/>
              <a:buFont typeface="+mj-lt"/>
              <a:buAutoNum type="arabicPeriod"/>
            </a:pPr>
            <a:r>
              <a:rPr lang="en-US" dirty="0" smtClean="0">
                <a:solidFill>
                  <a:srgbClr val="FFCC00"/>
                </a:solidFill>
              </a:rPr>
              <a:t>Results in tCO2/</a:t>
            </a:r>
            <a:r>
              <a:rPr lang="en-US" dirty="0" err="1" smtClean="0">
                <a:solidFill>
                  <a:srgbClr val="FFCC00"/>
                </a:solidFill>
              </a:rPr>
              <a:t>yr</a:t>
            </a:r>
            <a:r>
              <a:rPr lang="en-US" dirty="0" smtClean="0">
                <a:solidFill>
                  <a:srgbClr val="FFCC00"/>
                </a:solidFill>
              </a:rPr>
              <a:t> consistent with FREL/FRL</a:t>
            </a:r>
          </a:p>
          <a:p>
            <a:pPr marL="514350" indent="-514350">
              <a:spcBef>
                <a:spcPts val="700"/>
              </a:spcBef>
              <a:buClrTx/>
              <a:buFont typeface="+mj-lt"/>
              <a:buAutoNum type="arabicPeriod"/>
            </a:pPr>
            <a:r>
              <a:rPr lang="de-CH" dirty="0" err="1" smtClean="0">
                <a:solidFill>
                  <a:srgbClr val="FFCC00"/>
                </a:solidFill>
              </a:rPr>
              <a:t>Methodological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consistency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with</a:t>
            </a:r>
            <a:r>
              <a:rPr lang="de-CH" dirty="0" smtClean="0">
                <a:solidFill>
                  <a:srgbClr val="FFCC00"/>
                </a:solidFill>
              </a:rPr>
              <a:t> FREL/FRL</a:t>
            </a:r>
          </a:p>
          <a:p>
            <a:pPr marL="514350" indent="-514350">
              <a:spcBef>
                <a:spcPts val="700"/>
              </a:spcBef>
              <a:buClrTx/>
              <a:buFont typeface="+mj-lt"/>
              <a:buAutoNum type="arabicPeriod"/>
            </a:pPr>
            <a:r>
              <a:rPr lang="de-CH" dirty="0" smtClean="0">
                <a:solidFill>
                  <a:srgbClr val="FFCC00"/>
                </a:solidFill>
              </a:rPr>
              <a:t>Description </a:t>
            </a:r>
            <a:r>
              <a:rPr lang="de-CH" dirty="0" err="1" smtClean="0">
                <a:solidFill>
                  <a:srgbClr val="FFCC00"/>
                </a:solidFill>
              </a:rPr>
              <a:t>of</a:t>
            </a:r>
            <a:r>
              <a:rPr lang="de-CH" dirty="0" smtClean="0">
                <a:solidFill>
                  <a:srgbClr val="FFCC00"/>
                </a:solidFill>
              </a:rPr>
              <a:t> NFMS, </a:t>
            </a:r>
            <a:r>
              <a:rPr lang="de-CH" dirty="0" err="1" smtClean="0">
                <a:solidFill>
                  <a:srgbClr val="FFCC00"/>
                </a:solidFill>
              </a:rPr>
              <a:t>institutional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roles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and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responsabilities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for</a:t>
            </a:r>
            <a:r>
              <a:rPr lang="de-CH" dirty="0" smtClean="0">
                <a:solidFill>
                  <a:srgbClr val="FFCC00"/>
                </a:solidFill>
              </a:rPr>
              <a:t> MRV</a:t>
            </a:r>
          </a:p>
          <a:p>
            <a:pPr marL="514350" indent="-514350">
              <a:spcBef>
                <a:spcPts val="700"/>
              </a:spcBef>
              <a:buClrTx/>
              <a:buFont typeface="+mj-lt"/>
              <a:buAutoNum type="arabicPeriod"/>
            </a:pPr>
            <a:r>
              <a:rPr lang="de-CH" dirty="0" err="1" smtClean="0">
                <a:solidFill>
                  <a:srgbClr val="FFCC00"/>
                </a:solidFill>
              </a:rPr>
              <a:t>Necessary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information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that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allows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for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the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reconstruction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of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the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results</a:t>
            </a:r>
            <a:endParaRPr lang="de-CH" dirty="0" smtClean="0">
              <a:solidFill>
                <a:srgbClr val="FFCC00"/>
              </a:solidFill>
            </a:endParaRPr>
          </a:p>
          <a:p>
            <a:pPr marL="514350" indent="-514350">
              <a:spcBef>
                <a:spcPts val="700"/>
              </a:spcBef>
              <a:buClrTx/>
              <a:buFont typeface="+mj-lt"/>
              <a:buAutoNum type="arabicPeriod"/>
            </a:pPr>
            <a:r>
              <a:rPr lang="de-CH" dirty="0" smtClean="0">
                <a:solidFill>
                  <a:srgbClr val="FFCC00"/>
                </a:solidFill>
              </a:rPr>
              <a:t>Description </a:t>
            </a:r>
            <a:r>
              <a:rPr lang="de-CH" dirty="0" err="1" smtClean="0">
                <a:solidFill>
                  <a:srgbClr val="FFCC00"/>
                </a:solidFill>
              </a:rPr>
              <a:t>of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how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the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following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paragraphs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of</a:t>
            </a:r>
            <a:r>
              <a:rPr lang="de-CH" dirty="0" smtClean="0">
                <a:solidFill>
                  <a:srgbClr val="FFCC00"/>
                </a:solidFill>
              </a:rPr>
              <a:t> 4/CP.15 </a:t>
            </a:r>
            <a:r>
              <a:rPr lang="de-CH" dirty="0" err="1" smtClean="0">
                <a:solidFill>
                  <a:srgbClr val="FFCC00"/>
                </a:solidFill>
              </a:rPr>
              <a:t>have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been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taken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into</a:t>
            </a:r>
            <a:r>
              <a:rPr lang="de-CH" dirty="0" smtClean="0">
                <a:solidFill>
                  <a:srgbClr val="FFCC00"/>
                </a:solidFill>
              </a:rPr>
              <a:t> </a:t>
            </a:r>
            <a:r>
              <a:rPr lang="de-CH" dirty="0" err="1" smtClean="0">
                <a:solidFill>
                  <a:srgbClr val="FFCC00"/>
                </a:solidFill>
              </a:rPr>
              <a:t>account</a:t>
            </a:r>
            <a:r>
              <a:rPr lang="de-CH" dirty="0" smtClean="0">
                <a:solidFill>
                  <a:srgbClr val="FFCC00"/>
                </a:solidFill>
              </a:rPr>
              <a:t>:	</a:t>
            </a:r>
          </a:p>
          <a:p>
            <a:pPr marL="904875" lvl="1" indent="-504825">
              <a:spcBef>
                <a:spcPts val="700"/>
              </a:spcBef>
              <a:buClrTx/>
              <a:buNone/>
            </a:pPr>
            <a:r>
              <a:rPr lang="de-CH" sz="2400" dirty="0" smtClean="0">
                <a:solidFill>
                  <a:srgbClr val="FFFFFF"/>
                </a:solidFill>
              </a:rPr>
              <a:t>1(c)	IPCC Guidelines</a:t>
            </a:r>
          </a:p>
          <a:p>
            <a:pPr marL="904875" lvl="1" indent="-504825">
              <a:spcBef>
                <a:spcPts val="700"/>
              </a:spcBef>
              <a:buClrTx/>
              <a:buNone/>
            </a:pPr>
            <a:r>
              <a:rPr lang="de-CH" sz="2400" dirty="0" smtClean="0">
                <a:solidFill>
                  <a:srgbClr val="FFFFFF"/>
                </a:solidFill>
              </a:rPr>
              <a:t>1(</a:t>
            </a:r>
            <a:r>
              <a:rPr lang="de-CH" sz="2400" dirty="0">
                <a:solidFill>
                  <a:srgbClr val="FFFFFF"/>
                </a:solidFill>
              </a:rPr>
              <a:t>d) </a:t>
            </a:r>
            <a:r>
              <a:rPr lang="de-CH" sz="2400" dirty="0" smtClean="0">
                <a:solidFill>
                  <a:srgbClr val="FFFFFF"/>
                </a:solidFill>
              </a:rPr>
              <a:t>	</a:t>
            </a:r>
            <a:r>
              <a:rPr lang="de-CH" sz="2400" dirty="0" err="1">
                <a:solidFill>
                  <a:srgbClr val="FFFFFF"/>
                </a:solidFill>
              </a:rPr>
              <a:t>C</a:t>
            </a:r>
            <a:r>
              <a:rPr lang="de-CH" sz="2400" dirty="0" err="1" smtClean="0">
                <a:solidFill>
                  <a:srgbClr val="FFFFFF"/>
                </a:solidFill>
              </a:rPr>
              <a:t>ombination</a:t>
            </a:r>
            <a:r>
              <a:rPr lang="de-CH" sz="2400" dirty="0" smtClean="0">
                <a:solidFill>
                  <a:srgbClr val="FFFFFF"/>
                </a:solidFill>
              </a:rPr>
              <a:t> </a:t>
            </a:r>
            <a:r>
              <a:rPr lang="de-CH" sz="2400" dirty="0" err="1" smtClean="0">
                <a:solidFill>
                  <a:srgbClr val="FFFFFF"/>
                </a:solidFill>
              </a:rPr>
              <a:t>of</a:t>
            </a:r>
            <a:r>
              <a:rPr lang="de-CH" sz="2400" dirty="0" smtClean="0">
                <a:solidFill>
                  <a:srgbClr val="FFFFFF"/>
                </a:solidFill>
              </a:rPr>
              <a:t> remote-</a:t>
            </a:r>
            <a:r>
              <a:rPr lang="de-CH" sz="2400" dirty="0" err="1" smtClean="0">
                <a:solidFill>
                  <a:srgbClr val="FFFFFF"/>
                </a:solidFill>
              </a:rPr>
              <a:t>sensing</a:t>
            </a:r>
            <a:r>
              <a:rPr lang="de-CH" sz="2400" dirty="0" smtClean="0">
                <a:solidFill>
                  <a:srgbClr val="FFFFFF"/>
                </a:solidFill>
              </a:rPr>
              <a:t> </a:t>
            </a:r>
            <a:r>
              <a:rPr lang="de-CH" sz="2400" dirty="0" err="1" smtClean="0">
                <a:solidFill>
                  <a:srgbClr val="FFFFFF"/>
                </a:solidFill>
              </a:rPr>
              <a:t>and</a:t>
            </a:r>
            <a:r>
              <a:rPr lang="de-CH" sz="2400" dirty="0" smtClean="0">
                <a:solidFill>
                  <a:srgbClr val="FFFFFF"/>
                </a:solidFill>
              </a:rPr>
              <a:t> </a:t>
            </a:r>
            <a:r>
              <a:rPr lang="de-CH" sz="2400" dirty="0" err="1" smtClean="0">
                <a:solidFill>
                  <a:srgbClr val="FFFFFF"/>
                </a:solidFill>
              </a:rPr>
              <a:t>ground-based</a:t>
            </a:r>
            <a:r>
              <a:rPr lang="de-CH" sz="2400" dirty="0" smtClean="0">
                <a:solidFill>
                  <a:srgbClr val="FFFFFF"/>
                </a:solidFill>
              </a:rPr>
              <a:t> </a:t>
            </a:r>
            <a:r>
              <a:rPr lang="de-CH" sz="2400" dirty="0" err="1" smtClean="0">
                <a:solidFill>
                  <a:srgbClr val="FFFFFF"/>
                </a:solidFill>
              </a:rPr>
              <a:t>carbon</a:t>
            </a:r>
            <a:r>
              <a:rPr lang="de-CH" sz="2400" dirty="0" smtClean="0">
                <a:solidFill>
                  <a:srgbClr val="FFFFFF"/>
                </a:solidFill>
              </a:rPr>
              <a:t> </a:t>
            </a:r>
            <a:r>
              <a:rPr lang="de-CH" sz="2400" dirty="0" err="1" smtClean="0">
                <a:solidFill>
                  <a:srgbClr val="FFFFFF"/>
                </a:solidFill>
              </a:rPr>
              <a:t>intentories</a:t>
            </a:r>
            <a:r>
              <a:rPr lang="de-CH" sz="2400" dirty="0">
                <a:solidFill>
                  <a:srgbClr val="FFFFFF"/>
                </a:solidFill>
              </a:rPr>
              <a:t>; </a:t>
            </a:r>
            <a:r>
              <a:rPr lang="de-CH" sz="2400" dirty="0" err="1" smtClean="0">
                <a:solidFill>
                  <a:srgbClr val="FFFFFF"/>
                </a:solidFill>
              </a:rPr>
              <a:t>estimates</a:t>
            </a:r>
            <a:r>
              <a:rPr lang="de-CH" sz="2400" dirty="0" smtClean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that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are</a:t>
            </a:r>
            <a:r>
              <a:rPr lang="de-CH" sz="2400" dirty="0">
                <a:solidFill>
                  <a:srgbClr val="FFFFFF"/>
                </a:solidFill>
              </a:rPr>
              <a:t> transparent, </a:t>
            </a:r>
            <a:r>
              <a:rPr lang="de-CH" sz="2400" dirty="0" err="1">
                <a:solidFill>
                  <a:srgbClr val="FFFFFF"/>
                </a:solidFill>
              </a:rPr>
              <a:t>consistent</a:t>
            </a:r>
            <a:r>
              <a:rPr lang="de-CH" sz="2400" dirty="0">
                <a:solidFill>
                  <a:srgbClr val="FFFFFF"/>
                </a:solidFill>
              </a:rPr>
              <a:t>, </a:t>
            </a:r>
            <a:r>
              <a:rPr lang="de-CH" sz="2400" dirty="0" err="1" smtClean="0">
                <a:solidFill>
                  <a:srgbClr val="FFFFFF"/>
                </a:solidFill>
              </a:rPr>
              <a:t>accurate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 smtClean="0">
                <a:solidFill>
                  <a:srgbClr val="FFFFFF"/>
                </a:solidFill>
              </a:rPr>
              <a:t>and</a:t>
            </a:r>
            <a:r>
              <a:rPr lang="de-CH" sz="2400" dirty="0" smtClean="0">
                <a:solidFill>
                  <a:srgbClr val="FFFFFF"/>
                </a:solidFill>
              </a:rPr>
              <a:t> </a:t>
            </a:r>
            <a:r>
              <a:rPr lang="de-CH" sz="2400" dirty="0" err="1" smtClean="0">
                <a:solidFill>
                  <a:srgbClr val="FFFFFF"/>
                </a:solidFill>
              </a:rPr>
              <a:t>reduce</a:t>
            </a:r>
            <a:r>
              <a:rPr lang="de-CH" sz="2400" dirty="0" smtClean="0">
                <a:solidFill>
                  <a:srgbClr val="FFFFFF"/>
                </a:solidFill>
              </a:rPr>
              <a:t> </a:t>
            </a:r>
            <a:r>
              <a:rPr lang="de-CH" sz="2400" dirty="0" err="1" smtClean="0">
                <a:solidFill>
                  <a:srgbClr val="FFFFFF"/>
                </a:solidFill>
              </a:rPr>
              <a:t>uncertainties</a:t>
            </a:r>
            <a:r>
              <a:rPr lang="de-CH" sz="2400" dirty="0">
                <a:solidFill>
                  <a:srgbClr val="FFFFFF"/>
                </a:solidFill>
              </a:rPr>
              <a:t>; </a:t>
            </a:r>
            <a:r>
              <a:rPr lang="de-CH" sz="2400" dirty="0" err="1">
                <a:solidFill>
                  <a:srgbClr val="FFFFFF"/>
                </a:solidFill>
              </a:rPr>
              <a:t>results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are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available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and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suitable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for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review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as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agreed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by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the</a:t>
            </a:r>
            <a:r>
              <a:rPr lang="de-CH" sz="2400" dirty="0">
                <a:solidFill>
                  <a:srgbClr val="FFFFFF"/>
                </a:solidFill>
              </a:rPr>
              <a:t> Conference </a:t>
            </a:r>
            <a:r>
              <a:rPr lang="de-CH" sz="2400" dirty="0" err="1">
                <a:solidFill>
                  <a:srgbClr val="FFFFFF"/>
                </a:solidFill>
              </a:rPr>
              <a:t>of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the</a:t>
            </a:r>
            <a:r>
              <a:rPr lang="de-CH" sz="2400" dirty="0">
                <a:solidFill>
                  <a:srgbClr val="FFFFFF"/>
                </a:solidFill>
              </a:rPr>
              <a:t> </a:t>
            </a:r>
            <a:r>
              <a:rPr lang="de-CH" sz="2400" dirty="0" err="1">
                <a:solidFill>
                  <a:srgbClr val="FFFFFF"/>
                </a:solidFill>
              </a:rPr>
              <a:t>Parties</a:t>
            </a:r>
            <a:endParaRPr lang="de-CH" sz="24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1618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468134"/>
              </p:ext>
            </p:extLst>
          </p:nvPr>
        </p:nvGraphicFramePr>
        <p:xfrm>
          <a:off x="0" y="1525928"/>
          <a:ext cx="9144000" cy="528744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59937"/>
                <a:gridCol w="2583871"/>
                <a:gridCol w="6048672"/>
                <a:gridCol w="251520"/>
              </a:tblGrid>
              <a:tr h="1800200">
                <a:tc>
                  <a:txBody>
                    <a:bodyPr/>
                    <a:lstStyle/>
                    <a:p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Modalities</a:t>
                      </a:r>
                      <a:r>
                        <a:rPr lang="en-US" sz="1800" b="1" baseline="0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for national forest monitoring systems (NFMS):</a:t>
                      </a:r>
                      <a:endParaRPr lang="en-US" sz="1800" b="1" dirty="0" smtClean="0">
                        <a:solidFill>
                          <a:srgbClr val="FFCC00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(FCCC/SBSTA/2013/L.12/Add.1)</a:t>
                      </a:r>
                      <a:endParaRPr lang="en-US" sz="12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Measuring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and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Reporting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REDD+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has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to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consistent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with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that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nationally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appropriate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mitigation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actions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(NAMAs):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Base on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existing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systems</a:t>
                      </a:r>
                      <a:endParaRPr kumimoji="0" lang="de-CH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Enable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assessment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different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types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forests</a:t>
                      </a:r>
                      <a:endParaRPr kumimoji="0" lang="de-CH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flexible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and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allow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for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improvement</a:t>
                      </a:r>
                      <a:endParaRPr kumimoji="0" lang="de-CH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</a:tr>
              <a:tr h="17927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Timing and frequency of presenting</a:t>
                      </a:r>
                      <a:r>
                        <a:rPr lang="en-US" sz="1800" b="1" baseline="0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information on safeguards: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(FCCC/SBSTA/2013/L.12/Add.2)</a:t>
                      </a:r>
                      <a:endParaRPr lang="en-US" sz="12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Previously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parties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only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needed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to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report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on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how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safeguards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(RD,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biodiversity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lPs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rights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participation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leakage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national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sovereignity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)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are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being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addressed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. The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draft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decision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requires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countries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to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report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regularly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on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how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safeguards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are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adressed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and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respected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.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Char char="•"/>
                        <a:tabLst/>
                        <a:defRPr/>
                      </a:pPr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69861">
                <a:tc>
                  <a:txBody>
                    <a:bodyPr/>
                    <a:lstStyle/>
                    <a:p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Adressing</a:t>
                      </a:r>
                      <a:r>
                        <a:rPr lang="en-US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drivers of deforestation: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(FCCC/SBSTA/2013/L.12/Add.3)</a:t>
                      </a:r>
                      <a:endParaRPr lang="en-US" sz="12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800" b="0" noProof="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Reaffirming</a:t>
                      </a:r>
                      <a:r>
                        <a:rPr lang="de-CH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de-CH" sz="1800" b="0" noProof="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the</a:t>
                      </a:r>
                      <a:r>
                        <a:rPr lang="de-CH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de-CH" sz="1800" b="0" noProof="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importance</a:t>
                      </a:r>
                      <a:r>
                        <a:rPr lang="de-CH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de-CH" sz="1800" b="0" noProof="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lang="de-CH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de-CH" sz="1800" b="0" noProof="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addressing</a:t>
                      </a:r>
                      <a:r>
                        <a:rPr lang="de-CH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de-CH" sz="1800" b="0" noProof="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drivers</a:t>
                      </a:r>
                      <a:r>
                        <a:rPr lang="de-CH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de-CH" sz="1800" b="0" noProof="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lang="de-CH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de-CH" sz="1800" b="0" noProof="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deforestation</a:t>
                      </a:r>
                      <a:r>
                        <a:rPr lang="de-CH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de-CH" sz="1800" b="0" noProof="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and</a:t>
                      </a:r>
                      <a:r>
                        <a:rPr lang="de-CH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de-CH" sz="1800" b="0" noProof="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forest</a:t>
                      </a:r>
                      <a:r>
                        <a:rPr lang="de-CH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de-CH" sz="1800" b="0" noProof="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degradation</a:t>
                      </a:r>
                      <a:r>
                        <a:rPr lang="de-CH" sz="1800" b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in national </a:t>
                      </a:r>
                      <a:r>
                        <a:rPr lang="de-CH" sz="1800" b="0" noProof="0" dirty="0" err="1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strategies</a:t>
                      </a:r>
                      <a:r>
                        <a:rPr lang="de-CH" sz="1800" b="0" baseline="0" noProof="0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de-CH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179512" y="152400"/>
            <a:ext cx="788436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UNFCCC COP-19</a:t>
            </a:r>
          </a:p>
          <a:p>
            <a:pPr lvl="0" eaLnBrk="0" hangingPunct="0">
              <a:defRPr/>
            </a:pPr>
            <a:r>
              <a:rPr lang="en-US" sz="2400" b="1" kern="0" dirty="0" smtClean="0">
                <a:latin typeface="Calibri" pitchFamily="34" charset="0"/>
                <a:ea typeface="+mj-ea"/>
                <a:cs typeface="+mj-cs"/>
              </a:rPr>
              <a:t>Other elements important for REDD+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767540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Ic frise personnes">
  <a:themeElements>
    <a:clrScheme name="IC-formation-Mad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C-formation-Ma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C-formation-Mad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C-formation-Mad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2219</Words>
  <Application>Microsoft Office PowerPoint</Application>
  <PresentationFormat>On-screen Show (4:3)</PresentationFormat>
  <Paragraphs>284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 Ic frise personnes</vt:lpstr>
      <vt:lpstr>PowerPoint Presentation</vt:lpstr>
      <vt:lpstr>PowerPoint Presentation</vt:lpstr>
      <vt:lpstr>Finance and Markets State of the Forest Carbon Markets 2013</vt:lpstr>
      <vt:lpstr>Finance and Markets Bilateral and Multilateral REDD+ Finance</vt:lpstr>
      <vt:lpstr>PowerPoint Presentation</vt:lpstr>
      <vt:lpstr>PowerPoint Presentation</vt:lpstr>
      <vt:lpstr>PowerPoint Presentation</vt:lpstr>
      <vt:lpstr>UNFCCC COP-19 Elements of the technical annex  (inspired by the methodological guidelines of the FCPF)</vt:lpstr>
      <vt:lpstr>PowerPoint Presentation</vt:lpstr>
      <vt:lpstr>Conclusions and Outlook</vt:lpstr>
    </vt:vector>
  </TitlesOfParts>
  <Company>Intercooperation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AFOLU projects</dc:title>
  <dc:creator>Oliver Gardi</dc:creator>
  <cp:lastModifiedBy>Blaser Jürgen</cp:lastModifiedBy>
  <cp:revision>166</cp:revision>
  <dcterms:created xsi:type="dcterms:W3CDTF">2011-03-12T09:49:04Z</dcterms:created>
  <dcterms:modified xsi:type="dcterms:W3CDTF">2013-11-23T12:17:54Z</dcterms:modified>
</cp:coreProperties>
</file>