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7" r:id="rId3"/>
    <p:sldId id="269" r:id="rId4"/>
    <p:sldId id="270" r:id="rId5"/>
    <p:sldId id="271" r:id="rId6"/>
    <p:sldId id="273" r:id="rId7"/>
    <p:sldId id="278" r:id="rId8"/>
    <p:sldId id="272" r:id="rId9"/>
    <p:sldId id="280" r:id="rId10"/>
    <p:sldId id="268" r:id="rId11"/>
    <p:sldId id="274" r:id="rId12"/>
    <p:sldId id="276" r:id="rId13"/>
    <p:sldId id="279" r:id="rId1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CD665"/>
    <a:srgbClr val="276832"/>
    <a:srgbClr val="FC0000"/>
    <a:srgbClr val="FF245E"/>
    <a:srgbClr val="D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10" autoAdjust="0"/>
    <p:restoredTop sz="99029" autoAdjust="0"/>
  </p:normalViewPr>
  <p:slideViewPr>
    <p:cSldViewPr>
      <p:cViewPr>
        <p:scale>
          <a:sx n="114" d="100"/>
          <a:sy n="114" d="100"/>
        </p:scale>
        <p:origin x="-240" y="282"/>
      </p:cViewPr>
      <p:guideLst>
        <p:guide orient="horz" pos="3600"/>
        <p:guide pos="192"/>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p:scale>
          <a:sx n="100" d="100"/>
          <a:sy n="100" d="100"/>
        </p:scale>
        <p:origin x="-1548" y="16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ACDBD79B-8D2D-467D-BE32-3DA253B1695D}" type="datetimeFigureOut">
              <a:rPr lang="en-US" smtClean="0"/>
              <a:pPr/>
              <a:t>10/24/2014</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AB2197E6-76F0-4ED1-94E1-FB15B689521A}" type="slidenum">
              <a:rPr lang="en-US" smtClean="0"/>
              <a:pPr/>
              <a:t>‹#›</a:t>
            </a:fld>
            <a:endParaRPr lang="en-US"/>
          </a:p>
        </p:txBody>
      </p:sp>
    </p:spTree>
    <p:extLst>
      <p:ext uri="{BB962C8B-B14F-4D97-AF65-F5344CB8AC3E}">
        <p14:creationId xmlns:p14="http://schemas.microsoft.com/office/powerpoint/2010/main" val="361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Good afternoon, ladies and gentlemen</a:t>
            </a:r>
          </a:p>
          <a:p>
            <a:endParaRPr lang="en-US" sz="1600" dirty="0" smtClean="0"/>
          </a:p>
          <a:p>
            <a:r>
              <a:rPr lang="en-US" sz="1600" dirty="0" smtClean="0"/>
              <a:t>I have the pleasure to present to you the key findings of the International Forum on Payments for Environmental Services of Tropical Forests that took place in San Jose, Costa Rica, in April this year</a:t>
            </a:r>
            <a:endParaRPr lang="en-US" sz="1600"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1</a:t>
            </a:fld>
            <a:endParaRPr lang="en-US"/>
          </a:p>
        </p:txBody>
      </p:sp>
    </p:spTree>
    <p:extLst>
      <p:ext uri="{BB962C8B-B14F-4D97-AF65-F5344CB8AC3E}">
        <p14:creationId xmlns:p14="http://schemas.microsoft.com/office/powerpoint/2010/main" val="550000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600" b="1" kern="1200" dirty="0" smtClean="0">
                <a:solidFill>
                  <a:schemeClr val="tx1"/>
                </a:solidFill>
                <a:effectLst/>
                <a:latin typeface="+mn-lt"/>
                <a:ea typeface="+mn-ea"/>
                <a:cs typeface="+mn-cs"/>
              </a:rPr>
              <a:t>Governments, civil society, the private sector, donors, academics and PES providers and users</a:t>
            </a:r>
            <a:r>
              <a:rPr lang="en-GB" sz="1600" kern="1200" dirty="0" smtClean="0">
                <a:solidFill>
                  <a:schemeClr val="tx1"/>
                </a:solidFill>
                <a:effectLst/>
                <a:latin typeface="+mn-lt"/>
                <a:ea typeface="+mn-ea"/>
                <a:cs typeface="+mn-cs"/>
              </a:rPr>
              <a:t> </a:t>
            </a:r>
            <a:r>
              <a:rPr lang="en-GB" sz="1600" b="1" kern="1200" dirty="0" smtClean="0">
                <a:solidFill>
                  <a:schemeClr val="tx1"/>
                </a:solidFill>
                <a:effectLst/>
                <a:latin typeface="+mn-lt"/>
                <a:ea typeface="+mn-ea"/>
                <a:cs typeface="+mn-cs"/>
              </a:rPr>
              <a:t>are encouraged to work together to:</a:t>
            </a:r>
            <a:endParaRPr lang="en-AU" sz="1600" b="1" kern="1200" dirty="0" smtClean="0">
              <a:solidFill>
                <a:schemeClr val="tx1"/>
              </a:solidFill>
              <a:effectLst/>
              <a:latin typeface="+mn-lt"/>
              <a:ea typeface="+mn-ea"/>
              <a:cs typeface="+mn-cs"/>
            </a:endParaRPr>
          </a:p>
          <a:p>
            <a:pPr marL="180975" lvl="0" indent="-180975">
              <a:spcAft>
                <a:spcPts val="600"/>
              </a:spcAft>
              <a:buFont typeface="Arial" pitchFamily="34" charset="0"/>
              <a:buChar char="•"/>
            </a:pPr>
            <a:r>
              <a:rPr lang="en-GB" sz="1600" kern="1200" dirty="0" smtClean="0">
                <a:solidFill>
                  <a:schemeClr val="tx1"/>
                </a:solidFill>
                <a:effectLst/>
                <a:latin typeface="+mn-lt"/>
                <a:ea typeface="+mn-ea"/>
                <a:cs typeface="+mn-cs"/>
              </a:rPr>
              <a:t>Quantify and value the environmental services provided by tropical forests to increase the effectiveness of PES schemes</a:t>
            </a:r>
          </a:p>
          <a:p>
            <a:pPr marL="180975" lvl="0" indent="-180975">
              <a:spcAft>
                <a:spcPts val="600"/>
              </a:spcAft>
              <a:buFont typeface="Arial" pitchFamily="34" charset="0"/>
              <a:buChar char="•"/>
            </a:pPr>
            <a:r>
              <a:rPr lang="en-GB" sz="1600" kern="1200" dirty="0" smtClean="0">
                <a:solidFill>
                  <a:schemeClr val="tx1"/>
                </a:solidFill>
                <a:effectLst/>
                <a:latin typeface="+mn-lt"/>
                <a:ea typeface="+mn-ea"/>
                <a:cs typeface="+mn-cs"/>
              </a:rPr>
              <a:t>Raise awareness of the importance of environmental services, the role of tropical forests in the provision of such services, and the need to pay for them. </a:t>
            </a:r>
          </a:p>
          <a:p>
            <a:pPr marL="180975" lvl="0" indent="-180975">
              <a:spcAft>
                <a:spcPts val="600"/>
              </a:spcAft>
              <a:buFont typeface="Arial" pitchFamily="34" charset="0"/>
              <a:buChar char="•"/>
            </a:pPr>
            <a:r>
              <a:rPr lang="en-GB" sz="1600" kern="1200" dirty="0" smtClean="0">
                <a:solidFill>
                  <a:schemeClr val="tx1"/>
                </a:solidFill>
                <a:effectLst/>
                <a:latin typeface="+mn-lt"/>
                <a:ea typeface="+mn-ea"/>
                <a:cs typeface="+mn-cs"/>
              </a:rPr>
              <a:t>Create enabling conditions at all levels to enhance PES.</a:t>
            </a:r>
            <a:endParaRPr lang="en-AU" sz="1600" kern="1200" dirty="0" smtClean="0">
              <a:solidFill>
                <a:schemeClr val="tx1"/>
              </a:solidFill>
              <a:effectLst/>
              <a:latin typeface="+mn-lt"/>
              <a:ea typeface="+mn-ea"/>
              <a:cs typeface="+mn-cs"/>
            </a:endParaRPr>
          </a:p>
          <a:p>
            <a:pPr marL="180975" lvl="0" indent="-180975">
              <a:spcAft>
                <a:spcPts val="600"/>
              </a:spcAft>
              <a:buFont typeface="Arial" pitchFamily="34" charset="0"/>
              <a:buChar char="•"/>
            </a:pPr>
            <a:r>
              <a:rPr lang="en-GB" sz="1600" kern="1200" dirty="0" smtClean="0">
                <a:solidFill>
                  <a:schemeClr val="tx1"/>
                </a:solidFill>
                <a:effectLst/>
                <a:latin typeface="+mn-lt"/>
                <a:ea typeface="+mn-ea"/>
                <a:cs typeface="+mn-cs"/>
              </a:rPr>
              <a:t>Promote south–south and triangular cooperation and other collaboration and exchanges on PES experiences and options and provide support for scaling up PES.</a:t>
            </a:r>
            <a:endParaRPr lang="en-AU" sz="1600" kern="1200" dirty="0" smtClean="0">
              <a:solidFill>
                <a:schemeClr val="tx1"/>
              </a:solidFill>
              <a:effectLst/>
              <a:latin typeface="+mn-lt"/>
              <a:ea typeface="+mn-ea"/>
              <a:cs typeface="+mn-cs"/>
            </a:endParaRPr>
          </a:p>
          <a:p>
            <a:endParaRPr lang="en-AU" sz="14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11</a:t>
            </a:fld>
            <a:endParaRPr lang="en-US"/>
          </a:p>
        </p:txBody>
      </p:sp>
    </p:spTree>
    <p:extLst>
      <p:ext uri="{BB962C8B-B14F-4D97-AF65-F5344CB8AC3E}">
        <p14:creationId xmlns:p14="http://schemas.microsoft.com/office/powerpoint/2010/main" val="225851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600" dirty="0" smtClean="0"/>
              <a:t>International organizations are encouraged to:</a:t>
            </a:r>
          </a:p>
          <a:p>
            <a:pPr marL="342900" lvl="0" indent="-342900">
              <a:spcAft>
                <a:spcPts val="600"/>
              </a:spcAft>
              <a:buFont typeface="Arial"/>
              <a:buChar char="•"/>
            </a:pPr>
            <a:r>
              <a:rPr lang="en-GB" sz="1600" dirty="0" smtClean="0"/>
              <a:t>Document and promote experiences on PES, develop financial mechanisms, and build capacity in delivery of PES schemes in tropical forests</a:t>
            </a:r>
            <a:endParaRPr lang="en-AU" sz="1600" dirty="0" smtClean="0"/>
          </a:p>
          <a:p>
            <a:pPr marL="342900" lvl="0" indent="-342900">
              <a:spcAft>
                <a:spcPts val="600"/>
              </a:spcAft>
              <a:buFont typeface="Arial"/>
              <a:buChar char="•"/>
            </a:pPr>
            <a:r>
              <a:rPr lang="en-GB" sz="1600" dirty="0" smtClean="0"/>
              <a:t>Use their convening power to inform policy development and promote action on PES in tropical forests</a:t>
            </a:r>
            <a:endParaRPr lang="en-AU" sz="1600" dirty="0" smtClean="0"/>
          </a:p>
          <a:p>
            <a:pPr marL="342900" indent="-342900">
              <a:spcAft>
                <a:spcPts val="600"/>
              </a:spcAft>
              <a:buFont typeface="Arial"/>
              <a:buChar char="•"/>
            </a:pPr>
            <a:r>
              <a:rPr lang="en-GB" sz="1600" dirty="0" smtClean="0"/>
              <a:t>Promote policies in other economic sectors to internalize the cost of environmental services with the aim of increasing the size of PES markets.</a:t>
            </a:r>
            <a:endParaRPr lang="en-US" sz="1600" b="1" dirty="0" smtClean="0">
              <a:solidFill>
                <a:srgbClr val="FFFFFF"/>
              </a:solidFill>
            </a:endParaRPr>
          </a:p>
        </p:txBody>
      </p:sp>
      <p:sp>
        <p:nvSpPr>
          <p:cNvPr id="4" name="Slide Number Placeholder 3"/>
          <p:cNvSpPr>
            <a:spLocks noGrp="1"/>
          </p:cNvSpPr>
          <p:nvPr>
            <p:ph type="sldNum" sz="quarter" idx="10"/>
          </p:nvPr>
        </p:nvSpPr>
        <p:spPr/>
        <p:txBody>
          <a:bodyPr/>
          <a:lstStyle/>
          <a:p>
            <a:fld id="{AB2197E6-76F0-4ED1-94E1-FB15B689521A}" type="slidenum">
              <a:rPr lang="en-US" smtClean="0"/>
              <a:pPr/>
              <a:t>12</a:t>
            </a:fld>
            <a:endParaRPr lang="en-US"/>
          </a:p>
        </p:txBody>
      </p:sp>
    </p:spTree>
    <p:extLst>
      <p:ext uri="{BB962C8B-B14F-4D97-AF65-F5344CB8AC3E}">
        <p14:creationId xmlns:p14="http://schemas.microsoft.com/office/powerpoint/2010/main" val="225851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This side-event marks the start of an effort by the partner organizations, including FAO and ITTO, to ensure that the outcomes of the Forum are considered in international policy development. </a:t>
            </a:r>
          </a:p>
          <a:p>
            <a:r>
              <a:rPr lang="en-US" sz="1600" dirty="0" smtClean="0"/>
              <a:t>We have published a policy brief in English, French and Spanish, based on the conference, disseminated a summary of the conference via the World Wide Web, and we are jointly publishing a special edition of ITTO’s newsletter, the </a:t>
            </a:r>
            <a:r>
              <a:rPr lang="en-US" sz="1600" i="1" dirty="0" smtClean="0"/>
              <a:t>Tropical Forest Update</a:t>
            </a:r>
            <a:r>
              <a:rPr lang="en-US" sz="1600" dirty="0" smtClean="0"/>
              <a:t>, also in English, French and Spanish, which takes a more detailed look at the presentations and discussions at the Forum. </a:t>
            </a:r>
          </a:p>
          <a:p>
            <a:endParaRPr lang="en-US"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13</a:t>
            </a:fld>
            <a:endParaRPr lang="en-US"/>
          </a:p>
        </p:txBody>
      </p:sp>
    </p:spTree>
    <p:extLst>
      <p:ext uri="{BB962C8B-B14F-4D97-AF65-F5344CB8AC3E}">
        <p14:creationId xmlns:p14="http://schemas.microsoft.com/office/powerpoint/2010/main" val="2258517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kern="1200" dirty="0" smtClean="0">
                <a:solidFill>
                  <a:schemeClr val="tx1"/>
                </a:solidFill>
                <a:effectLst/>
                <a:latin typeface="+mn-lt"/>
                <a:ea typeface="+mn-ea"/>
                <a:cs typeface="+mn-cs"/>
              </a:rPr>
              <a:t>As a start. I would like to give you a bit of background on the Forum:</a:t>
            </a:r>
            <a:br>
              <a:rPr lang="en-GB" sz="1600" kern="1200" dirty="0" smtClean="0">
                <a:solidFill>
                  <a:schemeClr val="tx1"/>
                </a:solidFill>
                <a:effectLst/>
                <a:latin typeface="+mn-lt"/>
                <a:ea typeface="+mn-ea"/>
                <a:cs typeface="+mn-cs"/>
              </a:rPr>
            </a:br>
            <a:endParaRPr lang="en-GB" sz="1600" kern="1200" dirty="0" smtClean="0">
              <a:solidFill>
                <a:schemeClr val="tx1"/>
              </a:solidFill>
              <a:effectLst/>
              <a:latin typeface="+mn-lt"/>
              <a:ea typeface="+mn-ea"/>
              <a:cs typeface="+mn-cs"/>
            </a:endParaRPr>
          </a:p>
          <a:p>
            <a:pPr>
              <a:spcAft>
                <a:spcPts val="600"/>
              </a:spcAft>
            </a:pPr>
            <a:r>
              <a:rPr lang="en-GB" sz="1600" kern="1200" dirty="0" smtClean="0">
                <a:solidFill>
                  <a:schemeClr val="tx1"/>
                </a:solidFill>
                <a:effectLst/>
                <a:latin typeface="+mn-lt"/>
                <a:ea typeface="+mn-ea"/>
                <a:cs typeface="+mn-cs"/>
              </a:rPr>
              <a:t>This international forum explored how payments for the environmental services provided by tropical forests can support forest owners and managers to increase incomes and manage forests sustainably. </a:t>
            </a:r>
          </a:p>
          <a:p>
            <a:pPr>
              <a:spcAft>
                <a:spcPts val="600"/>
              </a:spcAft>
            </a:pPr>
            <a:r>
              <a:rPr lang="en-GB" sz="1600" kern="1200" dirty="0" smtClean="0">
                <a:solidFill>
                  <a:schemeClr val="tx1"/>
                </a:solidFill>
                <a:effectLst/>
                <a:latin typeface="+mn-lt"/>
                <a:ea typeface="+mn-ea"/>
                <a:cs typeface="+mn-cs"/>
              </a:rPr>
              <a:t>Costa Rica hosted the forum because of its groundbreaking experiences in innovative payments for environmental services. The forum was co-organized by FAO, ITTO and Costa Rica’s National Fund for Forest Finance (FONAFIFO).</a:t>
            </a:r>
          </a:p>
          <a:p>
            <a:pPr>
              <a:spcAft>
                <a:spcPts val="600"/>
              </a:spcAft>
            </a:pPr>
            <a:r>
              <a:rPr lang="en-GB" sz="1600" kern="1200" dirty="0" smtClean="0">
                <a:solidFill>
                  <a:schemeClr val="tx1"/>
                </a:solidFill>
                <a:effectLst/>
                <a:latin typeface="+mn-lt"/>
                <a:ea typeface="+mn-ea"/>
                <a:cs typeface="+mn-cs"/>
              </a:rPr>
              <a:t>More than 150 people from 60 countries attended from governments, regional and international development partners, civil-society organizations and the private sector. </a:t>
            </a:r>
            <a:endParaRPr lang="en-US" sz="1600"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2</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9075" y="4415790"/>
            <a:ext cx="6362700" cy="4531995"/>
          </a:xfrm>
        </p:spPr>
        <p:txBody>
          <a:bodyPr/>
          <a:lstStyle/>
          <a:p>
            <a:r>
              <a:rPr lang="en-GB" sz="1400" b="1" kern="1200" dirty="0" smtClean="0">
                <a:solidFill>
                  <a:schemeClr val="tx1"/>
                </a:solidFill>
                <a:effectLst/>
                <a:latin typeface="+mn-lt"/>
                <a:ea typeface="+mn-ea"/>
                <a:cs typeface="+mn-cs"/>
              </a:rPr>
              <a:t>Participants agreed on the need for payments for tropical forest environmental services for the following reasons:</a:t>
            </a:r>
            <a:endParaRPr lang="en-AU" sz="1400" kern="1200" dirty="0" smtClean="0">
              <a:solidFill>
                <a:schemeClr val="tx1"/>
              </a:solidFill>
              <a:effectLst/>
              <a:latin typeface="+mn-lt"/>
              <a:ea typeface="+mn-ea"/>
              <a:cs typeface="+mn-cs"/>
            </a:endParaRPr>
          </a:p>
          <a:p>
            <a:pPr lvl="0"/>
            <a:r>
              <a:rPr lang="en-GB" sz="1400" kern="1200" dirty="0" smtClean="0">
                <a:solidFill>
                  <a:schemeClr val="tx1"/>
                </a:solidFill>
                <a:effectLst/>
                <a:latin typeface="+mn-lt"/>
                <a:ea typeface="+mn-ea"/>
                <a:cs typeface="+mn-cs"/>
              </a:rPr>
              <a:t>(1) Tropical forests provide many critical environmental services, especially by protecting water catchments, sequestering carbon and conserving biodiversity. </a:t>
            </a:r>
          </a:p>
          <a:p>
            <a:pPr marL="228600" lvl="0" indent="-228600">
              <a:buAutoNum type="arabicParenBoth"/>
            </a:pPr>
            <a:endParaRPr lang="en-GB" sz="1400" dirty="0"/>
          </a:p>
          <a:p>
            <a:pPr lvl="0"/>
            <a:r>
              <a:rPr lang="en-GB" sz="1400" kern="1200" dirty="0" smtClean="0">
                <a:solidFill>
                  <a:schemeClr val="tx1"/>
                </a:solidFill>
                <a:effectLst/>
                <a:latin typeface="+mn-lt"/>
                <a:ea typeface="+mn-ea"/>
                <a:cs typeface="+mn-cs"/>
              </a:rPr>
              <a:t>(2) However, many people who benefit considerably from these – such as urban dwellers, big industry and developed countries – pay little or nothing for them, with the result that tropical forests are often undervalued compared with alternative land uses, leading to forest degradation and deforestation. </a:t>
            </a:r>
          </a:p>
          <a:p>
            <a:pPr marL="228600" lvl="0" indent="-228600">
              <a:buAutoNum type="arabicParenBoth"/>
            </a:pPr>
            <a:endParaRPr lang="en-GB" sz="1400" dirty="0"/>
          </a:p>
          <a:p>
            <a:pPr lvl="0"/>
            <a:r>
              <a:rPr lang="en-GB" sz="1400" kern="1200" dirty="0" smtClean="0">
                <a:solidFill>
                  <a:schemeClr val="tx1"/>
                </a:solidFill>
                <a:effectLst/>
                <a:latin typeface="+mn-lt"/>
                <a:ea typeface="+mn-ea"/>
                <a:cs typeface="+mn-cs"/>
              </a:rPr>
              <a:t>(3) Action is needed, therefore, to increase the financial remuneration for tropical forest environmental services as a means of reducing and reversing forest degradation and deforestation and rewarding forest owners and managers for good forest stewardship. Such remuneration is usually referred to as payments for environmental services (or PES).</a:t>
            </a:r>
            <a:endParaRPr lang="en-AU" sz="1400" kern="1200" dirty="0" smtClean="0">
              <a:solidFill>
                <a:schemeClr val="tx1"/>
              </a:solidFill>
              <a:effectLst/>
              <a:latin typeface="+mn-lt"/>
              <a:ea typeface="+mn-ea"/>
              <a:cs typeface="+mn-cs"/>
            </a:endParaRPr>
          </a:p>
          <a:p>
            <a:pPr lvl="0"/>
            <a:endParaRPr lang="en-GB" sz="1400" kern="1200" dirty="0" smtClean="0">
              <a:solidFill>
                <a:schemeClr val="tx1"/>
              </a:solidFill>
              <a:effectLst/>
              <a:latin typeface="+mn-lt"/>
              <a:ea typeface="+mn-ea"/>
              <a:cs typeface="+mn-cs"/>
            </a:endParaRPr>
          </a:p>
          <a:p>
            <a:pPr lvl="0"/>
            <a:r>
              <a:rPr lang="en-GB" sz="1400" kern="1200" dirty="0" smtClean="0">
                <a:solidFill>
                  <a:schemeClr val="tx1"/>
                </a:solidFill>
                <a:effectLst/>
                <a:latin typeface="+mn-lt"/>
                <a:ea typeface="+mn-ea"/>
                <a:cs typeface="+mn-cs"/>
              </a:rPr>
              <a:t>(4) There are many functioning PES schemes in tropical forests. An estimated US$1.25 billion was paid for various forest environmental services in 42 developing countries in 2011. The total area covered by these PES projects is estimated at 117 million hectares. </a:t>
            </a:r>
          </a:p>
          <a:p>
            <a:pPr lvl="0"/>
            <a:endParaRPr lang="en-AU"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3</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3375" y="4415790"/>
            <a:ext cx="6305550" cy="4677251"/>
          </a:xfrm>
        </p:spPr>
        <p:txBody>
          <a:bodyPr/>
          <a:lstStyle/>
          <a:p>
            <a:pPr indent="-228600">
              <a:spcAft>
                <a:spcPts val="600"/>
              </a:spcAft>
            </a:pPr>
            <a:r>
              <a:rPr lang="en-GB" sz="1400" dirty="0" smtClean="0"/>
              <a:t>The Forum focused on PES for </a:t>
            </a:r>
            <a:r>
              <a:rPr lang="en-GB" sz="1400" u="sng" dirty="0" smtClean="0"/>
              <a:t>sustainable forest management</a:t>
            </a:r>
            <a:r>
              <a:rPr lang="en-GB" sz="1400" dirty="0" smtClean="0"/>
              <a:t>, rather than just for protection. Participants concluded that:</a:t>
            </a:r>
          </a:p>
          <a:p>
            <a:pPr marL="180975" indent="-180975">
              <a:spcAft>
                <a:spcPts val="600"/>
              </a:spcAft>
              <a:buFont typeface="Arial" pitchFamily="34" charset="0"/>
              <a:buChar char="•"/>
            </a:pPr>
            <a:r>
              <a:rPr lang="en-GB" sz="1400" dirty="0" smtClean="0"/>
              <a:t>PES </a:t>
            </a:r>
            <a:r>
              <a:rPr lang="en-GB" sz="1400" dirty="0"/>
              <a:t>can help increase the economic competitiveness of sustainable forest management (SFM) by assigning a financial value to previously unmarketed forest benefits. </a:t>
            </a:r>
            <a:endParaRPr lang="en-AU" sz="1400" dirty="0"/>
          </a:p>
          <a:p>
            <a:pPr marL="180975" indent="-180975">
              <a:spcAft>
                <a:spcPts val="600"/>
              </a:spcAft>
              <a:buFont typeface="Arial" pitchFamily="34" charset="0"/>
              <a:buChar char="•"/>
            </a:pPr>
            <a:r>
              <a:rPr lang="en-GB" sz="1400" kern="1200" dirty="0" smtClean="0">
                <a:solidFill>
                  <a:schemeClr val="tx1"/>
                </a:solidFill>
                <a:effectLst/>
                <a:latin typeface="+mn-lt"/>
                <a:ea typeface="+mn-ea"/>
                <a:cs typeface="+mn-cs"/>
              </a:rPr>
              <a:t>There is convincing evidence that </a:t>
            </a:r>
            <a:r>
              <a:rPr lang="en-GB" sz="1400" dirty="0" smtClean="0"/>
              <a:t>SFM, including wood harvesting, can maintain the delivery of tropical forest environmental services</a:t>
            </a:r>
          </a:p>
          <a:p>
            <a:pPr marL="180975" lvl="0" indent="-180975">
              <a:spcAft>
                <a:spcPts val="600"/>
              </a:spcAft>
              <a:buFont typeface="Arial" pitchFamily="34" charset="0"/>
              <a:buChar char="•"/>
            </a:pPr>
            <a:r>
              <a:rPr lang="en-GB" sz="1400" kern="1200" dirty="0" smtClean="0">
                <a:solidFill>
                  <a:schemeClr val="tx1"/>
                </a:solidFill>
                <a:effectLst/>
                <a:latin typeface="+mn-lt"/>
                <a:ea typeface="+mn-ea"/>
                <a:cs typeface="+mn-cs"/>
              </a:rPr>
              <a:t>Timber certification is a way of paying for the services protected or enhanced by good forest management, assuming that such payments can be included in the price of timber. However, price premiums are small or non-existent. Additional PES mechanisms that focus on environmental services can contribute to the competitiveness of timber from SFM.</a:t>
            </a:r>
          </a:p>
          <a:p>
            <a:pPr marL="180975" lvl="0" indent="-180975">
              <a:spcAft>
                <a:spcPts val="600"/>
              </a:spcAft>
              <a:buFont typeface="Arial" pitchFamily="34" charset="0"/>
              <a:buChar char="•"/>
            </a:pPr>
            <a:r>
              <a:rPr lang="en-GB" sz="1400" kern="1200" dirty="0" smtClean="0">
                <a:solidFill>
                  <a:schemeClr val="tx1"/>
                </a:solidFill>
                <a:effectLst/>
                <a:latin typeface="+mn-lt"/>
                <a:ea typeface="+mn-ea"/>
                <a:cs typeface="+mn-cs"/>
              </a:rPr>
              <a:t>PES schemes should be sufficiently broad and flexible to encompass the environmental services provided by the full continuum of forests and trees in landscapes. This requires much more intersectoral interaction and cooperation</a:t>
            </a:r>
          </a:p>
          <a:p>
            <a:pPr marL="180975" lvl="0" indent="-180975">
              <a:spcAft>
                <a:spcPts val="600"/>
              </a:spcAft>
              <a:buFont typeface="Arial" pitchFamily="34" charset="0"/>
              <a:buChar char="•"/>
            </a:pPr>
            <a:r>
              <a:rPr lang="en-GB" sz="1400" kern="1200" dirty="0" smtClean="0">
                <a:solidFill>
                  <a:schemeClr val="tx1"/>
                </a:solidFill>
                <a:effectLst/>
                <a:latin typeface="+mn-lt"/>
                <a:ea typeface="+mn-ea"/>
                <a:cs typeface="+mn-cs"/>
              </a:rPr>
              <a:t>PES schemes can be particularly effective if they are incorporated within a sustainable development model that integrates ecological, poverty-reduction and economic objectives across sectors and value chains.</a:t>
            </a:r>
            <a:endParaRPr lang="en-AU" sz="1400" kern="1200" dirty="0" smtClean="0">
              <a:solidFill>
                <a:schemeClr val="tx1"/>
              </a:solidFill>
              <a:effectLst/>
              <a:latin typeface="+mn-lt"/>
              <a:ea typeface="+mn-ea"/>
              <a:cs typeface="+mn-cs"/>
            </a:endParaRPr>
          </a:p>
          <a:p>
            <a:pPr>
              <a:spcAft>
                <a:spcPts val="600"/>
              </a:spcAft>
            </a:pPr>
            <a:endParaRPr lang="en-US"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4</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5750" y="4415789"/>
            <a:ext cx="6229350" cy="4878997"/>
          </a:xfrm>
        </p:spPr>
        <p:txBody>
          <a:bodyPr/>
          <a:lstStyle/>
          <a:p>
            <a:pPr>
              <a:spcAft>
                <a:spcPts val="600"/>
              </a:spcAft>
            </a:pPr>
            <a:r>
              <a:rPr lang="en-GB" sz="1600" b="1" kern="1200" dirty="0" smtClean="0">
                <a:solidFill>
                  <a:schemeClr val="tx1"/>
                </a:solidFill>
                <a:effectLst/>
                <a:latin typeface="+mn-lt"/>
                <a:ea typeface="+mn-ea"/>
                <a:cs typeface="+mn-cs"/>
              </a:rPr>
              <a:t>On developing innovative financing mechanisms related to PES participants stressed the following: </a:t>
            </a:r>
            <a:endParaRPr lang="en-AU" sz="1600" dirty="0"/>
          </a:p>
          <a:p>
            <a:pPr marL="180975" indent="-180975">
              <a:spcAft>
                <a:spcPts val="600"/>
              </a:spcAft>
              <a:buFont typeface="Arial" pitchFamily="34" charset="0"/>
              <a:buChar char="•"/>
            </a:pPr>
            <a:r>
              <a:rPr lang="en-GB" sz="1600" kern="1200" dirty="0" smtClean="0">
                <a:solidFill>
                  <a:schemeClr val="tx1"/>
                </a:solidFill>
                <a:effectLst/>
              </a:rPr>
              <a:t>PES schemes can be effective when there is a clear demand and a capacity among forest owners to supply those services. In many existing schemes, however, the supply far outweighs demand and, in the case of government-funded schemes, the availability of funds. </a:t>
            </a:r>
          </a:p>
          <a:p>
            <a:pPr marL="180975" indent="-180975">
              <a:spcAft>
                <a:spcPts val="600"/>
              </a:spcAft>
              <a:buFont typeface="Arial" pitchFamily="34" charset="0"/>
              <a:buChar char="•"/>
            </a:pPr>
            <a:r>
              <a:rPr lang="en-GB" sz="1600" dirty="0" smtClean="0"/>
              <a:t>The </a:t>
            </a:r>
            <a:r>
              <a:rPr lang="en-GB" sz="1600" dirty="0"/>
              <a:t>most critical and difficult issue in scaling up PES initiatives is a lack of functioning markets, the underlying cause of which is a lack of awareness among users of the need to pay for their use of environmental services, or, </a:t>
            </a:r>
            <a:r>
              <a:rPr lang="en-GB" sz="1600" dirty="0" smtClean="0"/>
              <a:t>a </a:t>
            </a:r>
            <a:r>
              <a:rPr lang="en-GB" sz="1600" dirty="0"/>
              <a:t>lack of </a:t>
            </a:r>
            <a:r>
              <a:rPr lang="en-GB" sz="1600" dirty="0" smtClean="0"/>
              <a:t>willingness </a:t>
            </a:r>
            <a:r>
              <a:rPr lang="en-GB" sz="1600" dirty="0"/>
              <a:t>to pay. </a:t>
            </a:r>
            <a:endParaRPr lang="en-GB" sz="1600" dirty="0" smtClean="0"/>
          </a:p>
          <a:p>
            <a:pPr marL="180975" indent="-180975">
              <a:spcAft>
                <a:spcPts val="600"/>
              </a:spcAft>
              <a:buFont typeface="Arial" pitchFamily="34" charset="0"/>
              <a:buChar char="•"/>
            </a:pPr>
            <a:r>
              <a:rPr lang="en-GB" sz="1600" dirty="0" smtClean="0"/>
              <a:t>Financial </a:t>
            </a:r>
            <a:r>
              <a:rPr lang="en-GB" sz="1600" dirty="0"/>
              <a:t>mechanisms should have clear rules, transparent oversight and political legitimacy.</a:t>
            </a:r>
            <a:endParaRPr lang="en-AU" sz="1600" dirty="0"/>
          </a:p>
          <a:p>
            <a:pPr marL="180975" indent="-180975">
              <a:spcAft>
                <a:spcPts val="600"/>
              </a:spcAft>
              <a:buFont typeface="Arial" pitchFamily="34" charset="0"/>
              <a:buChar char="•"/>
            </a:pPr>
            <a:r>
              <a:rPr lang="en-GB" sz="1600" dirty="0" smtClean="0"/>
              <a:t>The </a:t>
            </a:r>
            <a:r>
              <a:rPr lang="en-GB" sz="1600" dirty="0"/>
              <a:t>private sector is likely to be interested in PES schemes when the benefits </a:t>
            </a:r>
            <a:r>
              <a:rPr lang="en-GB" sz="1600" dirty="0" smtClean="0"/>
              <a:t>and risks are </a:t>
            </a:r>
            <a:r>
              <a:rPr lang="en-GB" sz="1600" dirty="0"/>
              <a:t>clear</a:t>
            </a:r>
            <a:r>
              <a:rPr lang="en-GB" sz="1600" dirty="0" smtClean="0"/>
              <a:t>, </a:t>
            </a:r>
            <a:r>
              <a:rPr lang="en-GB" sz="1600" dirty="0"/>
              <a:t>monitoring and compliance are tracked, and schemes are economically efficient. </a:t>
            </a:r>
            <a:endParaRPr lang="en-AU" sz="1600" dirty="0"/>
          </a:p>
          <a:p>
            <a:endParaRPr lang="en-US"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5</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600" b="1" kern="1200" dirty="0" smtClean="0">
                <a:solidFill>
                  <a:schemeClr val="tx1"/>
                </a:solidFill>
                <a:effectLst/>
                <a:latin typeface="+mn-lt"/>
                <a:ea typeface="+mn-ea"/>
                <a:cs typeface="+mn-cs"/>
              </a:rPr>
              <a:t>Another crucial issue is ensuring benefits for local communities</a:t>
            </a:r>
          </a:p>
          <a:p>
            <a:pPr>
              <a:spcAft>
                <a:spcPts val="600"/>
              </a:spcAft>
            </a:pPr>
            <a:r>
              <a:rPr lang="en-GB" sz="1600" kern="1200" dirty="0" smtClean="0">
                <a:solidFill>
                  <a:schemeClr val="tx1"/>
                </a:solidFill>
                <a:effectLst/>
                <a:latin typeface="+mn-lt"/>
                <a:ea typeface="+mn-ea"/>
                <a:cs typeface="+mn-cs"/>
              </a:rPr>
              <a:t>PES schemes can help build trust between indigenous peoples and local communities, government and the private sector. They are also a way of acknowledging the valuable role of indigenous peoples and local communities in ensuring forest health.</a:t>
            </a:r>
            <a:endParaRPr lang="en-AU" sz="1600" dirty="0" smtClean="0"/>
          </a:p>
          <a:p>
            <a:pPr>
              <a:spcAft>
                <a:spcPts val="600"/>
              </a:spcAft>
            </a:pPr>
            <a:r>
              <a:rPr lang="en-GB" sz="1600" kern="1200" dirty="0" smtClean="0">
                <a:solidFill>
                  <a:schemeClr val="tx1"/>
                </a:solidFill>
                <a:effectLst/>
                <a:latin typeface="+mn-lt"/>
                <a:ea typeface="+mn-ea"/>
                <a:cs typeface="+mn-cs"/>
              </a:rPr>
              <a:t>Nevertheless, there is a risk that poorly conceived or implemented PES schemes can violate the rights of indigenous peoples and local communities. Safeguards such as the right to free, prior and informed consent should be built into all PES schemes and honoured.</a:t>
            </a:r>
            <a:endParaRPr lang="en-AU" sz="16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B2197E6-76F0-4ED1-94E1-FB15B689521A}" type="slidenum">
              <a:rPr lang="en-US" smtClean="0"/>
              <a:pPr/>
              <a:t>6</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15790"/>
            <a:ext cx="6010275" cy="4561046"/>
          </a:xfrm>
        </p:spPr>
        <p:txBody>
          <a:bodyPr/>
          <a:lstStyle/>
          <a:p>
            <a:pPr>
              <a:spcAft>
                <a:spcPts val="600"/>
              </a:spcAft>
            </a:pPr>
            <a:r>
              <a:rPr lang="en-GB" sz="1600" b="1" kern="1200" dirty="0" smtClean="0">
                <a:solidFill>
                  <a:schemeClr val="tx1"/>
                </a:solidFill>
                <a:effectLst/>
                <a:latin typeface="+mn-lt"/>
                <a:ea typeface="+mn-ea"/>
                <a:cs typeface="+mn-cs"/>
              </a:rPr>
              <a:t>Ensuring benefits for local communities</a:t>
            </a:r>
            <a:endParaRPr lang="en-AU" sz="1600" kern="1200" dirty="0" smtClean="0">
              <a:solidFill>
                <a:schemeClr val="tx1"/>
              </a:solidFill>
              <a:effectLst/>
              <a:latin typeface="+mn-lt"/>
              <a:ea typeface="+mn-ea"/>
              <a:cs typeface="+mn-cs"/>
            </a:endParaRPr>
          </a:p>
          <a:p>
            <a:pPr marL="180975" lvl="0" indent="-180975">
              <a:spcAft>
                <a:spcPts val="600"/>
              </a:spcAft>
              <a:buFont typeface="Arial" pitchFamily="34" charset="0"/>
              <a:buChar char="•"/>
            </a:pPr>
            <a:r>
              <a:rPr lang="en-GB" sz="1600" kern="1200" dirty="0" smtClean="0">
                <a:solidFill>
                  <a:schemeClr val="tx1"/>
                </a:solidFill>
                <a:effectLst/>
              </a:rPr>
              <a:t>Secure tenure – of land, forests and environmental services – is a precondition for successful PES. </a:t>
            </a:r>
          </a:p>
          <a:p>
            <a:pPr marL="180975" lvl="0" indent="-180975">
              <a:spcAft>
                <a:spcPts val="600"/>
              </a:spcAft>
              <a:buFont typeface="Arial" pitchFamily="34" charset="0"/>
              <a:buChar char="•"/>
            </a:pPr>
            <a:r>
              <a:rPr lang="en-GB" sz="1600" kern="1200" dirty="0" smtClean="0">
                <a:solidFill>
                  <a:schemeClr val="tx1"/>
                </a:solidFill>
                <a:effectLst/>
              </a:rPr>
              <a:t>Indigenous peoples, local communities and other forest owners should be active participants in PES schemes as resource owners, rightsholders and entrepreneurs rather than as passive receivers of compensation. </a:t>
            </a:r>
          </a:p>
          <a:p>
            <a:pPr marL="180975" lvl="0" indent="-180975">
              <a:spcAft>
                <a:spcPts val="600"/>
              </a:spcAft>
              <a:buFont typeface="Arial" pitchFamily="34" charset="0"/>
              <a:buChar char="•"/>
            </a:pPr>
            <a:r>
              <a:rPr lang="en-GB" sz="1600" kern="1200" dirty="0" smtClean="0">
                <a:solidFill>
                  <a:schemeClr val="tx1"/>
                </a:solidFill>
                <a:effectLst/>
              </a:rPr>
              <a:t>Both women and men play strong roles in resource management, and PES schemes should promote gender equality, including in property rights.</a:t>
            </a:r>
          </a:p>
          <a:p>
            <a:pPr marL="180975" lvl="0" indent="-180975">
              <a:spcAft>
                <a:spcPts val="600"/>
              </a:spcAft>
              <a:buFont typeface="Arial" pitchFamily="34" charset="0"/>
              <a:buChar char="•"/>
            </a:pPr>
            <a:r>
              <a:rPr lang="en-GB" sz="1600" dirty="0" smtClean="0"/>
              <a:t>Considerable </a:t>
            </a:r>
            <a:r>
              <a:rPr lang="en-GB" sz="1600" dirty="0"/>
              <a:t>effort is required to build capacity in tropical forest communities to implement PES schemes. </a:t>
            </a:r>
            <a:r>
              <a:rPr lang="en-GB" sz="1600" dirty="0" smtClean="0"/>
              <a:t>Communities </a:t>
            </a:r>
            <a:r>
              <a:rPr lang="en-GB" sz="1600" dirty="0"/>
              <a:t>may need support from institutions, NGOs or other actors to form cooperatives and other mechanisms to market their environmental services more effectively.</a:t>
            </a:r>
            <a:endParaRPr lang="en-AU" sz="1600" dirty="0"/>
          </a:p>
          <a:p>
            <a:endParaRPr lang="en-US" sz="1600"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7</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600" kern="1200" dirty="0" smtClean="0">
                <a:solidFill>
                  <a:schemeClr val="tx1"/>
                </a:solidFill>
                <a:effectLst/>
                <a:latin typeface="+mn-lt"/>
                <a:ea typeface="+mn-ea"/>
                <a:cs typeface="+mn-cs"/>
              </a:rPr>
              <a:t>Establishing robust governance and institutional arrangements for PES schemes r</a:t>
            </a:r>
            <a:r>
              <a:rPr lang="en-GB" sz="1600" dirty="0" smtClean="0"/>
              <a:t>equires appropriate institutional mechanisms, accountability, knowledge of the forest practices required, and an understanding of stakeholders.</a:t>
            </a:r>
          </a:p>
          <a:p>
            <a:pPr>
              <a:spcAft>
                <a:spcPts val="600"/>
              </a:spcAft>
            </a:pPr>
            <a:r>
              <a:rPr lang="en-GB" sz="1600" dirty="0" err="1" smtClean="0"/>
              <a:t>Multistakeholder</a:t>
            </a:r>
            <a:r>
              <a:rPr lang="en-GB" sz="1600" dirty="0" smtClean="0"/>
              <a:t> forums can be helpful to develop effective governance approaches</a:t>
            </a:r>
          </a:p>
          <a:p>
            <a:pPr>
              <a:spcAft>
                <a:spcPts val="600"/>
              </a:spcAft>
            </a:pPr>
            <a:r>
              <a:rPr lang="en-GB" sz="1600" dirty="0" smtClean="0"/>
              <a:t>But capacity building and funding are required to ensure participation by marginalized groups</a:t>
            </a:r>
          </a:p>
          <a:p>
            <a:pPr lvl="0">
              <a:spcAft>
                <a:spcPts val="600"/>
              </a:spcAft>
            </a:pPr>
            <a:r>
              <a:rPr lang="en-GB" sz="1600" dirty="0" smtClean="0"/>
              <a:t>More research is needed on the effectiveness of different institutional arrangements and their </a:t>
            </a:r>
            <a:r>
              <a:rPr lang="en-AU" sz="1600" dirty="0" smtClean="0"/>
              <a:t>costs</a:t>
            </a:r>
          </a:p>
          <a:p>
            <a:pPr lvl="0">
              <a:spcAft>
                <a:spcPts val="600"/>
              </a:spcAft>
            </a:pPr>
            <a:r>
              <a:rPr lang="en-GB" sz="1600" dirty="0" smtClean="0"/>
              <a:t>Devolving tenure of environmental services offers win–win outcomes and potential to adapt international frameworks to domestic situations.</a:t>
            </a:r>
            <a:endParaRPr lang="en-AU" sz="1600" dirty="0" smtClean="0"/>
          </a:p>
          <a:p>
            <a:pPr lvl="0"/>
            <a:endParaRPr lang="en-AU" sz="1600" kern="1200" dirty="0" smtClean="0">
              <a:effectLst/>
              <a:latin typeface="+mn-lt"/>
              <a:ea typeface="+mn-ea"/>
              <a:cs typeface="+mn-cs"/>
            </a:endParaRPr>
          </a:p>
          <a:p>
            <a:endParaRPr lang="en-US" sz="1600"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8</a:t>
            </a:fld>
            <a:endParaRPr lang="en-US"/>
          </a:p>
        </p:txBody>
      </p:sp>
    </p:spTree>
    <p:extLst>
      <p:ext uri="{BB962C8B-B14F-4D97-AF65-F5344CB8AC3E}">
        <p14:creationId xmlns:p14="http://schemas.microsoft.com/office/powerpoint/2010/main" val="3301748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4561046"/>
          </a:xfrm>
        </p:spPr>
        <p:txBody>
          <a:bodyPr/>
          <a:lstStyle/>
          <a:p>
            <a:r>
              <a:rPr lang="en-GB" sz="1600" b="1" kern="1200" dirty="0" smtClean="0">
                <a:solidFill>
                  <a:schemeClr val="tx1"/>
                </a:solidFill>
                <a:effectLst/>
                <a:latin typeface="+mn-lt"/>
                <a:ea typeface="+mn-ea"/>
                <a:cs typeface="+mn-cs"/>
              </a:rPr>
              <a:t>Proponents</a:t>
            </a:r>
            <a:r>
              <a:rPr lang="en-GB" sz="1600" kern="1200" dirty="0" smtClean="0">
                <a:solidFill>
                  <a:schemeClr val="tx1"/>
                </a:solidFill>
                <a:effectLst/>
                <a:latin typeface="+mn-lt"/>
                <a:ea typeface="+mn-ea"/>
                <a:cs typeface="+mn-cs"/>
              </a:rPr>
              <a:t> of PES schemes are encouraged to:</a:t>
            </a:r>
            <a:endParaRPr lang="en-AU" sz="1600" kern="1200" dirty="0" smtClean="0">
              <a:solidFill>
                <a:schemeClr val="tx1"/>
              </a:solidFill>
              <a:effectLst/>
              <a:latin typeface="+mn-lt"/>
              <a:ea typeface="+mn-ea"/>
              <a:cs typeface="+mn-cs"/>
            </a:endParaRPr>
          </a:p>
          <a:p>
            <a:pPr marL="180975" lvl="0" indent="-180975">
              <a:spcAft>
                <a:spcPts val="600"/>
              </a:spcAft>
              <a:buFont typeface="Arial" pitchFamily="34" charset="0"/>
              <a:buChar char="•"/>
            </a:pPr>
            <a:r>
              <a:rPr lang="en-GB" sz="1600" kern="1200" dirty="0" smtClean="0">
                <a:solidFill>
                  <a:schemeClr val="tx1"/>
                </a:solidFill>
                <a:effectLst/>
              </a:rPr>
              <a:t>Understand the dynamics of the communities with whom they are working and acknowledge, respect and support cultural diversity</a:t>
            </a:r>
            <a:endParaRPr lang="en-AU" sz="1600" kern="1200" dirty="0" smtClean="0">
              <a:solidFill>
                <a:schemeClr val="tx1"/>
              </a:solidFill>
              <a:effectLst/>
            </a:endParaRPr>
          </a:p>
          <a:p>
            <a:pPr marL="180975" lvl="0" indent="-180975">
              <a:spcAft>
                <a:spcPts val="600"/>
              </a:spcAft>
              <a:buFont typeface="Arial" pitchFamily="34" charset="0"/>
              <a:buChar char="•"/>
            </a:pPr>
            <a:r>
              <a:rPr lang="en-GB" sz="1600" kern="1200" dirty="0" smtClean="0">
                <a:solidFill>
                  <a:schemeClr val="tx1"/>
                </a:solidFill>
                <a:effectLst/>
              </a:rPr>
              <a:t>Assist forest owners and managers to develop and implement forest management plans to maintain forest environmental services, and include measures to assess the effectiveness of PES</a:t>
            </a:r>
            <a:endParaRPr lang="en-AU" sz="1600" kern="1200" dirty="0" smtClean="0">
              <a:solidFill>
                <a:schemeClr val="tx1"/>
              </a:solidFill>
              <a:effectLst/>
            </a:endParaRPr>
          </a:p>
          <a:p>
            <a:pPr marL="180975" lvl="0" indent="-180975">
              <a:spcAft>
                <a:spcPts val="600"/>
              </a:spcAft>
              <a:buFont typeface="Arial" pitchFamily="34" charset="0"/>
              <a:buChar char="•"/>
            </a:pPr>
            <a:r>
              <a:rPr lang="en-GB" sz="1600" kern="1200" dirty="0" smtClean="0">
                <a:solidFill>
                  <a:schemeClr val="tx1"/>
                </a:solidFill>
                <a:effectLst/>
              </a:rPr>
              <a:t>Build in – and honour – safeguards to PES schemes to protect the rights of indigenous peoples and local communities.</a:t>
            </a:r>
            <a:endParaRPr lang="en-AU" sz="1600" kern="1200" dirty="0" smtClean="0">
              <a:solidFill>
                <a:schemeClr val="tx1"/>
              </a:solidFill>
              <a:effectLst/>
            </a:endParaRPr>
          </a:p>
          <a:p>
            <a:pPr marL="180975" indent="-180975">
              <a:spcAft>
                <a:spcPts val="600"/>
              </a:spcAft>
              <a:buFont typeface="Arial" pitchFamily="34" charset="0"/>
              <a:buChar char="•"/>
            </a:pPr>
            <a:r>
              <a:rPr lang="en-GB" sz="1600" kern="1200" dirty="0" smtClean="0">
                <a:solidFill>
                  <a:schemeClr val="tx1"/>
                </a:solidFill>
                <a:effectLst/>
              </a:rPr>
              <a:t>Improve the business climate for PES schemes, such as by reducing transaction costs, ensuring that payments are made in a timely manner and promoting entrepreneurship along the value chain</a:t>
            </a:r>
            <a:endParaRPr lang="en-US" sz="1600" dirty="0"/>
          </a:p>
        </p:txBody>
      </p:sp>
      <p:sp>
        <p:nvSpPr>
          <p:cNvPr id="4" name="Slide Number Placeholder 3"/>
          <p:cNvSpPr>
            <a:spLocks noGrp="1"/>
          </p:cNvSpPr>
          <p:nvPr>
            <p:ph type="sldNum" sz="quarter" idx="10"/>
          </p:nvPr>
        </p:nvSpPr>
        <p:spPr/>
        <p:txBody>
          <a:bodyPr/>
          <a:lstStyle/>
          <a:p>
            <a:fld id="{AB2197E6-76F0-4ED1-94E1-FB15B689521A}" type="slidenum">
              <a:rPr lang="en-US" smtClean="0"/>
              <a:pPr/>
              <a:t>10</a:t>
            </a:fld>
            <a:endParaRPr lang="en-US"/>
          </a:p>
        </p:txBody>
      </p:sp>
    </p:spTree>
    <p:extLst>
      <p:ext uri="{BB962C8B-B14F-4D97-AF65-F5344CB8AC3E}">
        <p14:creationId xmlns:p14="http://schemas.microsoft.com/office/powerpoint/2010/main" val="2258517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6E6C38-5BD1-4863-8DAB-F1D478AADE4A}" type="datetime1">
              <a:rPr lang="en-US" smtClean="0"/>
              <a:pPr/>
              <a:t>10/24/2014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361172125"/>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A1849F-BA38-4F26-BF56-C453DC6B9B95}" type="datetime1">
              <a:rPr lang="en-US" smtClean="0"/>
              <a:pPr/>
              <a:t>10/24/2014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422934230"/>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7EA0D4-5D78-4D27-843D-D3AB676FD57B}" type="datetime1">
              <a:rPr lang="en-US" smtClean="0"/>
              <a:pPr/>
              <a:t>10/24/2014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157949505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8296F-1598-4793-81AB-79DC549B6276}" type="datetime1">
              <a:rPr lang="en-US" smtClean="0"/>
              <a:pPr/>
              <a:t>10/24/2014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E9BC9F-72C5-4705-90DA-17B598FF0BD0}" type="slidenum">
              <a:rPr lang="en-US" smtClean="0"/>
              <a:pPr/>
              <a:t>‹#›</a:t>
            </a:fld>
            <a:endParaRPr lang="en-US" dirty="0"/>
          </a:p>
        </p:txBody>
      </p:sp>
    </p:spTree>
    <p:extLst>
      <p:ext uri="{BB962C8B-B14F-4D97-AF65-F5344CB8AC3E}">
        <p14:creationId xmlns:p14="http://schemas.microsoft.com/office/powerpoint/2010/main" val="4145232899"/>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FA78A9-7DBB-4402-9B4D-DA63A202F5F6}" type="datetime1">
              <a:rPr lang="en-US" smtClean="0"/>
              <a:pPr/>
              <a:t>10/24/2014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3287379850"/>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C68A71-DEC4-45C3-ACBE-0BF6B1EF5147}" type="datetime1">
              <a:rPr lang="en-US" smtClean="0"/>
              <a:pPr/>
              <a:t>10/24/2014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3276506237"/>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C0AB82-1AEC-43C5-B10A-24F4C9B2F63D}" type="datetime1">
              <a:rPr lang="en-US" smtClean="0"/>
              <a:pPr/>
              <a:t>10/24/2014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865315948"/>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F2A746-CA40-409D-817F-674C46AE57F3}" type="datetime1">
              <a:rPr lang="en-US" smtClean="0"/>
              <a:pPr/>
              <a:t>10/24/2014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1891215604"/>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D3AE02-5DD7-40C1-9AFC-FD26D5AA4DC7}" type="datetime1">
              <a:rPr lang="en-US" smtClean="0"/>
              <a:pPr/>
              <a:t>10/24/2014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4205471695"/>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820824-BB09-46BC-B348-297D3375778C}" type="datetime1">
              <a:rPr lang="en-US" smtClean="0"/>
              <a:pPr/>
              <a:t>10/24/2014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2212006398"/>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6D6964-78CD-4E94-B156-C1AD783F80DF}" type="datetime1">
              <a:rPr lang="en-US" smtClean="0"/>
              <a:pPr/>
              <a:t>10/24/2014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1164B-5CBC-44A7-8849-B3CBCBA896FE}" type="slidenum">
              <a:rPr lang="en-US" smtClean="0"/>
              <a:pPr/>
              <a:t>‹#›</a:t>
            </a:fld>
            <a:endParaRPr lang="en-US"/>
          </a:p>
        </p:txBody>
      </p:sp>
    </p:spTree>
    <p:extLst>
      <p:ext uri="{BB962C8B-B14F-4D97-AF65-F5344CB8AC3E}">
        <p14:creationId xmlns:p14="http://schemas.microsoft.com/office/powerpoint/2010/main" val="328719489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41AE1E-391D-44D7-A0C3-A68075EEF262}" type="datetime1">
              <a:rPr lang="en-US" smtClean="0"/>
              <a:pPr/>
              <a:t>10/24/2014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1164B-5CBC-44A7-8849-B3CBCBA896FE}" type="slidenum">
              <a:rPr lang="en-US" smtClean="0"/>
              <a:pPr/>
              <a:t>‹#›</a:t>
            </a:fld>
            <a:endParaRPr lang="en-US"/>
          </a:p>
        </p:txBody>
      </p:sp>
    </p:spTree>
    <p:extLst>
      <p:ext uri="{BB962C8B-B14F-4D97-AF65-F5344CB8AC3E}">
        <p14:creationId xmlns:p14="http://schemas.microsoft.com/office/powerpoint/2010/main" val="2186956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6.wdp"/></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7.wdp"/></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8.wdp"/></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G_519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457200" y="4572000"/>
            <a:ext cx="8077200" cy="904100"/>
          </a:xfrm>
        </p:spPr>
        <p:txBody>
          <a:bodyPr>
            <a:noAutofit/>
          </a:bodyPr>
          <a:lstStyle/>
          <a:p>
            <a:r>
              <a:rPr lang="en-US" sz="4000" b="1" dirty="0" smtClean="0">
                <a:solidFill>
                  <a:srgbClr val="FC0000"/>
                </a:solidFill>
              </a:rPr>
              <a:t>Main outcomes and the way forward</a:t>
            </a:r>
            <a:endParaRPr lang="en-US" sz="4000" b="1" dirty="0">
              <a:solidFill>
                <a:srgbClr val="FC0000"/>
              </a:solidFill>
            </a:endParaRPr>
          </a:p>
        </p:txBody>
      </p:sp>
      <p:sp>
        <p:nvSpPr>
          <p:cNvPr id="4" name="Slide Number Placeholder 3"/>
          <p:cNvSpPr>
            <a:spLocks noGrp="1"/>
          </p:cNvSpPr>
          <p:nvPr>
            <p:ph type="sldNum" sz="quarter" idx="12"/>
          </p:nvPr>
        </p:nvSpPr>
        <p:spPr/>
        <p:txBody>
          <a:bodyPr/>
          <a:lstStyle/>
          <a:p>
            <a:fld id="{EA01164B-5CBC-44A7-8849-B3CBCBA896FE}" type="slidenum">
              <a:rPr lang="en-US" smtClean="0"/>
              <a:pPr/>
              <a:t>1</a:t>
            </a:fld>
            <a:endParaRPr lang="en-US"/>
          </a:p>
        </p:txBody>
      </p:sp>
      <p:sp>
        <p:nvSpPr>
          <p:cNvPr id="6" name="TextBox 5"/>
          <p:cNvSpPr txBox="1"/>
          <p:nvPr/>
        </p:nvSpPr>
        <p:spPr>
          <a:xfrm>
            <a:off x="914400" y="685800"/>
            <a:ext cx="7391400" cy="2123658"/>
          </a:xfrm>
          <a:prstGeom prst="rect">
            <a:avLst/>
          </a:prstGeom>
          <a:noFill/>
        </p:spPr>
        <p:txBody>
          <a:bodyPr wrap="square" rtlCol="0">
            <a:spAutoFit/>
          </a:bodyPr>
          <a:lstStyle/>
          <a:p>
            <a:pPr algn="ctr"/>
            <a:r>
              <a:rPr lang="en-US" sz="3600" b="1" dirty="0" smtClean="0">
                <a:solidFill>
                  <a:srgbClr val="FC0000"/>
                </a:solidFill>
              </a:rPr>
              <a:t>International Forum on Payments </a:t>
            </a:r>
            <a:br>
              <a:rPr lang="en-US" sz="3600" b="1" dirty="0" smtClean="0">
                <a:solidFill>
                  <a:srgbClr val="FC0000"/>
                </a:solidFill>
              </a:rPr>
            </a:br>
            <a:r>
              <a:rPr lang="en-US" sz="3600" b="1" dirty="0" smtClean="0">
                <a:solidFill>
                  <a:srgbClr val="FC0000"/>
                </a:solidFill>
              </a:rPr>
              <a:t>for Environmental Services of Tropical Forests</a:t>
            </a:r>
          </a:p>
          <a:p>
            <a:endParaRPr lang="en-US" sz="2400" b="1" dirty="0">
              <a:solidFill>
                <a:srgbClr val="FC0000"/>
              </a:solidFill>
            </a:endParaRPr>
          </a:p>
        </p:txBody>
      </p:sp>
      <p:sp>
        <p:nvSpPr>
          <p:cNvPr id="9" name="TextBox 8"/>
          <p:cNvSpPr txBox="1"/>
          <p:nvPr/>
        </p:nvSpPr>
        <p:spPr>
          <a:xfrm>
            <a:off x="3810000" y="2590800"/>
            <a:ext cx="2085990" cy="923330"/>
          </a:xfrm>
          <a:prstGeom prst="rect">
            <a:avLst/>
          </a:prstGeom>
          <a:noFill/>
        </p:spPr>
        <p:txBody>
          <a:bodyPr wrap="none" rtlCol="0">
            <a:spAutoFit/>
          </a:bodyPr>
          <a:lstStyle/>
          <a:p>
            <a:pPr algn="ctr"/>
            <a:r>
              <a:rPr lang="en-US" b="1" dirty="0">
                <a:solidFill>
                  <a:srgbClr val="FC0000">
                    <a:alpha val="75000"/>
                  </a:srgbClr>
                </a:solidFill>
              </a:rPr>
              <a:t>San Jose, Costa Rica</a:t>
            </a:r>
          </a:p>
          <a:p>
            <a:pPr algn="ctr"/>
            <a:r>
              <a:rPr lang="en-US" b="1" dirty="0">
                <a:solidFill>
                  <a:srgbClr val="FC0000">
                    <a:alpha val="75000"/>
                  </a:srgbClr>
                </a:solidFill>
              </a:rPr>
              <a:t>7-11 April 2014</a:t>
            </a:r>
          </a:p>
          <a:p>
            <a:endParaRPr lang="en-US" dirty="0"/>
          </a:p>
        </p:txBody>
      </p:sp>
      <p:pic>
        <p:nvPicPr>
          <p:cNvPr id="2" name="Picture 1"/>
          <p:cNvPicPr>
            <a:picLocks noChangeAspect="1"/>
          </p:cNvPicPr>
          <p:nvPr/>
        </p:nvPicPr>
        <p:blipFill>
          <a:blip r:embed="rId4" cstate="print"/>
          <a:stretch>
            <a:fillRect/>
          </a:stretch>
        </p:blipFill>
        <p:spPr>
          <a:xfrm>
            <a:off x="0" y="2413000"/>
            <a:ext cx="9144000" cy="2024624"/>
          </a:xfrm>
          <a:prstGeom prst="rect">
            <a:avLst/>
          </a:prstGeom>
        </p:spPr>
      </p:pic>
      <p:pic>
        <p:nvPicPr>
          <p:cNvPr id="5" name="Picture 4"/>
          <p:cNvPicPr>
            <a:picLocks noChangeAspect="1"/>
          </p:cNvPicPr>
          <p:nvPr/>
        </p:nvPicPr>
        <p:blipFill>
          <a:blip r:embed="rId4" cstate="print"/>
          <a:stretch>
            <a:fillRect/>
          </a:stretch>
        </p:blipFill>
        <p:spPr>
          <a:xfrm>
            <a:off x="0" y="2413000"/>
            <a:ext cx="9144000" cy="2024624"/>
          </a:xfrm>
          <a:prstGeom prst="rect">
            <a:avLst/>
          </a:prstGeom>
        </p:spPr>
      </p:pic>
      <p:pic>
        <p:nvPicPr>
          <p:cNvPr id="7" name="Picture 6"/>
          <p:cNvPicPr>
            <a:picLocks noChangeAspect="1"/>
          </p:cNvPicPr>
          <p:nvPr/>
        </p:nvPicPr>
        <p:blipFill>
          <a:blip r:embed="rId5" cstate="print"/>
          <a:stretch>
            <a:fillRect/>
          </a:stretch>
        </p:blipFill>
        <p:spPr>
          <a:xfrm>
            <a:off x="0" y="2413000"/>
            <a:ext cx="9144000" cy="2024624"/>
          </a:xfrm>
          <a:prstGeom prst="rect">
            <a:avLst/>
          </a:prstGeom>
        </p:spPr>
      </p:pic>
      <p:pic>
        <p:nvPicPr>
          <p:cNvPr id="8" name="Picture 7"/>
          <p:cNvPicPr>
            <a:picLocks noChangeAspect="1"/>
          </p:cNvPicPr>
          <p:nvPr/>
        </p:nvPicPr>
        <p:blipFill>
          <a:blip r:embed="rId6" cstate="print"/>
          <a:stretch>
            <a:fillRect/>
          </a:stretch>
        </p:blipFill>
        <p:spPr>
          <a:xfrm>
            <a:off x="990600" y="5715000"/>
            <a:ext cx="1351262" cy="1026959"/>
          </a:xfrm>
          <a:prstGeom prst="rect">
            <a:avLst/>
          </a:prstGeom>
        </p:spPr>
      </p:pic>
      <p:pic>
        <p:nvPicPr>
          <p:cNvPr id="11" name="Picture 10"/>
          <p:cNvPicPr>
            <a:picLocks noChangeAspect="1"/>
          </p:cNvPicPr>
          <p:nvPr/>
        </p:nvPicPr>
        <p:blipFill>
          <a:blip r:embed="rId7" cstate="print"/>
          <a:stretch>
            <a:fillRect/>
          </a:stretch>
        </p:blipFill>
        <p:spPr>
          <a:xfrm>
            <a:off x="5618305" y="5689858"/>
            <a:ext cx="2407183" cy="1079745"/>
          </a:xfrm>
          <a:prstGeom prst="rect">
            <a:avLst/>
          </a:prstGeom>
        </p:spPr>
      </p:pic>
      <p:pic>
        <p:nvPicPr>
          <p:cNvPr id="13" name="Picture 12" descr="FAO.gif"/>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54564" y="5735318"/>
            <a:ext cx="990600" cy="939800"/>
          </a:xfrm>
          <a:prstGeom prst="rect">
            <a:avLst/>
          </a:prstGeom>
        </p:spPr>
      </p:pic>
    </p:spTree>
    <p:extLst>
      <p:ext uri="{BB962C8B-B14F-4D97-AF65-F5344CB8AC3E}">
        <p14:creationId xmlns:p14="http://schemas.microsoft.com/office/powerpoint/2010/main" val="3125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Lst>
          </a:blip>
          <a:stretch>
            <a:fillRect/>
          </a:stretch>
        </p:blipFill>
        <p:spPr>
          <a:xfrm>
            <a:off x="-76200" y="0"/>
            <a:ext cx="9220200" cy="68834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10</a:t>
            </a:fld>
            <a:endParaRPr lang="en-US" dirty="0"/>
          </a:p>
        </p:txBody>
      </p:sp>
      <p:sp>
        <p:nvSpPr>
          <p:cNvPr id="9" name="TextBox 8"/>
          <p:cNvSpPr txBox="1"/>
          <p:nvPr/>
        </p:nvSpPr>
        <p:spPr>
          <a:xfrm>
            <a:off x="667970" y="609600"/>
            <a:ext cx="7731860" cy="646331"/>
          </a:xfrm>
          <a:prstGeom prst="rect">
            <a:avLst/>
          </a:prstGeom>
          <a:noFill/>
        </p:spPr>
        <p:txBody>
          <a:bodyPr wrap="none" rtlCol="0">
            <a:spAutoFit/>
          </a:bodyPr>
          <a:lstStyle/>
          <a:p>
            <a:r>
              <a:rPr lang="en-US" sz="3600" b="1" dirty="0" smtClean="0">
                <a:solidFill>
                  <a:srgbClr val="FFFFFF"/>
                </a:solidFill>
              </a:rPr>
              <a:t>Recommendations  on the way forward</a:t>
            </a:r>
            <a:endParaRPr lang="en-US" sz="3600" b="1" dirty="0">
              <a:solidFill>
                <a:srgbClr val="FFFFFF"/>
              </a:solidFill>
            </a:endParaRPr>
          </a:p>
        </p:txBody>
      </p:sp>
      <p:sp>
        <p:nvSpPr>
          <p:cNvPr id="10" name="Rectangle 9"/>
          <p:cNvSpPr/>
          <p:nvPr/>
        </p:nvSpPr>
        <p:spPr>
          <a:xfrm>
            <a:off x="609600" y="1447800"/>
            <a:ext cx="7086600" cy="5324535"/>
          </a:xfrm>
          <a:prstGeom prst="rect">
            <a:avLst/>
          </a:prstGeom>
        </p:spPr>
        <p:txBody>
          <a:bodyPr wrap="square">
            <a:spAutoFit/>
          </a:bodyPr>
          <a:lstStyle/>
          <a:p>
            <a:r>
              <a:rPr lang="en-GB" sz="2800" b="1" dirty="0" smtClean="0">
                <a:solidFill>
                  <a:schemeClr val="bg1"/>
                </a:solidFill>
              </a:rPr>
              <a:t>PES proponents </a:t>
            </a:r>
            <a:r>
              <a:rPr lang="en-GB" sz="2800" b="1" dirty="0">
                <a:solidFill>
                  <a:schemeClr val="bg1"/>
                </a:solidFill>
              </a:rPr>
              <a:t>are encouraged to</a:t>
            </a:r>
            <a:r>
              <a:rPr lang="en-GB" sz="2800" b="1" dirty="0" smtClean="0">
                <a:solidFill>
                  <a:schemeClr val="bg1"/>
                </a:solidFill>
              </a:rPr>
              <a:t>:</a:t>
            </a:r>
          </a:p>
          <a:p>
            <a:endParaRPr lang="en-AU" sz="2400" b="1" dirty="0">
              <a:solidFill>
                <a:schemeClr val="bg1"/>
              </a:solidFill>
            </a:endParaRPr>
          </a:p>
          <a:p>
            <a:pPr marL="342900" lvl="0" indent="-342900">
              <a:buFont typeface="Arial"/>
              <a:buChar char="•"/>
            </a:pPr>
            <a:r>
              <a:rPr lang="en-GB" sz="2400" b="1" dirty="0">
                <a:solidFill>
                  <a:schemeClr val="bg1"/>
                </a:solidFill>
              </a:rPr>
              <a:t>Understand the </a:t>
            </a:r>
            <a:r>
              <a:rPr lang="en-GB" sz="2400" b="1" dirty="0" smtClean="0">
                <a:solidFill>
                  <a:schemeClr val="bg1"/>
                </a:solidFill>
              </a:rPr>
              <a:t>communities </a:t>
            </a:r>
            <a:r>
              <a:rPr lang="en-GB" sz="2400" b="1" dirty="0">
                <a:solidFill>
                  <a:schemeClr val="bg1"/>
                </a:solidFill>
              </a:rPr>
              <a:t>with whom they </a:t>
            </a:r>
            <a:r>
              <a:rPr lang="en-GB" sz="2400" b="1" dirty="0" smtClean="0">
                <a:solidFill>
                  <a:schemeClr val="bg1"/>
                </a:solidFill>
              </a:rPr>
              <a:t>work </a:t>
            </a:r>
            <a:r>
              <a:rPr lang="en-GB" sz="2400" b="1" dirty="0">
                <a:solidFill>
                  <a:schemeClr val="bg1"/>
                </a:solidFill>
              </a:rPr>
              <a:t>and </a:t>
            </a:r>
            <a:r>
              <a:rPr lang="en-GB" sz="2400" b="1" dirty="0" smtClean="0">
                <a:solidFill>
                  <a:schemeClr val="bg1"/>
                </a:solidFill>
              </a:rPr>
              <a:t>respect and the cultural </a:t>
            </a:r>
            <a:r>
              <a:rPr lang="en-GB" sz="2400" b="1" dirty="0">
                <a:solidFill>
                  <a:schemeClr val="bg1"/>
                </a:solidFill>
              </a:rPr>
              <a:t>diversity present in </a:t>
            </a:r>
            <a:r>
              <a:rPr lang="en-GB" sz="2400" b="1" dirty="0" smtClean="0">
                <a:solidFill>
                  <a:schemeClr val="bg1"/>
                </a:solidFill>
              </a:rPr>
              <a:t>forests</a:t>
            </a:r>
          </a:p>
          <a:p>
            <a:pPr lvl="0"/>
            <a:endParaRPr lang="en-AU" sz="2400" b="1" dirty="0">
              <a:solidFill>
                <a:schemeClr val="bg1"/>
              </a:solidFill>
            </a:endParaRPr>
          </a:p>
          <a:p>
            <a:pPr marL="342900" lvl="0" indent="-342900">
              <a:buFont typeface="Arial"/>
              <a:buChar char="•"/>
            </a:pPr>
            <a:r>
              <a:rPr lang="en-GB" sz="2400" b="1" dirty="0">
                <a:solidFill>
                  <a:schemeClr val="bg1"/>
                </a:solidFill>
              </a:rPr>
              <a:t>Assist forest </a:t>
            </a:r>
            <a:r>
              <a:rPr lang="en-GB" sz="2400" b="1" dirty="0" smtClean="0">
                <a:solidFill>
                  <a:schemeClr val="bg1"/>
                </a:solidFill>
              </a:rPr>
              <a:t>owners/managers </a:t>
            </a:r>
            <a:r>
              <a:rPr lang="en-GB" sz="2400" b="1" dirty="0">
                <a:solidFill>
                  <a:schemeClr val="bg1"/>
                </a:solidFill>
              </a:rPr>
              <a:t>to </a:t>
            </a:r>
            <a:r>
              <a:rPr lang="en-GB" sz="2400" b="1" dirty="0" smtClean="0">
                <a:solidFill>
                  <a:schemeClr val="bg1"/>
                </a:solidFill>
              </a:rPr>
              <a:t>implement </a:t>
            </a:r>
            <a:r>
              <a:rPr lang="en-GB" sz="2400" b="1" dirty="0">
                <a:solidFill>
                  <a:schemeClr val="bg1"/>
                </a:solidFill>
              </a:rPr>
              <a:t>forest management plans to maintain forest environmental </a:t>
            </a:r>
            <a:r>
              <a:rPr lang="en-GB" sz="2400" b="1" dirty="0" smtClean="0">
                <a:solidFill>
                  <a:schemeClr val="bg1"/>
                </a:solidFill>
              </a:rPr>
              <a:t>services</a:t>
            </a:r>
          </a:p>
          <a:p>
            <a:pPr lvl="0"/>
            <a:endParaRPr lang="en-GB" sz="2400" b="1" dirty="0" smtClean="0">
              <a:solidFill>
                <a:schemeClr val="bg1"/>
              </a:solidFill>
            </a:endParaRPr>
          </a:p>
          <a:p>
            <a:pPr marL="342900" lvl="0" indent="-342900">
              <a:buFont typeface="Arial"/>
              <a:buChar char="•"/>
            </a:pPr>
            <a:r>
              <a:rPr lang="en-GB" sz="2400" b="1" dirty="0" smtClean="0">
                <a:solidFill>
                  <a:schemeClr val="bg1"/>
                </a:solidFill>
              </a:rPr>
              <a:t>Build safeguards into PES </a:t>
            </a:r>
            <a:r>
              <a:rPr lang="en-GB" sz="2400" b="1" dirty="0">
                <a:solidFill>
                  <a:schemeClr val="bg1"/>
                </a:solidFill>
              </a:rPr>
              <a:t>schemes to protect the rights of indigenous peoples and local </a:t>
            </a:r>
            <a:r>
              <a:rPr lang="en-GB" sz="2400" b="1" dirty="0" smtClean="0">
                <a:solidFill>
                  <a:schemeClr val="bg1"/>
                </a:solidFill>
              </a:rPr>
              <a:t>communities</a:t>
            </a:r>
          </a:p>
          <a:p>
            <a:pPr lvl="0"/>
            <a:endParaRPr lang="en-AU" sz="2400" b="1" dirty="0">
              <a:solidFill>
                <a:schemeClr val="bg1"/>
              </a:solidFill>
            </a:endParaRPr>
          </a:p>
          <a:p>
            <a:pPr marL="342900" indent="-342900">
              <a:buFont typeface="Arial"/>
              <a:buChar char="•"/>
            </a:pPr>
            <a:r>
              <a:rPr lang="en-GB" sz="2400" b="1" dirty="0">
                <a:solidFill>
                  <a:schemeClr val="bg1"/>
                </a:solidFill>
              </a:rPr>
              <a:t>Improve the business climate for </a:t>
            </a:r>
            <a:r>
              <a:rPr lang="en-GB" sz="2400" b="1" dirty="0" smtClean="0">
                <a:solidFill>
                  <a:schemeClr val="bg1"/>
                </a:solidFill>
              </a:rPr>
              <a:t>PES</a:t>
            </a:r>
            <a:endParaRPr lang="en-US" sz="2400" b="1" dirty="0">
              <a:solidFill>
                <a:schemeClr val="bg1"/>
              </a:solidFill>
            </a:endParaRPr>
          </a:p>
        </p:txBody>
      </p:sp>
    </p:spTree>
    <p:extLst>
      <p:ext uri="{BB962C8B-B14F-4D97-AF65-F5344CB8AC3E}">
        <p14:creationId xmlns:p14="http://schemas.microsoft.com/office/powerpoint/2010/main" val="179543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800"/>
                                        <p:tgtEl>
                                          <p:spTgt spid="10">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animEffect transition="in" filter="dissolve">
                                      <p:cBhvr>
                                        <p:cTn id="11" dur="800"/>
                                        <p:tgtEl>
                                          <p:spTgt spid="10">
                                            <p:txEl>
                                              <p:pRg st="2" end="2"/>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animEffect transition="in" filter="dissolve">
                                      <p:cBhvr>
                                        <p:cTn id="15" dur="800"/>
                                        <p:tgtEl>
                                          <p:spTgt spid="10">
                                            <p:txEl>
                                              <p:pRg st="4" end="4"/>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Effect transition="in" filter="dissolve">
                                      <p:cBhvr>
                                        <p:cTn id="19" dur="800"/>
                                        <p:tgtEl>
                                          <p:spTgt spid="10">
                                            <p:txEl>
                                              <p:pRg st="6" end="6"/>
                                            </p:txEl>
                                          </p:spTgt>
                                        </p:tgtEl>
                                      </p:cBhvr>
                                    </p:animEffect>
                                  </p:childTnLst>
                                </p:cTn>
                              </p:par>
                            </p:childTnLst>
                          </p:cTn>
                        </p:par>
                        <p:par>
                          <p:cTn id="20" fill="hold">
                            <p:stCondLst>
                              <p:cond delay="3200"/>
                            </p:stCondLst>
                            <p:childTnLst>
                              <p:par>
                                <p:cTn id="21" presetID="9" presetClass="entr" presetSubtype="0" fill="hold" nodeType="after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animEffect transition="in" filter="dissolve">
                                      <p:cBhvr>
                                        <p:cTn id="23" dur="8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Lst>
          </a:blip>
          <a:stretch>
            <a:fillRect/>
          </a:stretch>
        </p:blipFill>
        <p:spPr>
          <a:xfrm>
            <a:off x="-38100" y="0"/>
            <a:ext cx="9220200" cy="68834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11</a:t>
            </a:fld>
            <a:endParaRPr lang="en-US" dirty="0"/>
          </a:p>
        </p:txBody>
      </p:sp>
      <p:sp>
        <p:nvSpPr>
          <p:cNvPr id="10" name="Rectangle 9"/>
          <p:cNvSpPr/>
          <p:nvPr/>
        </p:nvSpPr>
        <p:spPr>
          <a:xfrm>
            <a:off x="609600" y="762000"/>
            <a:ext cx="7924800" cy="5816977"/>
          </a:xfrm>
          <a:prstGeom prst="rect">
            <a:avLst/>
          </a:prstGeom>
        </p:spPr>
        <p:txBody>
          <a:bodyPr wrap="square">
            <a:spAutoFit/>
          </a:bodyPr>
          <a:lstStyle/>
          <a:p>
            <a:r>
              <a:rPr lang="en-GB" sz="2800" b="1" dirty="0" smtClean="0">
                <a:solidFill>
                  <a:srgbClr val="FFFFFF"/>
                </a:solidFill>
              </a:rPr>
              <a:t>Governments</a:t>
            </a:r>
            <a:r>
              <a:rPr lang="en-GB" sz="2800" b="1" dirty="0">
                <a:solidFill>
                  <a:srgbClr val="FFFFFF"/>
                </a:solidFill>
              </a:rPr>
              <a:t>, civil society, the private sector, donors, academics and PES providers and users </a:t>
            </a:r>
            <a:r>
              <a:rPr lang="en-GB" sz="2800" b="1" dirty="0" smtClean="0">
                <a:solidFill>
                  <a:srgbClr val="FFFFFF"/>
                </a:solidFill>
              </a:rPr>
              <a:t>are </a:t>
            </a:r>
            <a:r>
              <a:rPr lang="en-GB" sz="2800" b="1" dirty="0">
                <a:solidFill>
                  <a:schemeClr val="bg1"/>
                </a:solidFill>
              </a:rPr>
              <a:t>encouraged to</a:t>
            </a:r>
            <a:r>
              <a:rPr lang="en-GB" sz="2800" b="1" dirty="0" smtClean="0">
                <a:solidFill>
                  <a:schemeClr val="bg1"/>
                </a:solidFill>
              </a:rPr>
              <a:t>:</a:t>
            </a:r>
          </a:p>
          <a:p>
            <a:endParaRPr lang="en-AU" sz="2400" b="1" dirty="0">
              <a:solidFill>
                <a:srgbClr val="FFFFFF"/>
              </a:solidFill>
            </a:endParaRPr>
          </a:p>
          <a:p>
            <a:pPr marL="342900" lvl="0" indent="-342900">
              <a:buFont typeface="Arial"/>
              <a:buChar char="•"/>
            </a:pPr>
            <a:r>
              <a:rPr lang="en-GB" sz="2400" b="1" dirty="0" smtClean="0">
                <a:solidFill>
                  <a:srgbClr val="FFFFFF"/>
                </a:solidFill>
              </a:rPr>
              <a:t>Conduct scientifically </a:t>
            </a:r>
            <a:r>
              <a:rPr lang="en-GB" sz="2400" b="1" dirty="0">
                <a:solidFill>
                  <a:srgbClr val="FFFFFF"/>
                </a:solidFill>
              </a:rPr>
              <a:t>sound studies </a:t>
            </a:r>
            <a:r>
              <a:rPr lang="en-GB" sz="2400" b="1" dirty="0" smtClean="0">
                <a:solidFill>
                  <a:srgbClr val="FFFFFF"/>
                </a:solidFill>
              </a:rPr>
              <a:t>on PES with </a:t>
            </a:r>
            <a:r>
              <a:rPr lang="en-GB" sz="2400" b="1" dirty="0">
                <a:solidFill>
                  <a:srgbClr val="FFFFFF"/>
                </a:solidFill>
              </a:rPr>
              <a:t>the aim of increasing the effectiveness of PES </a:t>
            </a:r>
            <a:r>
              <a:rPr lang="en-GB" sz="2400" b="1" dirty="0" smtClean="0">
                <a:solidFill>
                  <a:srgbClr val="FFFFFF"/>
                </a:solidFill>
              </a:rPr>
              <a:t>schemes</a:t>
            </a:r>
          </a:p>
          <a:p>
            <a:pPr lvl="0"/>
            <a:endParaRPr lang="en-AU" sz="2400" b="1" dirty="0">
              <a:solidFill>
                <a:srgbClr val="FFFFFF"/>
              </a:solidFill>
            </a:endParaRPr>
          </a:p>
          <a:p>
            <a:pPr marL="342900" lvl="0" indent="-342900">
              <a:buFont typeface="Arial"/>
              <a:buChar char="•"/>
            </a:pPr>
            <a:r>
              <a:rPr lang="en-GB" sz="2400" b="1" dirty="0">
                <a:solidFill>
                  <a:srgbClr val="FFFFFF"/>
                </a:solidFill>
              </a:rPr>
              <a:t>Raise awareness of the importance of environmental services, the role of tropical forests in the provision of such services, and the need to pay for </a:t>
            </a:r>
            <a:r>
              <a:rPr lang="en-GB" sz="2400" b="1" dirty="0" smtClean="0">
                <a:solidFill>
                  <a:srgbClr val="FFFFFF"/>
                </a:solidFill>
              </a:rPr>
              <a:t>them</a:t>
            </a:r>
          </a:p>
          <a:p>
            <a:pPr lvl="0"/>
            <a:endParaRPr lang="en-GB" sz="2400" b="1" dirty="0" smtClean="0">
              <a:solidFill>
                <a:srgbClr val="FFFFFF"/>
              </a:solidFill>
            </a:endParaRPr>
          </a:p>
          <a:p>
            <a:pPr marL="342900" lvl="0" indent="-342900">
              <a:buFont typeface="Arial"/>
              <a:buChar char="•"/>
            </a:pPr>
            <a:r>
              <a:rPr lang="en-GB" sz="2400" b="1" dirty="0" smtClean="0">
                <a:solidFill>
                  <a:srgbClr val="FFFFFF"/>
                </a:solidFill>
              </a:rPr>
              <a:t>Create </a:t>
            </a:r>
            <a:r>
              <a:rPr lang="en-GB" sz="2400" b="1" dirty="0">
                <a:solidFill>
                  <a:srgbClr val="FFFFFF"/>
                </a:solidFill>
              </a:rPr>
              <a:t>enabling conditions at all levels to enhance </a:t>
            </a:r>
            <a:r>
              <a:rPr lang="en-GB" sz="2400" b="1" dirty="0" smtClean="0">
                <a:solidFill>
                  <a:srgbClr val="FFFFFF"/>
                </a:solidFill>
              </a:rPr>
              <a:t>PES</a:t>
            </a:r>
          </a:p>
          <a:p>
            <a:pPr lvl="0"/>
            <a:endParaRPr lang="en-AU" sz="2400" b="1" dirty="0">
              <a:solidFill>
                <a:srgbClr val="FFFFFF"/>
              </a:solidFill>
            </a:endParaRPr>
          </a:p>
          <a:p>
            <a:pPr marL="342900" lvl="0" indent="-342900">
              <a:buFont typeface="Arial"/>
              <a:buChar char="•"/>
            </a:pPr>
            <a:r>
              <a:rPr lang="en-GB" sz="2400" b="1" dirty="0">
                <a:solidFill>
                  <a:srgbClr val="FFFFFF"/>
                </a:solidFill>
              </a:rPr>
              <a:t>Promote south–south and triangular cooperation </a:t>
            </a:r>
            <a:r>
              <a:rPr lang="en-GB" sz="2400" b="1" dirty="0" smtClean="0">
                <a:solidFill>
                  <a:srgbClr val="FFFFFF"/>
                </a:solidFill>
              </a:rPr>
              <a:t>on </a:t>
            </a:r>
            <a:r>
              <a:rPr lang="en-GB" sz="2400" b="1" dirty="0">
                <a:solidFill>
                  <a:srgbClr val="FFFFFF"/>
                </a:solidFill>
              </a:rPr>
              <a:t>PES </a:t>
            </a:r>
            <a:r>
              <a:rPr lang="en-GB" sz="2400" b="1" dirty="0" smtClean="0">
                <a:solidFill>
                  <a:srgbClr val="FFFFFF"/>
                </a:solidFill>
              </a:rPr>
              <a:t>experiences</a:t>
            </a:r>
          </a:p>
        </p:txBody>
      </p:sp>
    </p:spTree>
    <p:extLst>
      <p:ext uri="{BB962C8B-B14F-4D97-AF65-F5344CB8AC3E}">
        <p14:creationId xmlns:p14="http://schemas.microsoft.com/office/powerpoint/2010/main" val="2286700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800"/>
                                        <p:tgtEl>
                                          <p:spTgt spid="10">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animEffect transition="in" filter="dissolve">
                                      <p:cBhvr>
                                        <p:cTn id="11" dur="800"/>
                                        <p:tgtEl>
                                          <p:spTgt spid="10">
                                            <p:txEl>
                                              <p:pRg st="2" end="2"/>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animEffect transition="in" filter="dissolve">
                                      <p:cBhvr>
                                        <p:cTn id="15" dur="800"/>
                                        <p:tgtEl>
                                          <p:spTgt spid="10">
                                            <p:txEl>
                                              <p:pRg st="4" end="4"/>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Effect transition="in" filter="dissolve">
                                      <p:cBhvr>
                                        <p:cTn id="19" dur="800"/>
                                        <p:tgtEl>
                                          <p:spTgt spid="10">
                                            <p:txEl>
                                              <p:pRg st="6" end="6"/>
                                            </p:txEl>
                                          </p:spTgt>
                                        </p:tgtEl>
                                      </p:cBhvr>
                                    </p:animEffect>
                                  </p:childTnLst>
                                </p:cTn>
                              </p:par>
                            </p:childTnLst>
                          </p:cTn>
                        </p:par>
                        <p:par>
                          <p:cTn id="20" fill="hold">
                            <p:stCondLst>
                              <p:cond delay="3200"/>
                            </p:stCondLst>
                            <p:childTnLst>
                              <p:par>
                                <p:cTn id="21" presetID="9" presetClass="entr" presetSubtype="0" fill="hold" nodeType="after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animEffect transition="in" filter="dissolve">
                                      <p:cBhvr>
                                        <p:cTn id="23" dur="8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go Sandoval (35).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a:xfrm>
            <a:off x="-29634" y="0"/>
            <a:ext cx="9237133" cy="68580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12</a:t>
            </a:fld>
            <a:endParaRPr lang="en-US" dirty="0"/>
          </a:p>
        </p:txBody>
      </p:sp>
      <p:sp>
        <p:nvSpPr>
          <p:cNvPr id="12" name="Rectangle 11"/>
          <p:cNvSpPr/>
          <p:nvPr/>
        </p:nvSpPr>
        <p:spPr>
          <a:xfrm>
            <a:off x="609600" y="1219200"/>
            <a:ext cx="8229600" cy="4585871"/>
          </a:xfrm>
          <a:prstGeom prst="rect">
            <a:avLst/>
          </a:prstGeom>
        </p:spPr>
        <p:txBody>
          <a:bodyPr wrap="square">
            <a:spAutoFit/>
          </a:bodyPr>
          <a:lstStyle/>
          <a:p>
            <a:r>
              <a:rPr lang="en-GB" sz="2800" b="1" dirty="0" smtClean="0">
                <a:solidFill>
                  <a:srgbClr val="FFFFFF"/>
                </a:solidFill>
              </a:rPr>
              <a:t>International </a:t>
            </a:r>
            <a:r>
              <a:rPr lang="en-GB" sz="2800" b="1" dirty="0">
                <a:solidFill>
                  <a:srgbClr val="FFFFFF"/>
                </a:solidFill>
              </a:rPr>
              <a:t>organizations are encouraged to</a:t>
            </a:r>
            <a:r>
              <a:rPr lang="en-GB" sz="2800" b="1" dirty="0" smtClean="0">
                <a:solidFill>
                  <a:srgbClr val="FFFFFF"/>
                </a:solidFill>
              </a:rPr>
              <a:t>:</a:t>
            </a:r>
          </a:p>
          <a:p>
            <a:endParaRPr lang="en-AU" sz="2400" b="1" dirty="0">
              <a:solidFill>
                <a:srgbClr val="FFFFFF"/>
              </a:solidFill>
            </a:endParaRPr>
          </a:p>
          <a:p>
            <a:pPr marL="342900" lvl="0" indent="-342900">
              <a:buFont typeface="Arial"/>
              <a:buChar char="•"/>
            </a:pPr>
            <a:r>
              <a:rPr lang="en-GB" sz="2400" b="1" dirty="0">
                <a:solidFill>
                  <a:srgbClr val="FFFFFF"/>
                </a:solidFill>
              </a:rPr>
              <a:t>D</a:t>
            </a:r>
            <a:r>
              <a:rPr lang="en-GB" sz="2400" b="1" dirty="0" smtClean="0">
                <a:solidFill>
                  <a:srgbClr val="FFFFFF"/>
                </a:solidFill>
              </a:rPr>
              <a:t>ocument </a:t>
            </a:r>
            <a:r>
              <a:rPr lang="en-GB" sz="2400" b="1" dirty="0">
                <a:solidFill>
                  <a:srgbClr val="FFFFFF"/>
                </a:solidFill>
              </a:rPr>
              <a:t>and promote experiences on PES, develop </a:t>
            </a:r>
            <a:r>
              <a:rPr lang="en-GB" sz="2400" b="1" dirty="0" smtClean="0">
                <a:solidFill>
                  <a:srgbClr val="FFFFFF"/>
                </a:solidFill>
              </a:rPr>
              <a:t>financial </a:t>
            </a:r>
            <a:r>
              <a:rPr lang="en-GB" sz="2400" b="1" dirty="0">
                <a:solidFill>
                  <a:srgbClr val="FFFFFF"/>
                </a:solidFill>
              </a:rPr>
              <a:t>mechanisms, build capacity </a:t>
            </a:r>
            <a:r>
              <a:rPr lang="en-GB" sz="2400" b="1" dirty="0" smtClean="0">
                <a:solidFill>
                  <a:srgbClr val="FFFFFF"/>
                </a:solidFill>
              </a:rPr>
              <a:t>in delivery of PES schemes in </a:t>
            </a:r>
            <a:r>
              <a:rPr lang="en-GB" sz="2400" b="1" dirty="0">
                <a:solidFill>
                  <a:srgbClr val="FFFFFF"/>
                </a:solidFill>
              </a:rPr>
              <a:t>tropical </a:t>
            </a:r>
            <a:r>
              <a:rPr lang="en-GB" sz="2400" b="1" dirty="0" smtClean="0">
                <a:solidFill>
                  <a:srgbClr val="FFFFFF"/>
                </a:solidFill>
              </a:rPr>
              <a:t>forests</a:t>
            </a:r>
          </a:p>
          <a:p>
            <a:pPr marL="342900" lvl="0" indent="-342900">
              <a:buFont typeface="Arial"/>
              <a:buChar char="•"/>
            </a:pPr>
            <a:endParaRPr lang="en-AU" sz="2400" b="1" dirty="0">
              <a:solidFill>
                <a:srgbClr val="FFFFFF"/>
              </a:solidFill>
            </a:endParaRPr>
          </a:p>
          <a:p>
            <a:pPr marL="342900" lvl="0" indent="-342900">
              <a:buFont typeface="Arial"/>
              <a:buChar char="•"/>
            </a:pPr>
            <a:r>
              <a:rPr lang="en-GB" sz="2400" b="1" dirty="0">
                <a:solidFill>
                  <a:srgbClr val="FFFFFF"/>
                </a:solidFill>
              </a:rPr>
              <a:t>Use their convening power to inform policy development and promote action on PES in tropical </a:t>
            </a:r>
            <a:r>
              <a:rPr lang="en-GB" sz="2400" b="1" dirty="0" smtClean="0">
                <a:solidFill>
                  <a:srgbClr val="FFFFFF"/>
                </a:solidFill>
              </a:rPr>
              <a:t>forests</a:t>
            </a:r>
          </a:p>
          <a:p>
            <a:pPr marL="342900" lvl="0" indent="-342900">
              <a:buFont typeface="Arial"/>
              <a:buChar char="•"/>
            </a:pPr>
            <a:endParaRPr lang="en-AU" sz="2400" b="1" dirty="0">
              <a:solidFill>
                <a:srgbClr val="FFFFFF"/>
              </a:solidFill>
            </a:endParaRPr>
          </a:p>
          <a:p>
            <a:pPr marL="342900" indent="-342900">
              <a:buFont typeface="Arial"/>
              <a:buChar char="•"/>
            </a:pPr>
            <a:r>
              <a:rPr lang="en-GB" sz="2400" b="1" dirty="0">
                <a:solidFill>
                  <a:srgbClr val="FFFFFF"/>
                </a:solidFill>
              </a:rPr>
              <a:t>Promote policies in other economic sectors to internalize the cost of environmental services with the aim of increasing the size of PES </a:t>
            </a:r>
            <a:r>
              <a:rPr lang="en-GB" sz="2400" b="1" dirty="0" smtClean="0">
                <a:solidFill>
                  <a:srgbClr val="FFFFFF"/>
                </a:solidFill>
              </a:rPr>
              <a:t>markets</a:t>
            </a:r>
            <a:endParaRPr lang="en-US" sz="2400" b="1" dirty="0">
              <a:solidFill>
                <a:srgbClr val="FFFFFF"/>
              </a:solidFill>
            </a:endParaRPr>
          </a:p>
        </p:txBody>
      </p:sp>
    </p:spTree>
    <p:extLst>
      <p:ext uri="{BB962C8B-B14F-4D97-AF65-F5344CB8AC3E}">
        <p14:creationId xmlns:p14="http://schemas.microsoft.com/office/powerpoint/2010/main" val="763721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ssolve">
                                      <p:cBhvr>
                                        <p:cTn id="7" dur="800"/>
                                        <p:tgtEl>
                                          <p:spTgt spid="12">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dissolve">
                                      <p:cBhvr>
                                        <p:cTn id="11" dur="800"/>
                                        <p:tgtEl>
                                          <p:spTgt spid="12">
                                            <p:txEl>
                                              <p:pRg st="2" end="2"/>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animEffect transition="in" filter="dissolve">
                                      <p:cBhvr>
                                        <p:cTn id="15" dur="800"/>
                                        <p:tgtEl>
                                          <p:spTgt spid="12">
                                            <p:txEl>
                                              <p:pRg st="4" end="4"/>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animEffect transition="in" filter="dissolve">
                                      <p:cBhvr>
                                        <p:cTn id="19" dur="8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CD665">
            <a:alpha val="61000"/>
          </a:srgb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BE9BC9F-72C5-4705-90DA-17B598FF0BD0}" type="slidenum">
              <a:rPr lang="en-US" smtClean="0"/>
              <a:pPr/>
              <a:t>13</a:t>
            </a:fld>
            <a:endParaRPr lang="en-US" dirty="0"/>
          </a:p>
        </p:txBody>
      </p:sp>
      <p:sp>
        <p:nvSpPr>
          <p:cNvPr id="6" name="TextBox 5"/>
          <p:cNvSpPr txBox="1"/>
          <p:nvPr/>
        </p:nvSpPr>
        <p:spPr>
          <a:xfrm>
            <a:off x="3352800" y="609600"/>
            <a:ext cx="2514600" cy="707886"/>
          </a:xfrm>
          <a:prstGeom prst="rect">
            <a:avLst/>
          </a:prstGeom>
          <a:noFill/>
        </p:spPr>
        <p:txBody>
          <a:bodyPr wrap="square" rtlCol="0">
            <a:spAutoFit/>
          </a:bodyPr>
          <a:lstStyle/>
          <a:p>
            <a:r>
              <a:rPr lang="en-US" sz="4000" b="1" dirty="0" smtClean="0">
                <a:solidFill>
                  <a:schemeClr val="tx2">
                    <a:lumMod val="60000"/>
                    <a:lumOff val="40000"/>
                  </a:schemeClr>
                </a:solidFill>
              </a:rPr>
              <a:t>Thank you</a:t>
            </a:r>
            <a:endParaRPr lang="en-US" sz="4000" b="1" dirty="0">
              <a:solidFill>
                <a:schemeClr val="tx2">
                  <a:lumMod val="60000"/>
                  <a:lumOff val="40000"/>
                </a:schemeClr>
              </a:solidFill>
            </a:endParaRPr>
          </a:p>
        </p:txBody>
      </p:sp>
      <p:pic>
        <p:nvPicPr>
          <p:cNvPr id="7" name="Picture 6" descr="Cover page_Frenc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974" y="1828800"/>
            <a:ext cx="2748087" cy="3886200"/>
          </a:xfrm>
          <a:prstGeom prst="rect">
            <a:avLst/>
          </a:prstGeom>
        </p:spPr>
      </p:pic>
      <p:pic>
        <p:nvPicPr>
          <p:cNvPr id="8" name="Picture 7" descr="Cover page_Spanish.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60990" y="1830535"/>
            <a:ext cx="2740624" cy="3875646"/>
          </a:xfrm>
          <a:prstGeom prst="rect">
            <a:avLst/>
          </a:prstGeom>
        </p:spPr>
      </p:pic>
      <p:pic>
        <p:nvPicPr>
          <p:cNvPr id="9" name="Picture 8" descr="Cover page_PES policy brief.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870" y="1826942"/>
            <a:ext cx="2749400" cy="3888057"/>
          </a:xfrm>
          <a:prstGeom prst="rect">
            <a:avLst/>
          </a:prstGeom>
        </p:spPr>
      </p:pic>
    </p:spTree>
    <p:extLst>
      <p:ext uri="{BB962C8B-B14F-4D97-AF65-F5344CB8AC3E}">
        <p14:creationId xmlns:p14="http://schemas.microsoft.com/office/powerpoint/2010/main" val="539450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819400"/>
            <a:ext cx="8839200" cy="533400"/>
          </a:xfrm>
        </p:spPr>
        <p:txBody>
          <a:bodyPr>
            <a:noAutofit/>
          </a:bodyPr>
          <a:lstStyle/>
          <a:p>
            <a:r>
              <a:rPr lang="en-US" sz="2000" b="1" dirty="0" smtClean="0">
                <a:solidFill>
                  <a:srgbClr val="D80000"/>
                </a:solidFill>
              </a:rPr>
              <a:t>International </a:t>
            </a:r>
            <a:r>
              <a:rPr lang="en-US" sz="2000" b="1" dirty="0">
                <a:solidFill>
                  <a:srgbClr val="D80000"/>
                </a:solidFill>
              </a:rPr>
              <a:t>Forum on Payments </a:t>
            </a:r>
            <a:r>
              <a:rPr lang="en-US" sz="2000" b="1" dirty="0" smtClean="0">
                <a:solidFill>
                  <a:srgbClr val="D80000"/>
                </a:solidFill>
              </a:rPr>
              <a:t>for </a:t>
            </a:r>
            <a:r>
              <a:rPr lang="en-US" sz="2000" b="1" dirty="0">
                <a:solidFill>
                  <a:srgbClr val="D80000"/>
                </a:solidFill>
              </a:rPr>
              <a:t>Environmental Services of Tropical Forests</a:t>
            </a:r>
            <a:br>
              <a:rPr lang="en-US" sz="2000" b="1" dirty="0">
                <a:solidFill>
                  <a:srgbClr val="D80000"/>
                </a:solidFill>
              </a:rPr>
            </a:br>
            <a:endParaRPr lang="en-US" sz="2000" b="1" dirty="0">
              <a:solidFill>
                <a:srgbClr val="D80000"/>
              </a:solidFill>
            </a:endParaRPr>
          </a:p>
        </p:txBody>
      </p:sp>
      <p:sp>
        <p:nvSpPr>
          <p:cNvPr id="4" name="Slide Number Placeholder 3"/>
          <p:cNvSpPr>
            <a:spLocks noGrp="1"/>
          </p:cNvSpPr>
          <p:nvPr>
            <p:ph type="sldNum" sz="quarter" idx="12"/>
          </p:nvPr>
        </p:nvSpPr>
        <p:spPr/>
        <p:txBody>
          <a:bodyPr/>
          <a:lstStyle/>
          <a:p>
            <a:fld id="{5BE9BC9F-72C5-4705-90DA-17B598FF0BD0}" type="slidenum">
              <a:rPr lang="en-US" smtClean="0"/>
              <a:pPr/>
              <a:t>2</a:t>
            </a:fld>
            <a:endParaRPr lang="en-US" dirty="0"/>
          </a:p>
        </p:txBody>
      </p:sp>
      <p:sp>
        <p:nvSpPr>
          <p:cNvPr id="13" name="TextBox 12"/>
          <p:cNvSpPr txBox="1"/>
          <p:nvPr/>
        </p:nvSpPr>
        <p:spPr>
          <a:xfrm>
            <a:off x="304800" y="3276600"/>
            <a:ext cx="8610600" cy="2923877"/>
          </a:xfrm>
          <a:prstGeom prst="rect">
            <a:avLst/>
          </a:prstGeom>
          <a:noFill/>
        </p:spPr>
        <p:txBody>
          <a:bodyPr wrap="square" rtlCol="0">
            <a:spAutoFit/>
          </a:bodyPr>
          <a:lstStyle/>
          <a:p>
            <a:r>
              <a:rPr lang="en-US" sz="2000" b="1" dirty="0" smtClean="0">
                <a:solidFill>
                  <a:srgbClr val="D80000"/>
                </a:solidFill>
              </a:rPr>
              <a:t>Aim: </a:t>
            </a:r>
            <a:r>
              <a:rPr lang="en-US" sz="2000" dirty="0" smtClean="0">
                <a:solidFill>
                  <a:srgbClr val="D80000"/>
                </a:solidFill>
              </a:rPr>
              <a:t>to explore how payments for the environmental services provided by tropical forests can support forest owners </a:t>
            </a:r>
            <a:r>
              <a:rPr lang="en-US" sz="2000" b="1" dirty="0" smtClean="0">
                <a:solidFill>
                  <a:srgbClr val="D80000"/>
                </a:solidFill>
              </a:rPr>
              <a:t>to increase income</a:t>
            </a:r>
            <a:r>
              <a:rPr lang="en-US" sz="2000" dirty="0" smtClean="0">
                <a:solidFill>
                  <a:srgbClr val="D80000"/>
                </a:solidFill>
              </a:rPr>
              <a:t> and </a:t>
            </a:r>
            <a:r>
              <a:rPr lang="en-US" sz="2000" b="1" dirty="0" smtClean="0">
                <a:solidFill>
                  <a:srgbClr val="D80000"/>
                </a:solidFill>
              </a:rPr>
              <a:t>manage forests sustainably</a:t>
            </a:r>
          </a:p>
          <a:p>
            <a:endParaRPr lang="en-US" sz="2000" b="1" dirty="0">
              <a:solidFill>
                <a:srgbClr val="D80000"/>
              </a:solidFill>
            </a:endParaRPr>
          </a:p>
          <a:p>
            <a:r>
              <a:rPr lang="en-US" sz="2000" b="1" dirty="0" smtClean="0">
                <a:solidFill>
                  <a:srgbClr val="D80000"/>
                </a:solidFill>
              </a:rPr>
              <a:t>Hosted by: </a:t>
            </a:r>
            <a:r>
              <a:rPr lang="en-US" sz="2000" dirty="0" smtClean="0">
                <a:solidFill>
                  <a:srgbClr val="D80000"/>
                </a:solidFill>
              </a:rPr>
              <a:t>Government of Costa Rica, co-organized by ITTO, FAO and FONAFIFO</a:t>
            </a:r>
          </a:p>
          <a:p>
            <a:endParaRPr lang="en-US" sz="2000" dirty="0">
              <a:solidFill>
                <a:srgbClr val="D80000"/>
              </a:solidFill>
            </a:endParaRPr>
          </a:p>
          <a:p>
            <a:r>
              <a:rPr lang="en-US" sz="2000" b="1" dirty="0" smtClean="0">
                <a:solidFill>
                  <a:srgbClr val="D80000"/>
                </a:solidFill>
              </a:rPr>
              <a:t>Attended by: </a:t>
            </a:r>
            <a:r>
              <a:rPr lang="en-US" sz="2000" dirty="0" smtClean="0">
                <a:solidFill>
                  <a:srgbClr val="D80000"/>
                </a:solidFill>
              </a:rPr>
              <a:t>more than </a:t>
            </a:r>
            <a:r>
              <a:rPr lang="en-US" sz="2000" b="1" dirty="0" smtClean="0">
                <a:solidFill>
                  <a:srgbClr val="D80000"/>
                </a:solidFill>
              </a:rPr>
              <a:t>150 people </a:t>
            </a:r>
            <a:r>
              <a:rPr lang="en-US" sz="2000" dirty="0" smtClean="0">
                <a:solidFill>
                  <a:srgbClr val="D80000"/>
                </a:solidFill>
              </a:rPr>
              <a:t>from </a:t>
            </a:r>
            <a:r>
              <a:rPr lang="en-US" sz="2000" b="1" dirty="0" smtClean="0">
                <a:solidFill>
                  <a:srgbClr val="D80000"/>
                </a:solidFill>
              </a:rPr>
              <a:t>60 countries</a:t>
            </a:r>
            <a:r>
              <a:rPr lang="en-US" sz="2000" dirty="0" smtClean="0">
                <a:solidFill>
                  <a:srgbClr val="D80000"/>
                </a:solidFill>
              </a:rPr>
              <a:t>, </a:t>
            </a:r>
            <a:r>
              <a:rPr lang="en-US" sz="2000" dirty="0">
                <a:solidFill>
                  <a:srgbClr val="D80000"/>
                </a:solidFill>
              </a:rPr>
              <a:t>representing governments, regional and international development partners, civil-society organizations and private sector</a:t>
            </a:r>
          </a:p>
        </p:txBody>
      </p:sp>
      <p:pic>
        <p:nvPicPr>
          <p:cNvPr id="24" name="Picture 23" descr="IMG_3564.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00" y="152400"/>
            <a:ext cx="3251200" cy="2438400"/>
          </a:xfrm>
          <a:prstGeom prst="rect">
            <a:avLst/>
          </a:prstGeom>
        </p:spPr>
      </p:pic>
      <p:pic>
        <p:nvPicPr>
          <p:cNvPr id="25" name="Picture 24" descr="IMG_2560.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2970" y="152400"/>
            <a:ext cx="3659030" cy="2438400"/>
          </a:xfrm>
          <a:prstGeom prst="rect">
            <a:avLst/>
          </a:prstGeom>
        </p:spPr>
      </p:pic>
      <p:pic>
        <p:nvPicPr>
          <p:cNvPr id="26" name="Picture 25" descr="IMG_5294.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0900" y="152400"/>
            <a:ext cx="1828800" cy="2438400"/>
          </a:xfrm>
          <a:prstGeom prst="rect">
            <a:avLst/>
          </a:prstGeom>
        </p:spPr>
      </p:pic>
    </p:spTree>
    <p:extLst>
      <p:ext uri="{BB962C8B-B14F-4D97-AF65-F5344CB8AC3E}">
        <p14:creationId xmlns:p14="http://schemas.microsoft.com/office/powerpoint/2010/main" val="28455208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dissolve">
                                      <p:cBhvr>
                                        <p:cTn id="7" dur="800"/>
                                        <p:tgtEl>
                                          <p:spTgt spid="13">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animEffect transition="in" filter="dissolve">
                                      <p:cBhvr>
                                        <p:cTn id="11" dur="800"/>
                                        <p:tgtEl>
                                          <p:spTgt spid="13">
                                            <p:txEl>
                                              <p:pRg st="2" end="2"/>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animEffect transition="in" filter="dissolve">
                                      <p:cBhvr>
                                        <p:cTn id="15" dur="8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alphaModFix amt="72000"/>
          </a:blip>
          <a:tile tx="0" ty="0" sx="100000" sy="100000" flip="none" algn="tl"/>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BE9BC9F-72C5-4705-90DA-17B598FF0BD0}" type="slidenum">
              <a:rPr lang="en-US" smtClean="0"/>
              <a:pPr/>
              <a:t>3</a:t>
            </a:fld>
            <a:endParaRPr lang="en-US" dirty="0"/>
          </a:p>
        </p:txBody>
      </p:sp>
      <p:sp>
        <p:nvSpPr>
          <p:cNvPr id="13" name="TextBox 12"/>
          <p:cNvSpPr txBox="1"/>
          <p:nvPr/>
        </p:nvSpPr>
        <p:spPr>
          <a:xfrm>
            <a:off x="304800" y="3124200"/>
            <a:ext cx="8610600" cy="3293209"/>
          </a:xfrm>
          <a:prstGeom prst="rect">
            <a:avLst/>
          </a:prstGeom>
          <a:noFill/>
        </p:spPr>
        <p:txBody>
          <a:bodyPr wrap="square" rtlCol="0">
            <a:spAutoFit/>
          </a:bodyPr>
          <a:lstStyle/>
          <a:p>
            <a:pPr algn="ctr">
              <a:spcAft>
                <a:spcPts val="1200"/>
              </a:spcAft>
            </a:pPr>
            <a:r>
              <a:rPr lang="en-GB" sz="2800" b="1" dirty="0">
                <a:solidFill>
                  <a:srgbClr val="000090"/>
                </a:solidFill>
              </a:rPr>
              <a:t>The need for </a:t>
            </a:r>
            <a:r>
              <a:rPr lang="en-GB" sz="2800" b="1" dirty="0" smtClean="0">
                <a:solidFill>
                  <a:srgbClr val="000090"/>
                </a:solidFill>
              </a:rPr>
              <a:t>PES in </a:t>
            </a:r>
            <a:r>
              <a:rPr lang="en-GB" sz="2800" b="1" dirty="0">
                <a:solidFill>
                  <a:srgbClr val="000090"/>
                </a:solidFill>
              </a:rPr>
              <a:t>tropical </a:t>
            </a:r>
            <a:r>
              <a:rPr lang="en-GB" sz="2800" b="1" dirty="0" smtClean="0">
                <a:solidFill>
                  <a:srgbClr val="000090"/>
                </a:solidFill>
              </a:rPr>
              <a:t>forests</a:t>
            </a:r>
            <a:endParaRPr lang="en-AU" sz="2800" dirty="0">
              <a:solidFill>
                <a:srgbClr val="000090"/>
              </a:solidFill>
            </a:endParaRPr>
          </a:p>
          <a:p>
            <a:pPr marL="342900" lvl="0" indent="-342900">
              <a:spcAft>
                <a:spcPts val="1200"/>
              </a:spcAft>
              <a:buFont typeface="Arial"/>
              <a:buChar char="•"/>
            </a:pPr>
            <a:r>
              <a:rPr lang="en-GB" sz="2000" dirty="0">
                <a:solidFill>
                  <a:srgbClr val="000090"/>
                </a:solidFill>
              </a:rPr>
              <a:t>Tropical forests provide </a:t>
            </a:r>
            <a:r>
              <a:rPr lang="en-GB" sz="2000" dirty="0" smtClean="0">
                <a:solidFill>
                  <a:srgbClr val="000090"/>
                </a:solidFill>
              </a:rPr>
              <a:t>critical </a:t>
            </a:r>
            <a:r>
              <a:rPr lang="en-GB" sz="2000" dirty="0">
                <a:solidFill>
                  <a:srgbClr val="000090"/>
                </a:solidFill>
              </a:rPr>
              <a:t>environmental </a:t>
            </a:r>
            <a:r>
              <a:rPr lang="en-GB" sz="2000" dirty="0" smtClean="0">
                <a:solidFill>
                  <a:srgbClr val="000090"/>
                </a:solidFill>
              </a:rPr>
              <a:t>services</a:t>
            </a:r>
            <a:r>
              <a:rPr lang="en-GB" sz="2000" dirty="0">
                <a:solidFill>
                  <a:srgbClr val="000090"/>
                </a:solidFill>
              </a:rPr>
              <a:t> </a:t>
            </a:r>
            <a:r>
              <a:rPr lang="en-GB" sz="2000" dirty="0" smtClean="0">
                <a:solidFill>
                  <a:srgbClr val="000090"/>
                </a:solidFill>
              </a:rPr>
              <a:t>− e.g. by </a:t>
            </a:r>
            <a:r>
              <a:rPr lang="en-GB" sz="2000" dirty="0">
                <a:solidFill>
                  <a:srgbClr val="000090"/>
                </a:solidFill>
              </a:rPr>
              <a:t>protecting water catchments, sequestering carbon and conserving </a:t>
            </a:r>
            <a:r>
              <a:rPr lang="en-GB" sz="2000" dirty="0" smtClean="0">
                <a:solidFill>
                  <a:srgbClr val="000090"/>
                </a:solidFill>
              </a:rPr>
              <a:t>biodiversity</a:t>
            </a:r>
            <a:endParaRPr lang="en-AU" sz="2000" dirty="0">
              <a:solidFill>
                <a:srgbClr val="000090"/>
              </a:solidFill>
            </a:endParaRPr>
          </a:p>
          <a:p>
            <a:pPr marL="342900" lvl="0" indent="-342900">
              <a:spcAft>
                <a:spcPts val="1200"/>
              </a:spcAft>
              <a:buFont typeface="Arial"/>
              <a:buChar char="•"/>
            </a:pPr>
            <a:r>
              <a:rPr lang="en-GB" sz="2000" dirty="0">
                <a:solidFill>
                  <a:srgbClr val="000090"/>
                </a:solidFill>
              </a:rPr>
              <a:t>M</a:t>
            </a:r>
            <a:r>
              <a:rPr lang="en-GB" sz="2000" dirty="0" smtClean="0">
                <a:solidFill>
                  <a:srgbClr val="000090"/>
                </a:solidFill>
              </a:rPr>
              <a:t>any </a:t>
            </a:r>
            <a:r>
              <a:rPr lang="en-GB" sz="2000" dirty="0">
                <a:solidFill>
                  <a:srgbClr val="000090"/>
                </a:solidFill>
              </a:rPr>
              <a:t>people </a:t>
            </a:r>
            <a:r>
              <a:rPr lang="en-GB" sz="2000" dirty="0" smtClean="0">
                <a:solidFill>
                  <a:srgbClr val="000090"/>
                </a:solidFill>
              </a:rPr>
              <a:t>benefitting from such services – e.g. </a:t>
            </a:r>
            <a:r>
              <a:rPr lang="en-GB" sz="2000" dirty="0">
                <a:solidFill>
                  <a:srgbClr val="000090"/>
                </a:solidFill>
              </a:rPr>
              <a:t>urban dwellers, big industry and developed countries – pay little or nothing for </a:t>
            </a:r>
            <a:r>
              <a:rPr lang="en-GB" sz="2000" dirty="0" smtClean="0">
                <a:solidFill>
                  <a:srgbClr val="000090"/>
                </a:solidFill>
              </a:rPr>
              <a:t>them</a:t>
            </a:r>
            <a:endParaRPr lang="en-AU" sz="2000" dirty="0">
              <a:solidFill>
                <a:srgbClr val="000090"/>
              </a:solidFill>
            </a:endParaRPr>
          </a:p>
          <a:p>
            <a:pPr marL="342900" lvl="0" indent="-342900">
              <a:spcAft>
                <a:spcPts val="1200"/>
              </a:spcAft>
              <a:buFont typeface="Arial"/>
              <a:buChar char="•"/>
            </a:pPr>
            <a:r>
              <a:rPr lang="en-GB" sz="2000" dirty="0">
                <a:solidFill>
                  <a:srgbClr val="000090"/>
                </a:solidFill>
              </a:rPr>
              <a:t>Action is </a:t>
            </a:r>
            <a:r>
              <a:rPr lang="en-GB" sz="2000" dirty="0" smtClean="0">
                <a:solidFill>
                  <a:srgbClr val="000090"/>
                </a:solidFill>
              </a:rPr>
              <a:t>needed to </a:t>
            </a:r>
            <a:r>
              <a:rPr lang="en-GB" sz="2000" dirty="0">
                <a:solidFill>
                  <a:srgbClr val="000090"/>
                </a:solidFill>
              </a:rPr>
              <a:t>increase the financial remuneration for tropical forest environmental </a:t>
            </a:r>
            <a:r>
              <a:rPr lang="en-GB" sz="2000" dirty="0" smtClean="0">
                <a:solidFill>
                  <a:srgbClr val="000090"/>
                </a:solidFill>
              </a:rPr>
              <a:t>services, i.e. PES</a:t>
            </a:r>
          </a:p>
          <a:p>
            <a:pPr marL="342900" lvl="0" indent="-342900">
              <a:spcAft>
                <a:spcPts val="1200"/>
              </a:spcAft>
              <a:buFont typeface="Arial"/>
              <a:buChar char="•"/>
            </a:pPr>
            <a:r>
              <a:rPr lang="en-GB" sz="2000" dirty="0" smtClean="0">
                <a:solidFill>
                  <a:srgbClr val="000090"/>
                </a:solidFill>
              </a:rPr>
              <a:t>Many PES schemes already exist, including in tropical forests</a:t>
            </a:r>
            <a:endParaRPr lang="en-AU" sz="2000" dirty="0">
              <a:solidFill>
                <a:srgbClr val="000090"/>
              </a:solidFill>
            </a:endParaRPr>
          </a:p>
        </p:txBody>
      </p:sp>
      <p:sp>
        <p:nvSpPr>
          <p:cNvPr id="5" name="Title 4"/>
          <p:cNvSpPr>
            <a:spLocks noGrp="1"/>
          </p:cNvSpPr>
          <p:nvPr>
            <p:ph type="title"/>
          </p:nvPr>
        </p:nvSpPr>
        <p:spPr>
          <a:xfrm>
            <a:off x="457200" y="274638"/>
            <a:ext cx="8229600" cy="411162"/>
          </a:xfrm>
        </p:spPr>
        <p:txBody>
          <a:bodyPr>
            <a:normAutofit fontScale="90000"/>
          </a:bodyPr>
          <a:lstStyle/>
          <a:p>
            <a:r>
              <a:rPr lang="en-US" dirty="0" smtClean="0"/>
              <a:t>  </a:t>
            </a:r>
            <a:endParaRPr lang="en-US" dirty="0"/>
          </a:p>
        </p:txBody>
      </p:sp>
      <p:pic>
        <p:nvPicPr>
          <p:cNvPr id="9" name="Picture 8" descr="IMG_5043.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2200" y="304800"/>
            <a:ext cx="4495800" cy="2627233"/>
          </a:xfrm>
          <a:prstGeom prst="rect">
            <a:avLst/>
          </a:prstGeom>
        </p:spPr>
      </p:pic>
    </p:spTree>
    <p:extLst>
      <p:ext uri="{BB962C8B-B14F-4D97-AF65-F5344CB8AC3E}">
        <p14:creationId xmlns:p14="http://schemas.microsoft.com/office/powerpoint/2010/main" val="142878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dissolve">
                                      <p:cBhvr>
                                        <p:cTn id="7" dur="800"/>
                                        <p:tgtEl>
                                          <p:spTgt spid="13">
                                            <p:txEl>
                                              <p:pRg st="1" end="1"/>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animEffect transition="in" filter="dissolve">
                                      <p:cBhvr>
                                        <p:cTn id="11" dur="800"/>
                                        <p:tgtEl>
                                          <p:spTgt spid="13">
                                            <p:txEl>
                                              <p:pRg st="2" end="2"/>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animEffect transition="in" filter="dissolve">
                                      <p:cBhvr>
                                        <p:cTn id="15" dur="800"/>
                                        <p:tgtEl>
                                          <p:spTgt spid="13">
                                            <p:txEl>
                                              <p:pRg st="3" end="3"/>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animEffect transition="in" filter="dissolve">
                                      <p:cBhvr>
                                        <p:cTn id="19" dur="8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Ulu Selangor Forest Reserve copy.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tretch>
            <a:fillRect/>
          </a:stretch>
        </p:blipFill>
        <p:spPr>
          <a:xfrm>
            <a:off x="0" y="1"/>
            <a:ext cx="9144000" cy="696087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4</a:t>
            </a:fld>
            <a:endParaRPr lang="en-US" dirty="0"/>
          </a:p>
        </p:txBody>
      </p:sp>
      <p:sp>
        <p:nvSpPr>
          <p:cNvPr id="7" name="Title 4"/>
          <p:cNvSpPr txBox="1">
            <a:spLocks/>
          </p:cNvSpPr>
          <p:nvPr/>
        </p:nvSpPr>
        <p:spPr>
          <a:xfrm>
            <a:off x="533400" y="381000"/>
            <a:ext cx="8229600" cy="411162"/>
          </a:xfrm>
          <a:prstGeom prst="rect">
            <a:avLst/>
          </a:prstGeom>
        </p:spPr>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  </a:t>
            </a:r>
            <a:endParaRPr lang="en-US" dirty="0"/>
          </a:p>
        </p:txBody>
      </p:sp>
      <p:sp>
        <p:nvSpPr>
          <p:cNvPr id="9" name="Rectangle 8"/>
          <p:cNvSpPr/>
          <p:nvPr/>
        </p:nvSpPr>
        <p:spPr>
          <a:xfrm>
            <a:off x="533400" y="154729"/>
            <a:ext cx="7671011" cy="646331"/>
          </a:xfrm>
          <a:prstGeom prst="rect">
            <a:avLst/>
          </a:prstGeom>
        </p:spPr>
        <p:txBody>
          <a:bodyPr wrap="none">
            <a:spAutoFit/>
          </a:bodyPr>
          <a:lstStyle/>
          <a:p>
            <a:r>
              <a:rPr lang="en-GB" sz="3600" b="1" dirty="0">
                <a:solidFill>
                  <a:schemeClr val="bg1"/>
                </a:solidFill>
              </a:rPr>
              <a:t>PES for sustainable forest management</a:t>
            </a:r>
            <a:endParaRPr lang="en-AU" sz="3600" dirty="0">
              <a:solidFill>
                <a:schemeClr val="bg1"/>
              </a:solidFill>
            </a:endParaRPr>
          </a:p>
        </p:txBody>
      </p:sp>
      <p:sp>
        <p:nvSpPr>
          <p:cNvPr id="15" name="TextBox 14"/>
          <p:cNvSpPr txBox="1"/>
          <p:nvPr/>
        </p:nvSpPr>
        <p:spPr>
          <a:xfrm>
            <a:off x="609600" y="1143000"/>
            <a:ext cx="8001000" cy="5786199"/>
          </a:xfrm>
          <a:prstGeom prst="rect">
            <a:avLst/>
          </a:prstGeom>
          <a:noFill/>
        </p:spPr>
        <p:txBody>
          <a:bodyPr wrap="square" rtlCol="0">
            <a:spAutoFit/>
          </a:bodyPr>
          <a:lstStyle/>
          <a:p>
            <a:pPr marL="342900" lvl="0" indent="-342900">
              <a:spcAft>
                <a:spcPts val="1200"/>
              </a:spcAft>
              <a:buFont typeface="Arial"/>
              <a:buChar char="•"/>
            </a:pPr>
            <a:r>
              <a:rPr lang="en-GB" sz="2400" dirty="0" smtClean="0">
                <a:solidFill>
                  <a:srgbClr val="FFFFFF"/>
                </a:solidFill>
              </a:rPr>
              <a:t>Increased economic </a:t>
            </a:r>
            <a:r>
              <a:rPr lang="en-GB" sz="2400" dirty="0">
                <a:solidFill>
                  <a:srgbClr val="FFFFFF"/>
                </a:solidFill>
              </a:rPr>
              <a:t>competitiveness of </a:t>
            </a:r>
            <a:r>
              <a:rPr lang="en-GB" sz="2400" dirty="0" smtClean="0">
                <a:solidFill>
                  <a:srgbClr val="FFFFFF"/>
                </a:solidFill>
              </a:rPr>
              <a:t>SFM </a:t>
            </a:r>
            <a:r>
              <a:rPr lang="en-GB" sz="2400" dirty="0">
                <a:solidFill>
                  <a:srgbClr val="FFFFFF"/>
                </a:solidFill>
              </a:rPr>
              <a:t>by assigning a financial value to </a:t>
            </a:r>
            <a:r>
              <a:rPr lang="en-GB" sz="2400" dirty="0" smtClean="0">
                <a:solidFill>
                  <a:srgbClr val="FFFFFF"/>
                </a:solidFill>
              </a:rPr>
              <a:t>unmarketed </a:t>
            </a:r>
            <a:r>
              <a:rPr lang="en-GB" sz="2400" dirty="0">
                <a:solidFill>
                  <a:srgbClr val="FFFFFF"/>
                </a:solidFill>
              </a:rPr>
              <a:t>forest </a:t>
            </a:r>
            <a:r>
              <a:rPr lang="en-GB" sz="2400" dirty="0" smtClean="0">
                <a:solidFill>
                  <a:srgbClr val="FFFFFF"/>
                </a:solidFill>
              </a:rPr>
              <a:t>benefits</a:t>
            </a:r>
            <a:endParaRPr lang="en-GB" sz="2400" dirty="0">
              <a:solidFill>
                <a:srgbClr val="FFFFFF"/>
              </a:solidFill>
            </a:endParaRPr>
          </a:p>
          <a:p>
            <a:pPr marL="342900" lvl="0" indent="-342900">
              <a:spcAft>
                <a:spcPts val="1200"/>
              </a:spcAft>
              <a:buFont typeface="Arial"/>
              <a:buChar char="•"/>
            </a:pPr>
            <a:r>
              <a:rPr lang="en-GB" sz="2400" dirty="0" smtClean="0">
                <a:solidFill>
                  <a:srgbClr val="FFFFFF"/>
                </a:solidFill>
              </a:rPr>
              <a:t>SFM, including wood harvesting, can maintain delivery of tropical forest environmental services</a:t>
            </a:r>
            <a:endParaRPr lang="en-GB" sz="2400" dirty="0">
              <a:solidFill>
                <a:srgbClr val="FFFFFF"/>
              </a:solidFill>
            </a:endParaRPr>
          </a:p>
          <a:p>
            <a:pPr marL="342900" lvl="0" indent="-342900">
              <a:spcAft>
                <a:spcPts val="1200"/>
              </a:spcAft>
              <a:buFont typeface="Arial"/>
              <a:buChar char="•"/>
            </a:pPr>
            <a:r>
              <a:rPr lang="en-GB" sz="2400" dirty="0" smtClean="0">
                <a:solidFill>
                  <a:srgbClr val="FFFFFF"/>
                </a:solidFill>
              </a:rPr>
              <a:t>Timber certification - a way of paying for environmental services through price premiums (generally insufficient)</a:t>
            </a:r>
            <a:endParaRPr lang="en-GB" sz="2400" dirty="0">
              <a:solidFill>
                <a:srgbClr val="FFFFFF"/>
              </a:solidFill>
            </a:endParaRPr>
          </a:p>
          <a:p>
            <a:pPr marL="342900" lvl="0" indent="-342900">
              <a:spcAft>
                <a:spcPts val="1200"/>
              </a:spcAft>
              <a:buFont typeface="Arial"/>
              <a:buChar char="•"/>
            </a:pPr>
            <a:r>
              <a:rPr lang="en-GB" sz="2400" dirty="0" smtClean="0">
                <a:solidFill>
                  <a:srgbClr val="FFFFFF"/>
                </a:solidFill>
              </a:rPr>
              <a:t>PES should encompass the full continuum of forests and trees in landscapes - more intersectoral cooperation is required</a:t>
            </a:r>
            <a:endParaRPr lang="en-GB" sz="2400" dirty="0">
              <a:solidFill>
                <a:srgbClr val="FFFFFF"/>
              </a:solidFill>
            </a:endParaRPr>
          </a:p>
          <a:p>
            <a:pPr marL="342900" lvl="0" indent="-342900">
              <a:spcAft>
                <a:spcPts val="1200"/>
              </a:spcAft>
              <a:buFont typeface="Arial"/>
              <a:buChar char="•"/>
            </a:pPr>
            <a:r>
              <a:rPr lang="en-GB" sz="2400" dirty="0" smtClean="0">
                <a:solidFill>
                  <a:srgbClr val="FFFFFF"/>
                </a:solidFill>
              </a:rPr>
              <a:t>PES more effective if incorporated in broad sustainable development models</a:t>
            </a:r>
          </a:p>
          <a:p>
            <a:pPr lvl="0"/>
            <a:endParaRPr lang="en-AU" sz="2000" dirty="0">
              <a:solidFill>
                <a:srgbClr val="FFFFFF"/>
              </a:solidFill>
            </a:endParaRPr>
          </a:p>
          <a:p>
            <a:pPr lvl="0"/>
            <a:r>
              <a:rPr lang="en-GB" dirty="0"/>
              <a:t/>
            </a:r>
            <a:br>
              <a:rPr lang="en-GB" dirty="0"/>
            </a:br>
            <a:endParaRPr lang="en-US" dirty="0"/>
          </a:p>
        </p:txBody>
      </p:sp>
      <p:sp>
        <p:nvSpPr>
          <p:cNvPr id="16" name="Title 1"/>
          <p:cNvSpPr txBox="1">
            <a:spLocks/>
          </p:cNvSpPr>
          <p:nvPr/>
        </p:nvSpPr>
        <p:spPr>
          <a:xfrm>
            <a:off x="381000" y="-76200"/>
            <a:ext cx="8305800"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1300" b="1" dirty="0">
              <a:solidFill>
                <a:schemeClr val="bg1">
                  <a:alpha val="64000"/>
                </a:schemeClr>
              </a:solidFill>
            </a:endParaRPr>
          </a:p>
        </p:txBody>
      </p:sp>
    </p:spTree>
    <p:extLst>
      <p:ext uri="{BB962C8B-B14F-4D97-AF65-F5344CB8AC3E}">
        <p14:creationId xmlns:p14="http://schemas.microsoft.com/office/powerpoint/2010/main" val="110694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800"/>
                                        <p:tgtEl>
                                          <p:spTgt spid="15">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dissolve">
                                      <p:cBhvr>
                                        <p:cTn id="11" dur="800"/>
                                        <p:tgtEl>
                                          <p:spTgt spid="15">
                                            <p:txEl>
                                              <p:pRg st="1" end="1"/>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dissolve">
                                      <p:cBhvr>
                                        <p:cTn id="15" dur="800"/>
                                        <p:tgtEl>
                                          <p:spTgt spid="15">
                                            <p:txEl>
                                              <p:pRg st="2" end="2"/>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dissolve">
                                      <p:cBhvr>
                                        <p:cTn id="19" dur="800"/>
                                        <p:tgtEl>
                                          <p:spTgt spid="15">
                                            <p:txEl>
                                              <p:pRg st="3" end="3"/>
                                            </p:txEl>
                                          </p:spTgt>
                                        </p:tgtEl>
                                      </p:cBhvr>
                                    </p:animEffect>
                                  </p:childTnLst>
                                </p:cTn>
                              </p:par>
                            </p:childTnLst>
                          </p:cTn>
                        </p:par>
                        <p:par>
                          <p:cTn id="20" fill="hold">
                            <p:stCondLst>
                              <p:cond delay="3200"/>
                            </p:stCondLst>
                            <p:childTnLst>
                              <p:par>
                                <p:cTn id="21" presetID="9" presetClass="entr" presetSubtype="0" fill="hold" nodeType="after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animEffect transition="in" filter="dissolve">
                                      <p:cBhvr>
                                        <p:cTn id="23" dur="8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duotone>
              <a:schemeClr val="accent3">
                <a:shade val="45000"/>
                <a:satMod val="135000"/>
              </a:schemeClr>
              <a:prstClr val="white"/>
            </a:duotone>
            <a:alphaModFix amt="66000"/>
            <a:extLst>
              <a:ext uri="{BEBA8EAE-BF5A-486C-A8C5-ECC9F3942E4B}">
                <a14:imgProps xmlns:a14="http://schemas.microsoft.com/office/drawing/2010/main">
                  <a14:imgLayer r:embed="rId4">
                    <a14:imgEffect>
                      <a14:sharpenSoften amount="93000"/>
                    </a14:imgEffect>
                    <a14:imgEffect>
                      <a14:brightnessContrast bright="-20000"/>
                    </a14:imgEffect>
                  </a14:imgLayer>
                </a14:imgProps>
              </a:ext>
            </a:extLst>
          </a:blip>
          <a:stretch>
            <a:fillRect/>
          </a:stretch>
        </p:blipFill>
        <p:spPr>
          <a:xfrm>
            <a:off x="1" y="-25400"/>
            <a:ext cx="9220200" cy="68834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5</a:t>
            </a:fld>
            <a:endParaRPr lang="en-US" dirty="0"/>
          </a:p>
        </p:txBody>
      </p:sp>
      <p:sp>
        <p:nvSpPr>
          <p:cNvPr id="7" name="Title 4"/>
          <p:cNvSpPr txBox="1">
            <a:spLocks/>
          </p:cNvSpPr>
          <p:nvPr/>
        </p:nvSpPr>
        <p:spPr>
          <a:xfrm>
            <a:off x="533400" y="381000"/>
            <a:ext cx="8229600" cy="411162"/>
          </a:xfrm>
          <a:prstGeom prst="rect">
            <a:avLst/>
          </a:prstGeom>
        </p:spPr>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  </a:t>
            </a:r>
            <a:endParaRPr lang="en-US" dirty="0"/>
          </a:p>
        </p:txBody>
      </p:sp>
      <p:sp>
        <p:nvSpPr>
          <p:cNvPr id="2" name="TextBox 1"/>
          <p:cNvSpPr txBox="1"/>
          <p:nvPr/>
        </p:nvSpPr>
        <p:spPr>
          <a:xfrm>
            <a:off x="609600" y="609600"/>
            <a:ext cx="6901148" cy="800219"/>
          </a:xfrm>
          <a:prstGeom prst="rect">
            <a:avLst/>
          </a:prstGeom>
          <a:noFill/>
        </p:spPr>
        <p:txBody>
          <a:bodyPr wrap="none" rtlCol="0">
            <a:spAutoFit/>
          </a:bodyPr>
          <a:lstStyle/>
          <a:p>
            <a:r>
              <a:rPr lang="en-GB" sz="2800" b="1" dirty="0">
                <a:solidFill>
                  <a:srgbClr val="008000"/>
                </a:solidFill>
              </a:rPr>
              <a:t>Developing innovative financing mechanisms</a:t>
            </a:r>
            <a:endParaRPr lang="en-AU" sz="2800" dirty="0">
              <a:solidFill>
                <a:srgbClr val="008000"/>
              </a:solidFill>
            </a:endParaRPr>
          </a:p>
          <a:p>
            <a:endParaRPr lang="en-US" dirty="0"/>
          </a:p>
        </p:txBody>
      </p:sp>
      <p:sp>
        <p:nvSpPr>
          <p:cNvPr id="3" name="TextBox 2"/>
          <p:cNvSpPr txBox="1"/>
          <p:nvPr/>
        </p:nvSpPr>
        <p:spPr>
          <a:xfrm>
            <a:off x="1600200" y="1763378"/>
            <a:ext cx="7239000" cy="3508653"/>
          </a:xfrm>
          <a:prstGeom prst="rect">
            <a:avLst/>
          </a:prstGeom>
          <a:noFill/>
        </p:spPr>
        <p:txBody>
          <a:bodyPr wrap="square" rtlCol="0">
            <a:spAutoFit/>
          </a:bodyPr>
          <a:lstStyle/>
          <a:p>
            <a:pPr marL="342900" lvl="0" indent="-342900">
              <a:spcAft>
                <a:spcPts val="1200"/>
              </a:spcAft>
              <a:buFont typeface="Arial"/>
              <a:buChar char="•"/>
            </a:pPr>
            <a:r>
              <a:rPr lang="en-GB" sz="2400" dirty="0" smtClean="0">
                <a:solidFill>
                  <a:srgbClr val="006600"/>
                </a:solidFill>
              </a:rPr>
              <a:t>PES </a:t>
            </a:r>
            <a:r>
              <a:rPr lang="en-GB" sz="2400" dirty="0">
                <a:solidFill>
                  <a:srgbClr val="006600"/>
                </a:solidFill>
              </a:rPr>
              <a:t>schemes </a:t>
            </a:r>
            <a:r>
              <a:rPr lang="en-GB" sz="2400" dirty="0" smtClean="0">
                <a:solidFill>
                  <a:srgbClr val="006600"/>
                </a:solidFill>
              </a:rPr>
              <a:t>are effective when there is </a:t>
            </a:r>
            <a:r>
              <a:rPr lang="en-GB" sz="2400" dirty="0">
                <a:solidFill>
                  <a:srgbClr val="006600"/>
                </a:solidFill>
              </a:rPr>
              <a:t>a clear demand for environmental </a:t>
            </a:r>
            <a:r>
              <a:rPr lang="en-GB" sz="2400" dirty="0" smtClean="0">
                <a:solidFill>
                  <a:srgbClr val="006600"/>
                </a:solidFill>
              </a:rPr>
              <a:t>services</a:t>
            </a:r>
            <a:endParaRPr lang="en-GB" sz="2400" dirty="0">
              <a:solidFill>
                <a:srgbClr val="006600"/>
              </a:solidFill>
            </a:endParaRPr>
          </a:p>
          <a:p>
            <a:pPr marL="342900" indent="-342900">
              <a:spcAft>
                <a:spcPts val="1200"/>
              </a:spcAft>
              <a:buFont typeface="Arial"/>
              <a:buChar char="•"/>
            </a:pPr>
            <a:r>
              <a:rPr lang="en-GB" sz="2400" dirty="0" smtClean="0">
                <a:solidFill>
                  <a:srgbClr val="006600"/>
                </a:solidFill>
              </a:rPr>
              <a:t>Low demand due to lack </a:t>
            </a:r>
            <a:r>
              <a:rPr lang="en-GB" sz="2400" dirty="0">
                <a:solidFill>
                  <a:srgbClr val="006600"/>
                </a:solidFill>
              </a:rPr>
              <a:t>of awareness among users of the need to </a:t>
            </a:r>
            <a:r>
              <a:rPr lang="en-GB" sz="2400" dirty="0" smtClean="0">
                <a:solidFill>
                  <a:srgbClr val="006600"/>
                </a:solidFill>
              </a:rPr>
              <a:t>pay, or lack </a:t>
            </a:r>
            <a:r>
              <a:rPr lang="en-GB" sz="2400" dirty="0">
                <a:solidFill>
                  <a:srgbClr val="006600"/>
                </a:solidFill>
              </a:rPr>
              <a:t>of </a:t>
            </a:r>
            <a:r>
              <a:rPr lang="en-GB" sz="2400" dirty="0" smtClean="0">
                <a:solidFill>
                  <a:srgbClr val="006600"/>
                </a:solidFill>
              </a:rPr>
              <a:t>willingness </a:t>
            </a:r>
            <a:r>
              <a:rPr lang="en-GB" sz="2400" dirty="0">
                <a:solidFill>
                  <a:srgbClr val="006600"/>
                </a:solidFill>
              </a:rPr>
              <a:t>to </a:t>
            </a:r>
            <a:r>
              <a:rPr lang="en-GB" sz="2400" dirty="0" smtClean="0">
                <a:solidFill>
                  <a:srgbClr val="006600"/>
                </a:solidFill>
              </a:rPr>
              <a:t>pay</a:t>
            </a:r>
            <a:endParaRPr lang="en-GB" sz="2400" dirty="0">
              <a:solidFill>
                <a:srgbClr val="006600"/>
              </a:solidFill>
            </a:endParaRPr>
          </a:p>
          <a:p>
            <a:pPr marL="342900" indent="-342900">
              <a:spcAft>
                <a:spcPts val="1200"/>
              </a:spcAft>
              <a:buFont typeface="Arial"/>
              <a:buChar char="•"/>
            </a:pPr>
            <a:r>
              <a:rPr lang="en-GB" sz="2400" dirty="0" smtClean="0">
                <a:solidFill>
                  <a:srgbClr val="006600"/>
                </a:solidFill>
              </a:rPr>
              <a:t>Financial mechanisms need clear rules, transparent oversight and political legitimacy</a:t>
            </a:r>
          </a:p>
          <a:p>
            <a:pPr marL="342900" lvl="0" indent="-342900">
              <a:spcAft>
                <a:spcPts val="1200"/>
              </a:spcAft>
              <a:buFont typeface="Arial"/>
              <a:buChar char="•"/>
            </a:pPr>
            <a:r>
              <a:rPr lang="en-GB" sz="2400" dirty="0" smtClean="0">
                <a:solidFill>
                  <a:srgbClr val="006600"/>
                </a:solidFill>
              </a:rPr>
              <a:t>Private sector needs clarity on benefits and risks, and adequate monitoring</a:t>
            </a:r>
            <a:endParaRPr lang="en-GB" dirty="0">
              <a:solidFill>
                <a:srgbClr val="000000"/>
              </a:solidFill>
            </a:endParaRPr>
          </a:p>
        </p:txBody>
      </p:sp>
    </p:spTree>
    <p:extLst>
      <p:ext uri="{BB962C8B-B14F-4D97-AF65-F5344CB8AC3E}">
        <p14:creationId xmlns:p14="http://schemas.microsoft.com/office/powerpoint/2010/main" val="3728928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800"/>
                                        <p:tgtEl>
                                          <p:spTgt spid="3">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800"/>
                                        <p:tgtEl>
                                          <p:spTgt spid="3">
                                            <p:txEl>
                                              <p:pRg st="1" end="1"/>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800"/>
                                        <p:tgtEl>
                                          <p:spTgt spid="3">
                                            <p:txEl>
                                              <p:pRg st="2" end="2"/>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ssolve">
                                      <p:cBhvr>
                                        <p:cTn id="19" dur="8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ocal Iban  collecting bottom feeders for food copy.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tretch>
            <a:fillRect/>
          </a:stretch>
        </p:blipFill>
        <p:spPr>
          <a:xfrm>
            <a:off x="-29682" y="0"/>
            <a:ext cx="9186531" cy="68834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6</a:t>
            </a:fld>
            <a:endParaRPr lang="en-US" dirty="0"/>
          </a:p>
        </p:txBody>
      </p:sp>
      <p:sp>
        <p:nvSpPr>
          <p:cNvPr id="7" name="Title 4"/>
          <p:cNvSpPr txBox="1">
            <a:spLocks/>
          </p:cNvSpPr>
          <p:nvPr/>
        </p:nvSpPr>
        <p:spPr>
          <a:xfrm>
            <a:off x="533400" y="381000"/>
            <a:ext cx="8229600" cy="411162"/>
          </a:xfrm>
          <a:prstGeom prst="rect">
            <a:avLst/>
          </a:prstGeom>
        </p:spPr>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  </a:t>
            </a:r>
            <a:endParaRPr lang="en-US" dirty="0"/>
          </a:p>
        </p:txBody>
      </p:sp>
      <p:sp>
        <p:nvSpPr>
          <p:cNvPr id="6" name="Rectangle 5"/>
          <p:cNvSpPr/>
          <p:nvPr/>
        </p:nvSpPr>
        <p:spPr>
          <a:xfrm>
            <a:off x="685800" y="3886200"/>
            <a:ext cx="8001000" cy="3754874"/>
          </a:xfrm>
          <a:prstGeom prst="rect">
            <a:avLst/>
          </a:prstGeom>
        </p:spPr>
        <p:txBody>
          <a:bodyPr wrap="square">
            <a:spAutoFit/>
          </a:bodyPr>
          <a:lstStyle/>
          <a:p>
            <a:pPr marL="342900" lvl="0" indent="-342900">
              <a:spcAft>
                <a:spcPts val="1200"/>
              </a:spcAft>
              <a:buFont typeface="Arial"/>
              <a:buChar char="•"/>
            </a:pPr>
            <a:r>
              <a:rPr lang="en-GB" sz="2800" dirty="0" smtClean="0">
                <a:solidFill>
                  <a:srgbClr val="FFFFFF"/>
                </a:solidFill>
              </a:rPr>
              <a:t>PES </a:t>
            </a:r>
            <a:r>
              <a:rPr lang="en-GB" sz="2800" dirty="0">
                <a:solidFill>
                  <a:srgbClr val="FFFFFF"/>
                </a:solidFill>
              </a:rPr>
              <a:t>schemes can </a:t>
            </a:r>
            <a:r>
              <a:rPr lang="en-GB" sz="2800" dirty="0" smtClean="0">
                <a:solidFill>
                  <a:srgbClr val="FFFFFF"/>
                </a:solidFill>
              </a:rPr>
              <a:t>build </a:t>
            </a:r>
            <a:r>
              <a:rPr lang="en-GB" sz="2800" dirty="0">
                <a:solidFill>
                  <a:srgbClr val="FFFFFF"/>
                </a:solidFill>
              </a:rPr>
              <a:t>trust between indigenous peoples and local communities, government and </a:t>
            </a:r>
            <a:r>
              <a:rPr lang="en-GB" sz="2800" dirty="0" smtClean="0">
                <a:solidFill>
                  <a:srgbClr val="FFFFFF"/>
                </a:solidFill>
              </a:rPr>
              <a:t>private sector</a:t>
            </a:r>
          </a:p>
          <a:p>
            <a:pPr marL="342900" lvl="0" indent="-342900">
              <a:spcAft>
                <a:spcPts val="1200"/>
              </a:spcAft>
              <a:buFont typeface="Arial"/>
              <a:buChar char="•"/>
            </a:pPr>
            <a:r>
              <a:rPr lang="en-GB" sz="2800" dirty="0" smtClean="0">
                <a:solidFill>
                  <a:srgbClr val="FFFFFF"/>
                </a:solidFill>
              </a:rPr>
              <a:t>Safeguards </a:t>
            </a:r>
            <a:r>
              <a:rPr lang="en-GB" sz="2800" dirty="0">
                <a:solidFill>
                  <a:srgbClr val="FFFFFF"/>
                </a:solidFill>
              </a:rPr>
              <a:t>such as the right to free, prior and informed consent should be built into all PES schemes </a:t>
            </a:r>
            <a:endParaRPr lang="en-GB" sz="2800" dirty="0" smtClean="0">
              <a:solidFill>
                <a:srgbClr val="FFFFFF"/>
              </a:solidFill>
            </a:endParaRPr>
          </a:p>
          <a:p>
            <a:pPr marL="342900" lvl="0" indent="-342900">
              <a:spcAft>
                <a:spcPts val="1200"/>
              </a:spcAft>
              <a:buFont typeface="Arial"/>
              <a:buChar char="•"/>
            </a:pPr>
            <a:endParaRPr lang="en-GB" sz="2000" dirty="0" smtClean="0">
              <a:solidFill>
                <a:srgbClr val="FFFFFF"/>
              </a:solidFill>
            </a:endParaRPr>
          </a:p>
          <a:p>
            <a:pPr marL="342900" lvl="0" indent="-342900">
              <a:spcAft>
                <a:spcPts val="1200"/>
              </a:spcAft>
              <a:buFont typeface="Arial"/>
              <a:buChar char="•"/>
            </a:pPr>
            <a:endParaRPr lang="en-GB" sz="2000" dirty="0" smtClean="0">
              <a:solidFill>
                <a:srgbClr val="FFFFFF"/>
              </a:solidFill>
            </a:endParaRPr>
          </a:p>
        </p:txBody>
      </p:sp>
      <p:sp>
        <p:nvSpPr>
          <p:cNvPr id="8" name="Rectangle 7"/>
          <p:cNvSpPr/>
          <p:nvPr/>
        </p:nvSpPr>
        <p:spPr>
          <a:xfrm>
            <a:off x="736600" y="457200"/>
            <a:ext cx="7753148" cy="646331"/>
          </a:xfrm>
          <a:prstGeom prst="rect">
            <a:avLst/>
          </a:prstGeom>
        </p:spPr>
        <p:txBody>
          <a:bodyPr wrap="none">
            <a:spAutoFit/>
          </a:bodyPr>
          <a:lstStyle/>
          <a:p>
            <a:r>
              <a:rPr lang="en-GB" sz="3600" b="1" dirty="0">
                <a:solidFill>
                  <a:srgbClr val="FFFFFF"/>
                </a:solidFill>
              </a:rPr>
              <a:t>Ensuring benefits for local communities</a:t>
            </a:r>
            <a:endParaRPr lang="en-AU" sz="3600" dirty="0">
              <a:solidFill>
                <a:srgbClr val="FFFFFF"/>
              </a:solidFill>
            </a:endParaRPr>
          </a:p>
        </p:txBody>
      </p:sp>
      <p:sp>
        <p:nvSpPr>
          <p:cNvPr id="13" name="Title 1"/>
          <p:cNvSpPr txBox="1">
            <a:spLocks/>
          </p:cNvSpPr>
          <p:nvPr/>
        </p:nvSpPr>
        <p:spPr>
          <a:xfrm>
            <a:off x="381000" y="-76200"/>
            <a:ext cx="8305800"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1300" b="1" dirty="0">
              <a:solidFill>
                <a:srgbClr val="FFFFFF">
                  <a:alpha val="64000"/>
                </a:srgbClr>
              </a:solidFill>
            </a:endParaRPr>
          </a:p>
        </p:txBody>
      </p:sp>
    </p:spTree>
    <p:extLst>
      <p:ext uri="{BB962C8B-B14F-4D97-AF65-F5344CB8AC3E}">
        <p14:creationId xmlns:p14="http://schemas.microsoft.com/office/powerpoint/2010/main" val="141698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800"/>
                                        <p:tgtEl>
                                          <p:spTgt spid="6">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dissolve">
                                      <p:cBhvr>
                                        <p:cTn id="11" dur="8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omen and charcoal_Benin.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32000"/>
                    </a14:imgEffect>
                  </a14:imgLayer>
                </a14:imgProps>
              </a:ext>
              <a:ext uri="{28A0092B-C50C-407E-A947-70E740481C1C}">
                <a14:useLocalDpi xmlns:a14="http://schemas.microsoft.com/office/drawing/2010/main" val="0"/>
              </a:ext>
            </a:extLst>
          </a:blip>
          <a:stretch>
            <a:fillRect/>
          </a:stretch>
        </p:blipFill>
        <p:spPr>
          <a:xfrm>
            <a:off x="1981200" y="914400"/>
            <a:ext cx="5105400" cy="2819400"/>
          </a:xfrm>
          <a:prstGeom prst="rect">
            <a:avLst/>
          </a:prstGeom>
        </p:spPr>
      </p:pic>
      <p:sp>
        <p:nvSpPr>
          <p:cNvPr id="4" name="Slide Number Placeholder 3"/>
          <p:cNvSpPr>
            <a:spLocks noGrp="1"/>
          </p:cNvSpPr>
          <p:nvPr>
            <p:ph type="sldNum" sz="quarter" idx="12"/>
          </p:nvPr>
        </p:nvSpPr>
        <p:spPr/>
        <p:txBody>
          <a:bodyPr/>
          <a:lstStyle/>
          <a:p>
            <a:fld id="{5BE9BC9F-72C5-4705-90DA-17B598FF0BD0}" type="slidenum">
              <a:rPr lang="en-US" smtClean="0"/>
              <a:pPr/>
              <a:t>7</a:t>
            </a:fld>
            <a:endParaRPr lang="en-US" dirty="0"/>
          </a:p>
        </p:txBody>
      </p:sp>
      <p:sp>
        <p:nvSpPr>
          <p:cNvPr id="7" name="Title 4"/>
          <p:cNvSpPr txBox="1">
            <a:spLocks/>
          </p:cNvSpPr>
          <p:nvPr/>
        </p:nvSpPr>
        <p:spPr>
          <a:xfrm>
            <a:off x="533400" y="381000"/>
            <a:ext cx="8229600" cy="411162"/>
          </a:xfrm>
          <a:prstGeom prst="rect">
            <a:avLst/>
          </a:prstGeom>
        </p:spPr>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  </a:t>
            </a:r>
            <a:endParaRPr lang="en-US" dirty="0"/>
          </a:p>
        </p:txBody>
      </p:sp>
      <p:sp>
        <p:nvSpPr>
          <p:cNvPr id="6" name="Rectangle 5"/>
          <p:cNvSpPr/>
          <p:nvPr/>
        </p:nvSpPr>
        <p:spPr>
          <a:xfrm>
            <a:off x="647700" y="3886200"/>
            <a:ext cx="8267700" cy="2769989"/>
          </a:xfrm>
          <a:prstGeom prst="rect">
            <a:avLst/>
          </a:prstGeom>
        </p:spPr>
        <p:txBody>
          <a:bodyPr wrap="square">
            <a:spAutoFit/>
          </a:bodyPr>
          <a:lstStyle/>
          <a:p>
            <a:pPr marL="342900" lvl="0" indent="-342900">
              <a:spcAft>
                <a:spcPts val="1200"/>
              </a:spcAft>
              <a:buFont typeface="Arial" panose="020B0604020202020204" pitchFamily="34" charset="0"/>
              <a:buChar char="•"/>
            </a:pPr>
            <a:r>
              <a:rPr lang="en-GB" sz="2400" b="1" dirty="0" smtClean="0">
                <a:solidFill>
                  <a:srgbClr val="006600"/>
                </a:solidFill>
              </a:rPr>
              <a:t>Securing </a:t>
            </a:r>
            <a:r>
              <a:rPr lang="en-GB" sz="2400" b="1" dirty="0">
                <a:solidFill>
                  <a:srgbClr val="006600"/>
                </a:solidFill>
              </a:rPr>
              <a:t>tenure </a:t>
            </a:r>
            <a:r>
              <a:rPr lang="en-GB" sz="2400" b="1" dirty="0" smtClean="0">
                <a:solidFill>
                  <a:srgbClr val="006600"/>
                </a:solidFill>
              </a:rPr>
              <a:t>of land, forests and environmental services</a:t>
            </a:r>
          </a:p>
          <a:p>
            <a:pPr marL="342900" lvl="0" indent="-342900">
              <a:spcAft>
                <a:spcPts val="1200"/>
              </a:spcAft>
              <a:buFont typeface="Arial" panose="020B0604020202020204" pitchFamily="34" charset="0"/>
              <a:buChar char="•"/>
            </a:pPr>
            <a:r>
              <a:rPr lang="en-GB" sz="2400" b="1" dirty="0" smtClean="0">
                <a:solidFill>
                  <a:srgbClr val="006600"/>
                </a:solidFill>
              </a:rPr>
              <a:t>Indigenous </a:t>
            </a:r>
            <a:r>
              <a:rPr lang="en-GB" sz="2400" b="1" dirty="0">
                <a:solidFill>
                  <a:srgbClr val="006600"/>
                </a:solidFill>
              </a:rPr>
              <a:t>peoples, local communities and other forest owners </a:t>
            </a:r>
            <a:r>
              <a:rPr lang="en-GB" sz="2400" b="1" dirty="0" smtClean="0">
                <a:solidFill>
                  <a:srgbClr val="006600"/>
                </a:solidFill>
              </a:rPr>
              <a:t>participating </a:t>
            </a:r>
            <a:r>
              <a:rPr lang="en-GB" sz="2400" b="1" dirty="0">
                <a:solidFill>
                  <a:srgbClr val="006600"/>
                </a:solidFill>
              </a:rPr>
              <a:t>as </a:t>
            </a:r>
            <a:r>
              <a:rPr lang="en-GB" sz="2400" b="1" dirty="0" smtClean="0">
                <a:solidFill>
                  <a:srgbClr val="006600"/>
                </a:solidFill>
              </a:rPr>
              <a:t>entrepreneurs </a:t>
            </a:r>
          </a:p>
          <a:p>
            <a:pPr marL="342900" lvl="0" indent="-342900">
              <a:spcAft>
                <a:spcPts val="1200"/>
              </a:spcAft>
              <a:buFont typeface="Arial"/>
              <a:buChar char="•"/>
            </a:pPr>
            <a:r>
              <a:rPr lang="en-GB" sz="2400" b="1" dirty="0" smtClean="0">
                <a:solidFill>
                  <a:srgbClr val="006600"/>
                </a:solidFill>
              </a:rPr>
              <a:t>Promoting </a:t>
            </a:r>
            <a:r>
              <a:rPr lang="en-GB" sz="2400" b="1" dirty="0">
                <a:solidFill>
                  <a:srgbClr val="006600"/>
                </a:solidFill>
              </a:rPr>
              <a:t>gender </a:t>
            </a:r>
            <a:r>
              <a:rPr lang="en-GB" sz="2400" b="1" dirty="0" smtClean="0">
                <a:solidFill>
                  <a:srgbClr val="006600"/>
                </a:solidFill>
              </a:rPr>
              <a:t>equality in PES schemes</a:t>
            </a:r>
          </a:p>
          <a:p>
            <a:pPr marL="342900" lvl="0" indent="-342900">
              <a:spcAft>
                <a:spcPts val="1200"/>
              </a:spcAft>
              <a:buFont typeface="Arial"/>
              <a:buChar char="•"/>
            </a:pPr>
            <a:r>
              <a:rPr lang="en-US" sz="2400" b="1" dirty="0" smtClean="0">
                <a:solidFill>
                  <a:srgbClr val="006600"/>
                </a:solidFill>
              </a:rPr>
              <a:t>B</a:t>
            </a:r>
            <a:r>
              <a:rPr lang="en-GB" sz="2400" b="1" dirty="0" err="1" smtClean="0">
                <a:solidFill>
                  <a:srgbClr val="006600"/>
                </a:solidFill>
              </a:rPr>
              <a:t>uilding</a:t>
            </a:r>
            <a:r>
              <a:rPr lang="en-GB" sz="2400" b="1" dirty="0" smtClean="0">
                <a:solidFill>
                  <a:srgbClr val="006600"/>
                </a:solidFill>
              </a:rPr>
              <a:t> </a:t>
            </a:r>
            <a:r>
              <a:rPr lang="en-GB" sz="2400" b="1" dirty="0">
                <a:solidFill>
                  <a:srgbClr val="006600"/>
                </a:solidFill>
              </a:rPr>
              <a:t>capacity in tropical forest communities to implement </a:t>
            </a:r>
            <a:r>
              <a:rPr lang="en-GB" sz="2400" b="1" dirty="0" smtClean="0">
                <a:solidFill>
                  <a:srgbClr val="006600"/>
                </a:solidFill>
              </a:rPr>
              <a:t>PES</a:t>
            </a:r>
            <a:endParaRPr lang="en-US" sz="2400" b="1" dirty="0">
              <a:solidFill>
                <a:srgbClr val="006600"/>
              </a:solidFill>
            </a:endParaRPr>
          </a:p>
        </p:txBody>
      </p:sp>
      <p:sp>
        <p:nvSpPr>
          <p:cNvPr id="8" name="Rectangle 7"/>
          <p:cNvSpPr/>
          <p:nvPr/>
        </p:nvSpPr>
        <p:spPr>
          <a:xfrm>
            <a:off x="460389" y="202493"/>
            <a:ext cx="8311699" cy="584775"/>
          </a:xfrm>
          <a:prstGeom prst="rect">
            <a:avLst/>
          </a:prstGeom>
        </p:spPr>
        <p:txBody>
          <a:bodyPr wrap="none">
            <a:spAutoFit/>
          </a:bodyPr>
          <a:lstStyle/>
          <a:p>
            <a:r>
              <a:rPr lang="en-GB" sz="3200" b="1" dirty="0">
                <a:solidFill>
                  <a:schemeClr val="accent2">
                    <a:lumMod val="50000"/>
                  </a:schemeClr>
                </a:solidFill>
              </a:rPr>
              <a:t>Ensuring benefits for local </a:t>
            </a:r>
            <a:r>
              <a:rPr lang="en-GB" sz="3200" b="1" dirty="0" smtClean="0">
                <a:solidFill>
                  <a:schemeClr val="accent2">
                    <a:lumMod val="50000"/>
                  </a:schemeClr>
                </a:solidFill>
              </a:rPr>
              <a:t>communities</a:t>
            </a:r>
            <a:r>
              <a:rPr lang="en-AU" sz="3200" b="1" dirty="0" smtClean="0">
                <a:solidFill>
                  <a:schemeClr val="accent2">
                    <a:lumMod val="50000"/>
                  </a:schemeClr>
                </a:solidFill>
              </a:rPr>
              <a:t> (cont’d)</a:t>
            </a:r>
            <a:endParaRPr lang="en-AU" sz="3200" dirty="0">
              <a:solidFill>
                <a:schemeClr val="accent2">
                  <a:lumMod val="50000"/>
                </a:schemeClr>
              </a:solidFill>
            </a:endParaRPr>
          </a:p>
        </p:txBody>
      </p:sp>
    </p:spTree>
    <p:extLst>
      <p:ext uri="{BB962C8B-B14F-4D97-AF65-F5344CB8AC3E}">
        <p14:creationId xmlns:p14="http://schemas.microsoft.com/office/powerpoint/2010/main" val="131372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800"/>
                                        <p:tgtEl>
                                          <p:spTgt spid="6">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dissolve">
                                      <p:cBhvr>
                                        <p:cTn id="11" dur="800"/>
                                        <p:tgtEl>
                                          <p:spTgt spid="6">
                                            <p:txEl>
                                              <p:pRg st="1" end="1"/>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dissolve">
                                      <p:cBhvr>
                                        <p:cTn id="15" dur="800"/>
                                        <p:tgtEl>
                                          <p:spTgt spid="6">
                                            <p:txEl>
                                              <p:pRg st="2" end="2"/>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dissolve">
                                      <p:cBhvr>
                                        <p:cTn id="19" dur="8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BE9BC9F-72C5-4705-90DA-17B598FF0BD0}" type="slidenum">
              <a:rPr lang="en-US" smtClean="0"/>
              <a:pPr/>
              <a:t>8</a:t>
            </a:fld>
            <a:endParaRPr lang="en-US" dirty="0"/>
          </a:p>
        </p:txBody>
      </p:sp>
      <p:sp>
        <p:nvSpPr>
          <p:cNvPr id="7" name="Title 4"/>
          <p:cNvSpPr txBox="1">
            <a:spLocks/>
          </p:cNvSpPr>
          <p:nvPr/>
        </p:nvSpPr>
        <p:spPr>
          <a:xfrm>
            <a:off x="533400" y="381000"/>
            <a:ext cx="8229600" cy="411162"/>
          </a:xfrm>
          <a:prstGeom prst="rect">
            <a:avLst/>
          </a:prstGeom>
        </p:spPr>
        <p:txBody>
          <a:bodyPr vert="horz" lIns="91440" tIns="45720" rIns="91440" bIns="45720" rtlCol="0" anchor="ctr">
            <a:normAutofit fontScale="6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  </a:t>
            </a:r>
            <a:endParaRPr lang="en-US" dirty="0"/>
          </a:p>
        </p:txBody>
      </p:sp>
      <p:sp>
        <p:nvSpPr>
          <p:cNvPr id="8" name="Rectangle 7"/>
          <p:cNvSpPr/>
          <p:nvPr/>
        </p:nvSpPr>
        <p:spPr>
          <a:xfrm>
            <a:off x="3733800" y="1371600"/>
            <a:ext cx="5288560" cy="4985980"/>
          </a:xfrm>
          <a:prstGeom prst="rect">
            <a:avLst/>
          </a:prstGeom>
        </p:spPr>
        <p:txBody>
          <a:bodyPr wrap="square">
            <a:spAutoFit/>
          </a:bodyPr>
          <a:lstStyle/>
          <a:p>
            <a:pPr marL="342900" indent="-342900">
              <a:spcAft>
                <a:spcPts val="1200"/>
              </a:spcAft>
              <a:buFont typeface="Arial"/>
              <a:buChar char="•"/>
            </a:pPr>
            <a:r>
              <a:rPr lang="en-GB" sz="2400" b="1" dirty="0" smtClean="0">
                <a:solidFill>
                  <a:srgbClr val="006600"/>
                </a:solidFill>
              </a:rPr>
              <a:t>Appropriate institutional mechanisms, accountability, knowledge of the forest practices + understanding of stakeholders</a:t>
            </a:r>
            <a:endParaRPr lang="en-GB" sz="2400" b="1" dirty="0">
              <a:solidFill>
                <a:srgbClr val="006600"/>
              </a:solidFill>
            </a:endParaRPr>
          </a:p>
          <a:p>
            <a:pPr marL="342900" indent="-342900">
              <a:spcAft>
                <a:spcPts val="1200"/>
              </a:spcAft>
              <a:buFont typeface="Arial"/>
              <a:buChar char="•"/>
            </a:pPr>
            <a:r>
              <a:rPr lang="en-GB" sz="2400" b="1" dirty="0" err="1" smtClean="0">
                <a:solidFill>
                  <a:srgbClr val="006600"/>
                </a:solidFill>
              </a:rPr>
              <a:t>Multistakeholder</a:t>
            </a:r>
            <a:r>
              <a:rPr lang="en-GB" sz="2400" b="1" dirty="0" smtClean="0">
                <a:solidFill>
                  <a:srgbClr val="006600"/>
                </a:solidFill>
              </a:rPr>
              <a:t> fora to develop effective governance approaches</a:t>
            </a:r>
            <a:endParaRPr lang="en-GB" sz="2400" b="1" dirty="0">
              <a:solidFill>
                <a:srgbClr val="006600"/>
              </a:solidFill>
            </a:endParaRPr>
          </a:p>
          <a:p>
            <a:pPr marL="342900" indent="-342900">
              <a:spcAft>
                <a:spcPts val="1200"/>
              </a:spcAft>
              <a:buFont typeface="Arial"/>
              <a:buChar char="•"/>
            </a:pPr>
            <a:r>
              <a:rPr lang="en-GB" sz="2400" b="1" dirty="0" smtClean="0">
                <a:solidFill>
                  <a:srgbClr val="006600"/>
                </a:solidFill>
              </a:rPr>
              <a:t>Capacity building and funding to ensure participation by marginalized groups</a:t>
            </a:r>
            <a:endParaRPr lang="en-GB" sz="2400" b="1" dirty="0">
              <a:solidFill>
                <a:srgbClr val="006600"/>
              </a:solidFill>
            </a:endParaRPr>
          </a:p>
          <a:p>
            <a:pPr marL="342900" lvl="0" indent="-342900">
              <a:spcAft>
                <a:spcPts val="1200"/>
              </a:spcAft>
              <a:buFont typeface="Arial"/>
              <a:buChar char="•"/>
            </a:pPr>
            <a:r>
              <a:rPr lang="en-GB" sz="2400" b="1" dirty="0">
                <a:solidFill>
                  <a:srgbClr val="006600"/>
                </a:solidFill>
              </a:rPr>
              <a:t>R</a:t>
            </a:r>
            <a:r>
              <a:rPr lang="en-GB" sz="2400" b="1" dirty="0" smtClean="0">
                <a:solidFill>
                  <a:srgbClr val="006600"/>
                </a:solidFill>
              </a:rPr>
              <a:t>esearch on effectiveness </a:t>
            </a:r>
            <a:r>
              <a:rPr lang="en-GB" sz="2400" b="1" dirty="0">
                <a:solidFill>
                  <a:srgbClr val="006600"/>
                </a:solidFill>
              </a:rPr>
              <a:t>of different institutional arrangements and their </a:t>
            </a:r>
            <a:r>
              <a:rPr lang="en-AU" sz="2400" b="1" dirty="0" smtClean="0">
                <a:solidFill>
                  <a:srgbClr val="006600"/>
                </a:solidFill>
              </a:rPr>
              <a:t>costs</a:t>
            </a:r>
            <a:endParaRPr lang="en-AU" sz="2400" dirty="0">
              <a:solidFill>
                <a:srgbClr val="006600"/>
              </a:solidFill>
            </a:endParaRPr>
          </a:p>
        </p:txBody>
      </p:sp>
      <p:sp>
        <p:nvSpPr>
          <p:cNvPr id="12" name="Rectangle 11"/>
          <p:cNvSpPr/>
          <p:nvPr/>
        </p:nvSpPr>
        <p:spPr>
          <a:xfrm>
            <a:off x="495300" y="150167"/>
            <a:ext cx="8153400" cy="1077218"/>
          </a:xfrm>
          <a:prstGeom prst="rect">
            <a:avLst/>
          </a:prstGeom>
        </p:spPr>
        <p:txBody>
          <a:bodyPr wrap="square">
            <a:spAutoFit/>
          </a:bodyPr>
          <a:lstStyle/>
          <a:p>
            <a:pPr algn="ctr"/>
            <a:r>
              <a:rPr lang="en-GB" sz="3200" b="1" dirty="0" smtClean="0">
                <a:solidFill>
                  <a:srgbClr val="006600"/>
                </a:solidFill>
              </a:rPr>
              <a:t>Establishing robust governance and institutional arrangements</a:t>
            </a:r>
            <a:endParaRPr lang="en-AU" sz="3200" dirty="0">
              <a:solidFill>
                <a:srgbClr val="006600"/>
              </a:solidFill>
            </a:endParaRPr>
          </a:p>
        </p:txBody>
      </p:sp>
      <p:pic>
        <p:nvPicPr>
          <p:cNvPr id="16" name="Picture 10"/>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04800" y="4038600"/>
            <a:ext cx="3197413" cy="2231546"/>
          </a:xfrm>
          <a:prstGeom prst="rect">
            <a:avLst/>
          </a:prstGeom>
          <a:noFill/>
        </p:spPr>
      </p:pic>
      <p:pic>
        <p:nvPicPr>
          <p:cNvPr id="17" name="Picture 12" descr="3"/>
          <p:cNvPicPr>
            <a:picLocks noGrp="1"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t="1190"/>
          <a:stretch>
            <a:fillRect/>
          </a:stretch>
        </p:blipFill>
        <p:spPr>
          <a:xfrm>
            <a:off x="304800" y="1540778"/>
            <a:ext cx="3173413" cy="2208396"/>
          </a:xfrm>
          <a:prstGeom prst="rect">
            <a:avLst/>
          </a:prstGeom>
          <a:noFill/>
        </p:spPr>
      </p:pic>
    </p:spTree>
    <p:extLst>
      <p:ext uri="{BB962C8B-B14F-4D97-AF65-F5344CB8AC3E}">
        <p14:creationId xmlns:p14="http://schemas.microsoft.com/office/powerpoint/2010/main" val="335420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800"/>
                                        <p:tgtEl>
                                          <p:spTgt spid="8">
                                            <p:txEl>
                                              <p:pRg st="0" end="0"/>
                                            </p:txEl>
                                          </p:spTgt>
                                        </p:tgtEl>
                                      </p:cBhvr>
                                    </p:animEffect>
                                  </p:childTnLst>
                                </p:cTn>
                              </p:par>
                            </p:childTnLst>
                          </p:cTn>
                        </p:par>
                        <p:par>
                          <p:cTn id="8" fill="hold">
                            <p:stCondLst>
                              <p:cond delay="800"/>
                            </p:stCondLst>
                            <p:childTnLst>
                              <p:par>
                                <p:cTn id="9" presetID="9"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dissolve">
                                      <p:cBhvr>
                                        <p:cTn id="11" dur="800"/>
                                        <p:tgtEl>
                                          <p:spTgt spid="8">
                                            <p:txEl>
                                              <p:pRg st="1" end="1"/>
                                            </p:txEl>
                                          </p:spTgt>
                                        </p:tgtEl>
                                      </p:cBhvr>
                                    </p:animEffect>
                                  </p:childTnLst>
                                </p:cTn>
                              </p:par>
                            </p:childTnLst>
                          </p:cTn>
                        </p:par>
                        <p:par>
                          <p:cTn id="12" fill="hold">
                            <p:stCondLst>
                              <p:cond delay="1600"/>
                            </p:stCondLst>
                            <p:childTnLst>
                              <p:par>
                                <p:cTn id="13" presetID="9"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dissolve">
                                      <p:cBhvr>
                                        <p:cTn id="15" dur="800"/>
                                        <p:tgtEl>
                                          <p:spTgt spid="8">
                                            <p:txEl>
                                              <p:pRg st="2" end="2"/>
                                            </p:txEl>
                                          </p:spTgt>
                                        </p:tgtEl>
                                      </p:cBhvr>
                                    </p:animEffect>
                                  </p:childTnLst>
                                </p:cTn>
                              </p:par>
                            </p:childTnLst>
                          </p:cTn>
                        </p:par>
                        <p:par>
                          <p:cTn id="16" fill="hold">
                            <p:stCondLst>
                              <p:cond delay="2400"/>
                            </p:stCondLst>
                            <p:childTnLst>
                              <p:par>
                                <p:cTn id="17" presetID="9"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dissolve">
                                      <p:cBhvr>
                                        <p:cTn id="19" dur="8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ES" sz="3600" b="1" dirty="0" err="1" smtClean="0">
                <a:solidFill>
                  <a:srgbClr val="006600"/>
                </a:solidFill>
              </a:rPr>
              <a:t>Establishing</a:t>
            </a:r>
            <a:r>
              <a:rPr lang="es-ES" sz="3600" b="1" dirty="0" smtClean="0">
                <a:solidFill>
                  <a:srgbClr val="006600"/>
                </a:solidFill>
              </a:rPr>
              <a:t> </a:t>
            </a:r>
            <a:r>
              <a:rPr lang="es-ES" sz="3600" b="1" dirty="0" err="1" smtClean="0">
                <a:solidFill>
                  <a:srgbClr val="006600"/>
                </a:solidFill>
              </a:rPr>
              <a:t>robust</a:t>
            </a:r>
            <a:r>
              <a:rPr lang="es-ES" sz="3600" b="1" dirty="0" smtClean="0">
                <a:solidFill>
                  <a:srgbClr val="006600"/>
                </a:solidFill>
              </a:rPr>
              <a:t> </a:t>
            </a:r>
            <a:r>
              <a:rPr lang="en-GB" sz="3600" b="1" dirty="0">
                <a:solidFill>
                  <a:srgbClr val="006600"/>
                </a:solidFill>
              </a:rPr>
              <a:t>governance and institutional arrangements</a:t>
            </a:r>
            <a:r>
              <a:rPr lang="es-ES" sz="3600" b="1" dirty="0" smtClean="0">
                <a:solidFill>
                  <a:srgbClr val="006600"/>
                </a:solidFill>
              </a:rPr>
              <a:t> (</a:t>
            </a:r>
            <a:r>
              <a:rPr lang="es-ES" sz="3600" b="1" smtClean="0">
                <a:solidFill>
                  <a:srgbClr val="006600"/>
                </a:solidFill>
              </a:rPr>
              <a:t>cont’d)</a:t>
            </a:r>
            <a:endParaRPr lang="es-ES" sz="3600" b="1" dirty="0">
              <a:solidFill>
                <a:srgbClr val="006600"/>
              </a:solidFill>
            </a:endParaRPr>
          </a:p>
        </p:txBody>
      </p:sp>
      <p:sp>
        <p:nvSpPr>
          <p:cNvPr id="3" name="Content Placeholder 2"/>
          <p:cNvSpPr>
            <a:spLocks noGrp="1"/>
          </p:cNvSpPr>
          <p:nvPr>
            <p:ph idx="1"/>
          </p:nvPr>
        </p:nvSpPr>
        <p:spPr>
          <a:xfrm>
            <a:off x="762000" y="4876800"/>
            <a:ext cx="8229600" cy="1524000"/>
          </a:xfrm>
        </p:spPr>
        <p:txBody>
          <a:bodyPr/>
          <a:lstStyle/>
          <a:p>
            <a:pPr marL="0" lvl="0" indent="0">
              <a:buNone/>
            </a:pPr>
            <a:r>
              <a:rPr lang="en-GB" sz="2800" b="1" dirty="0">
                <a:solidFill>
                  <a:srgbClr val="006600"/>
                </a:solidFill>
              </a:rPr>
              <a:t>Devolving tenure of environmental services offers win–win outcomes and potential to adapt international frameworks to domestic situations</a:t>
            </a:r>
            <a:endParaRPr lang="en-AU" sz="2800" b="1" dirty="0">
              <a:solidFill>
                <a:srgbClr val="006600"/>
              </a:solidFill>
            </a:endParaRPr>
          </a:p>
          <a:p>
            <a:endParaRPr lang="es-ES" dirty="0"/>
          </a:p>
        </p:txBody>
      </p:sp>
      <p:sp>
        <p:nvSpPr>
          <p:cNvPr id="4" name="Slide Number Placeholder 3"/>
          <p:cNvSpPr>
            <a:spLocks noGrp="1"/>
          </p:cNvSpPr>
          <p:nvPr>
            <p:ph type="sldNum" sz="quarter" idx="12"/>
          </p:nvPr>
        </p:nvSpPr>
        <p:spPr/>
        <p:txBody>
          <a:bodyPr/>
          <a:lstStyle/>
          <a:p>
            <a:fld id="{5BE9BC9F-72C5-4705-90DA-17B598FF0BD0}" type="slidenum">
              <a:rPr lang="en-US" smtClean="0"/>
              <a:pPr/>
              <a:t>9</a:t>
            </a:fld>
            <a:endParaRPr lang="en-US" dirty="0"/>
          </a:p>
        </p:txBody>
      </p:sp>
      <p:pic>
        <p:nvPicPr>
          <p:cNvPr id="5" name="Picture 4" descr="Plática - foto Gerardo Sánchez Vigil.jpg"/>
          <p:cNvPicPr>
            <a:picLocks noChangeAspect="1"/>
          </p:cNvPicPr>
          <p:nvPr/>
        </p:nvPicPr>
        <p:blipFill>
          <a:blip r:embed="rId2" cstate="print">
            <a:extLst>
              <a:ext uri="{BEBA8EAE-BF5A-486C-A8C5-ECC9F3942E4B}">
                <a14:imgProps xmlns:a14="http://schemas.microsoft.com/office/drawing/2010/main">
                  <a14:imgLayer r:embed="rId3">
                    <a14:imgEffect>
                      <a14:brightnessContrast bright="-32000"/>
                    </a14:imgEffect>
                  </a14:imgLayer>
                </a14:imgProps>
              </a:ext>
              <a:ext uri="{28A0092B-C50C-407E-A947-70E740481C1C}">
                <a14:useLocalDpi xmlns:a14="http://schemas.microsoft.com/office/drawing/2010/main" val="0"/>
              </a:ext>
            </a:extLst>
          </a:blip>
          <a:stretch>
            <a:fillRect/>
          </a:stretch>
        </p:blipFill>
        <p:spPr>
          <a:xfrm>
            <a:off x="2057400" y="1676400"/>
            <a:ext cx="4860752" cy="2895600"/>
          </a:xfrm>
          <a:prstGeom prst="rect">
            <a:avLst/>
          </a:prstGeom>
        </p:spPr>
      </p:pic>
    </p:spTree>
    <p:extLst>
      <p:ext uri="{BB962C8B-B14F-4D97-AF65-F5344CB8AC3E}">
        <p14:creationId xmlns:p14="http://schemas.microsoft.com/office/powerpoint/2010/main" val="196908645"/>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Inspiration.thmx</Template>
  <TotalTime>2161</TotalTime>
  <Words>1985</Words>
  <Application>Microsoft Office PowerPoint</Application>
  <PresentationFormat>On-screen Show (4:3)</PresentationFormat>
  <Paragraphs>156</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International Forum on Payments for Environmental Services of Tropical Forests </vt:lpstr>
      <vt:lpstr>  </vt:lpstr>
      <vt:lpstr>PowerPoint Presentation</vt:lpstr>
      <vt:lpstr>PowerPoint Presentation</vt:lpstr>
      <vt:lpstr>PowerPoint Presentation</vt:lpstr>
      <vt:lpstr>PowerPoint Presentation</vt:lpstr>
      <vt:lpstr>PowerPoint Presentation</vt:lpstr>
      <vt:lpstr>Establishing robust governance and institutional arrangements (cont’d)</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Chun</dc:creator>
  <cp:lastModifiedBy>Eva Muller (FOE)</cp:lastModifiedBy>
  <cp:revision>88</cp:revision>
  <dcterms:created xsi:type="dcterms:W3CDTF">2014-04-06T18:13:32Z</dcterms:created>
  <dcterms:modified xsi:type="dcterms:W3CDTF">2014-10-24T16:49:03Z</dcterms:modified>
</cp:coreProperties>
</file>