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422" r:id="rId2"/>
    <p:sldId id="431" r:id="rId3"/>
    <p:sldId id="445" r:id="rId4"/>
    <p:sldId id="440" r:id="rId5"/>
    <p:sldId id="451" r:id="rId6"/>
    <p:sldId id="432" r:id="rId7"/>
    <p:sldId id="448" r:id="rId8"/>
    <p:sldId id="447" r:id="rId9"/>
    <p:sldId id="441" r:id="rId10"/>
    <p:sldId id="435" r:id="rId11"/>
  </p:sldIdLst>
  <p:sldSz cx="9144000" cy="5715000" type="screen16x1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C99B2A"/>
    <a:srgbClr val="007B41"/>
    <a:srgbClr val="4D6F1A"/>
    <a:srgbClr val="0C4215"/>
    <a:srgbClr val="0D6F6C"/>
    <a:srgbClr val="2D89BE"/>
    <a:srgbClr val="1F5A7B"/>
    <a:srgbClr val="310C7B"/>
    <a:srgbClr val="007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snapVertSplitter="1">
    <p:restoredLeft sz="14850" autoAdjust="0"/>
    <p:restoredTop sz="99483" autoAdjust="0"/>
  </p:normalViewPr>
  <p:slideViewPr>
    <p:cSldViewPr snapToGrid="0" snapToObjects="1" showGuides="1">
      <p:cViewPr>
        <p:scale>
          <a:sx n="110" d="100"/>
          <a:sy n="110" d="100"/>
        </p:scale>
        <p:origin x="-952" y="-656"/>
      </p:cViewPr>
      <p:guideLst>
        <p:guide orient="horz" pos="3436"/>
        <p:guide pos="211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2680" y="-3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87-1CF2-2149-BCBE-4F2FE7D0D95D}" type="datetimeFigureOut">
              <a:rPr lang="en-US" smtClean="0">
                <a:latin typeface="Arial"/>
              </a:rPr>
              <a:t>11/3/14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F8417-4C50-274C-8EDA-A649D1558F48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00152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/>
              </a:defRPr>
            </a:lvl1pPr>
          </a:lstStyle>
          <a:p>
            <a:fld id="{33FA3489-D0DF-3143-9A18-4422C65A1349}" type="datetimeFigureOut">
              <a:rPr lang="en-US" smtClean="0"/>
              <a:pPr/>
              <a:t>11/3/14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/>
              </a:defRPr>
            </a:lvl1pPr>
          </a:lstStyle>
          <a:p>
            <a:fld id="{47ADBFBD-0561-3442-A1A3-52AAC743A0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6269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6118" y="4288790"/>
            <a:ext cx="5608320" cy="490601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CE75D2-A65B-4D18-95DC-0A37F1975A27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D4C38-13A0-3542-962A-3B55D5B169D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74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696913"/>
            <a:ext cx="55753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040" y="4288789"/>
            <a:ext cx="5608320" cy="48806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795C8-C446-354D-8B27-461F311269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7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040" y="4415790"/>
            <a:ext cx="5608320" cy="4766310"/>
          </a:xfrm>
        </p:spPr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DBFBD-0561-3442-A1A3-52AAC743A0E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923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dirty="0"/>
              <a:t> </a:t>
            </a: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DBFBD-0561-3442-A1A3-52AAC743A0E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78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DBFBD-0561-3442-A1A3-52AAC743A0E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342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040" y="4415790"/>
            <a:ext cx="5608320" cy="477901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D4C38-13A0-3542-962A-3B55D5B169D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818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DBFBD-0561-3442-A1A3-52AAC743A0E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795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DBFBD-0561-3442-A1A3-52AAC743A0E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695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93700" y="4415790"/>
            <a:ext cx="62738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D4C38-13A0-3542-962A-3B55D5B169D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9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36671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latin typeface="Arial"/>
              </a:defRPr>
            </a:lvl1pPr>
            <a:lvl2pPr>
              <a:defRPr sz="2400">
                <a:latin typeface="Arial"/>
              </a:defRPr>
            </a:lvl2pPr>
            <a:lvl3pPr>
              <a:defRPr sz="2000">
                <a:latin typeface="Arial"/>
              </a:defRPr>
            </a:lvl3pPr>
            <a:lvl4pPr>
              <a:defRPr sz="1800">
                <a:latin typeface="Arial"/>
              </a:defRPr>
            </a:lvl4pPr>
            <a:lvl5pPr>
              <a:defRPr sz="1800">
                <a:latin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457201" y="5071217"/>
            <a:ext cx="3162300" cy="6572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kern="1200" spc="179" dirty="0" smtClean="0">
                <a:solidFill>
                  <a:srgbClr val="82BE49"/>
                </a:solidFill>
                <a:latin typeface="Arial"/>
                <a:ea typeface="+mj-ea"/>
                <a:cs typeface="Arial"/>
              </a:rPr>
              <a:t>THE </a:t>
            </a:r>
            <a:r>
              <a:rPr lang="en-US" sz="1050" kern="1200" spc="179" dirty="0" smtClean="0">
                <a:solidFill>
                  <a:srgbClr val="82BE49"/>
                </a:solidFill>
                <a:latin typeface="Arial"/>
                <a:ea typeface="+mj-ea"/>
                <a:cs typeface="Arial"/>
                <a:sym typeface="Chronicle Display Black Italic" charset="0"/>
              </a:rPr>
              <a:t>NATURE</a:t>
            </a:r>
            <a:r>
              <a:rPr lang="en-US" sz="1050" kern="1200" spc="179" dirty="0" smtClean="0">
                <a:solidFill>
                  <a:srgbClr val="82BE49"/>
                </a:solidFill>
                <a:latin typeface="Arial"/>
                <a:ea typeface="+mj-ea"/>
                <a:cs typeface="Arial"/>
              </a:rPr>
              <a:t> CONSERVANCY</a:t>
            </a:r>
            <a:endParaRPr lang="en-US" sz="1050" kern="1200" spc="179" dirty="0">
              <a:solidFill>
                <a:srgbClr val="82BE49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174182" y="5320163"/>
            <a:ext cx="415636" cy="168088"/>
          </a:xfrm>
          <a:prstGeom prst="rect">
            <a:avLst/>
          </a:prstGeom>
          <a:noFill/>
          <a:ln>
            <a:noFill/>
          </a:ln>
        </p:spPr>
        <p:txBody>
          <a:bodyPr vert="horz" lIns="82058" tIns="41029" rIns="82058" bIns="41029" rtlCol="0" anchor="ctr"/>
          <a:lstStyle>
            <a:lvl1pPr algn="ctr">
              <a:defRPr sz="1100">
                <a:solidFill>
                  <a:srgbClr val="82BE49"/>
                </a:solidFill>
                <a:latin typeface="Oakleaf"/>
                <a:cs typeface="Oakleaf"/>
              </a:defRPr>
            </a:lvl1pPr>
          </a:lstStyle>
          <a:p>
            <a:pPr>
              <a:defRPr/>
            </a:pPr>
            <a:fld id="{39AC6DD2-7F43-1B4A-82D6-A60DA721F0B3}" type="slidenum">
              <a:rPr lang="en-US" smtClean="0">
                <a:latin typeface="Arial"/>
                <a:cs typeface="Arial"/>
              </a:rPr>
              <a:pPr>
                <a:defRPr/>
              </a:pPr>
              <a:t>‹#›</a:t>
            </a:fld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91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95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E760FB15-68D8-364E-A0C6-F7114FE8224E}" type="datetimeFigureOut">
              <a:rPr lang="en-US" smtClean="0"/>
              <a:t>11/3/14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2CB70-9F29-244B-842A-150A8061E7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174182" y="5413300"/>
            <a:ext cx="415636" cy="168088"/>
          </a:xfrm>
          <a:prstGeom prst="rect">
            <a:avLst/>
          </a:prstGeom>
          <a:noFill/>
          <a:ln>
            <a:noFill/>
          </a:ln>
        </p:spPr>
        <p:txBody>
          <a:bodyPr vert="horz" lIns="82058" tIns="41029" rIns="82058" bIns="41029" rtlCol="0" anchor="ctr"/>
          <a:lstStyle>
            <a:lvl1pPr algn="ctr">
              <a:defRPr sz="1100">
                <a:solidFill>
                  <a:srgbClr val="008000"/>
                </a:solidFill>
                <a:latin typeface="Oakleaf"/>
                <a:cs typeface="Oakleaf"/>
              </a:defRPr>
            </a:lvl1pPr>
          </a:lstStyle>
          <a:p>
            <a:pPr>
              <a:defRPr/>
            </a:pPr>
            <a:r>
              <a:rPr lang="en-US" dirty="0" smtClean="0">
                <a:latin typeface="Arial"/>
                <a:cs typeface="Arial"/>
              </a:rPr>
              <a:t>/</a:t>
            </a:r>
            <a:fld id="{39AC6DD2-7F43-1B4A-82D6-A60DA721F0B3}" type="slidenum">
              <a:rPr lang="en-US" smtClean="0">
                <a:latin typeface="Arial"/>
                <a:cs typeface="Arial"/>
              </a:rPr>
              <a:pPr>
                <a:defRPr/>
              </a:pPr>
              <a:t>‹#›</a:t>
            </a:fld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422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99" r:id="rId2"/>
    <p:sldLayoutId id="2147483700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spc="179">
          <a:solidFill>
            <a:srgbClr val="82BE49"/>
          </a:solidFill>
          <a:latin typeface="Homestead Display"/>
          <a:ea typeface="+mj-ea"/>
          <a:cs typeface="Homestead Display"/>
          <a:sym typeface="Chronicle Display Black Ital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82BE49"/>
          </a:solidFill>
          <a:latin typeface="Homestead Display" charset="0"/>
          <a:ea typeface="ヒラギノ角ゴ ProN W6" charset="0"/>
          <a:cs typeface="ヒラギノ角ゴ ProN W6" charset="0"/>
          <a:sym typeface="Chronicle Display Black Ital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82BE49"/>
          </a:solidFill>
          <a:latin typeface="Homestead Display" charset="0"/>
          <a:ea typeface="ヒラギノ角ゴ ProN W6" charset="0"/>
          <a:cs typeface="ヒラギノ角ゴ ProN W6" charset="0"/>
          <a:sym typeface="Chronicle Display Black Ital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82BE49"/>
          </a:solidFill>
          <a:latin typeface="Homestead Display" charset="0"/>
          <a:ea typeface="ヒラギノ角ゴ ProN W6" charset="0"/>
          <a:cs typeface="ヒラギノ角ゴ ProN W6" charset="0"/>
          <a:sym typeface="Chronicle Display Black Ital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82BE49"/>
          </a:solidFill>
          <a:latin typeface="Homestead Display" charset="0"/>
          <a:ea typeface="ヒラギノ角ゴ ProN W6" charset="0"/>
          <a:cs typeface="ヒラギノ角ゴ ProN W6" charset="0"/>
          <a:sym typeface="Chronicle Display Black Italic" charset="0"/>
        </a:defRPr>
      </a:lvl5pPr>
      <a:lvl6pPr marL="410291" algn="l" rtl="0" fontAlgn="base">
        <a:spcBef>
          <a:spcPct val="0"/>
        </a:spcBef>
        <a:spcAft>
          <a:spcPct val="0"/>
        </a:spcAft>
        <a:defRPr sz="5000">
          <a:solidFill>
            <a:srgbClr val="82BE49"/>
          </a:solidFill>
          <a:latin typeface="Chronicle Display Black Italic" charset="0"/>
          <a:ea typeface="ヒラギノ角ゴ ProN W6" charset="0"/>
          <a:cs typeface="ヒラギノ角ゴ ProN W6" charset="0"/>
          <a:sym typeface="Chronicle Display Black Italic" charset="0"/>
        </a:defRPr>
      </a:lvl6pPr>
      <a:lvl7pPr marL="820583" algn="l" rtl="0" fontAlgn="base">
        <a:spcBef>
          <a:spcPct val="0"/>
        </a:spcBef>
        <a:spcAft>
          <a:spcPct val="0"/>
        </a:spcAft>
        <a:defRPr sz="5000">
          <a:solidFill>
            <a:srgbClr val="82BE49"/>
          </a:solidFill>
          <a:latin typeface="Chronicle Display Black Italic" charset="0"/>
          <a:ea typeface="ヒラギノ角ゴ ProN W6" charset="0"/>
          <a:cs typeface="ヒラギノ角ゴ ProN W6" charset="0"/>
          <a:sym typeface="Chronicle Display Black Italic" charset="0"/>
        </a:defRPr>
      </a:lvl7pPr>
      <a:lvl8pPr marL="1230874" algn="l" rtl="0" fontAlgn="base">
        <a:spcBef>
          <a:spcPct val="0"/>
        </a:spcBef>
        <a:spcAft>
          <a:spcPct val="0"/>
        </a:spcAft>
        <a:defRPr sz="5000">
          <a:solidFill>
            <a:srgbClr val="82BE49"/>
          </a:solidFill>
          <a:latin typeface="Chronicle Display Black Italic" charset="0"/>
          <a:ea typeface="ヒラギノ角ゴ ProN W6" charset="0"/>
          <a:cs typeface="ヒラギノ角ゴ ProN W6" charset="0"/>
          <a:sym typeface="Chronicle Display Black Italic" charset="0"/>
        </a:defRPr>
      </a:lvl8pPr>
      <a:lvl9pPr marL="1641165" algn="l" rtl="0" fontAlgn="base">
        <a:spcBef>
          <a:spcPct val="0"/>
        </a:spcBef>
        <a:spcAft>
          <a:spcPct val="0"/>
        </a:spcAft>
        <a:defRPr sz="5000">
          <a:solidFill>
            <a:srgbClr val="82BE49"/>
          </a:solidFill>
          <a:latin typeface="Chronicle Display Black Italic" charset="0"/>
          <a:ea typeface="ヒラギノ角ゴ ProN W6" charset="0"/>
          <a:cs typeface="ヒラギノ角ゴ ProN W6" charset="0"/>
          <a:sym typeface="Chronicle Display Black Italic" charset="0"/>
        </a:defRPr>
      </a:lvl9pPr>
    </p:titleStyle>
    <p:bodyStyle>
      <a:lvl1pPr marL="307718" indent="-307718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1pPr>
      <a:lvl2pPr marL="666723" indent="-256432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2pPr>
      <a:lvl3pPr marL="1025728" indent="-205146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3pPr>
      <a:lvl4pPr marL="1436019" indent="-205146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4pPr>
      <a:lvl5pPr marL="1846311" indent="-205146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5pPr>
      <a:lvl6pPr marL="410291" algn="l" rtl="0" fontAlgn="base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6pPr>
      <a:lvl7pPr marL="820583" algn="l" rtl="0" fontAlgn="base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7pPr>
      <a:lvl8pPr marL="1230874" algn="l" rtl="0" fontAlgn="base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8pPr>
      <a:lvl9pPr marL="1641165" algn="l" rtl="0" fontAlgn="base">
        <a:lnSpc>
          <a:spcPct val="1100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  <a:sym typeface="Ideal Sans Book" charset="0"/>
        </a:defRPr>
      </a:lvl9pPr>
    </p:bodyStyle>
    <p:otherStyle>
      <a:defPPr>
        <a:defRPr lang="en-US"/>
      </a:defPPr>
      <a:lvl1pPr marL="0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291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583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874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1165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1456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748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2039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2330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5714999"/>
          </a:xfrm>
          <a:prstGeom prst="rect">
            <a:avLst/>
          </a:prstGeom>
          <a:gradFill>
            <a:gsLst>
              <a:gs pos="100000">
                <a:schemeClr val="tx1">
                  <a:alpha val="34000"/>
                </a:schemeClr>
              </a:gs>
              <a:gs pos="100000">
                <a:schemeClr val="tx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Calibri" pitchFamily="34" charset="0"/>
              <a:ea typeface="Calibri"/>
              <a:cs typeface="Times New Roman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96637" y="190653"/>
            <a:ext cx="71466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Fiftieth Session of the 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International Tropical Timber Council (ITTC)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Indonesia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6727" y="1235363"/>
            <a:ext cx="4491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Jack Hurd</a:t>
            </a:r>
            <a:endParaRPr lang="en-US" sz="20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Yokohama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, Japan 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03 November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2014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31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NG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t="8454" b="8454"/>
          <a:stretch/>
        </p:blipFill>
        <p:spPr>
          <a:xfrm>
            <a:off x="0" y="0"/>
            <a:ext cx="9144000" cy="5715000"/>
          </a:xfrm>
        </p:spPr>
      </p:pic>
      <p:sp>
        <p:nvSpPr>
          <p:cNvPr id="5" name="Rectangle 4"/>
          <p:cNvSpPr/>
          <p:nvPr/>
        </p:nvSpPr>
        <p:spPr>
          <a:xfrm>
            <a:off x="3140364" y="2874818"/>
            <a:ext cx="2286000" cy="692727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/>
                <a:cs typeface="Arial"/>
              </a:rPr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Papua New Guinea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072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24182" y="381000"/>
            <a:ext cx="509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05181" y="236682"/>
            <a:ext cx="4491183" cy="658091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prstClr val="white"/>
                </a:solidFill>
                <a:latin typeface="Arial"/>
                <a:cs typeface="Arial"/>
              </a:rPr>
              <a:t>Importance of ITTO</a:t>
            </a:r>
            <a:endParaRPr lang="en-US" sz="32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Cameroon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926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2CB70-9F29-244B-842A-150A8061E715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 descr="Costa Rica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1"/>
          <a:stretch/>
        </p:blipFill>
        <p:spPr>
          <a:xfrm>
            <a:off x="0" y="1"/>
            <a:ext cx="9143999" cy="5715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01272" y="196272"/>
            <a:ext cx="4445001" cy="600365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Opportunities for ITTO</a:t>
            </a:r>
            <a:endParaRPr lang="en-US" sz="2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Costa Rica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352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arana River.Brazil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t="8766" b="8766"/>
          <a:stretch/>
        </p:blipFill>
        <p:spPr>
          <a:xfrm>
            <a:off x="0" y="0"/>
            <a:ext cx="9144000" cy="5715000"/>
          </a:xfrm>
        </p:spPr>
      </p:pic>
      <p:sp>
        <p:nvSpPr>
          <p:cNvPr id="5" name="Rectangle 4"/>
          <p:cNvSpPr/>
          <p:nvPr/>
        </p:nvSpPr>
        <p:spPr>
          <a:xfrm>
            <a:off x="1316182" y="228865"/>
            <a:ext cx="6315363" cy="67185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Opportunity:  Global Policy Dialogue</a:t>
            </a:r>
            <a:endParaRPr lang="en-US" sz="2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8181" y="5341776"/>
            <a:ext cx="11314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Brazil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191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ach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08363" y="171449"/>
            <a:ext cx="7065819" cy="786245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Opportunity:  Forest Management</a:t>
            </a:r>
            <a:r>
              <a:rPr lang="en-US" sz="2800" dirty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&amp; Trade</a:t>
            </a:r>
            <a:endParaRPr lang="en-US" sz="2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836" y="5303252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Myanmar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509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guacu National park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1" t="8766" r="10671" b="8766"/>
          <a:stretch/>
        </p:blipFill>
        <p:spPr>
          <a:xfrm>
            <a:off x="0" y="0"/>
            <a:ext cx="9144000" cy="5715000"/>
          </a:xfrm>
        </p:spPr>
      </p:pic>
      <p:sp>
        <p:nvSpPr>
          <p:cNvPr id="5" name="Rectangle 4"/>
          <p:cNvSpPr/>
          <p:nvPr/>
        </p:nvSpPr>
        <p:spPr>
          <a:xfrm>
            <a:off x="1373909" y="171449"/>
            <a:ext cx="6038273" cy="786245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Opportunity:  Ecosystem Services </a:t>
            </a:r>
            <a:endParaRPr lang="en-US" sz="2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latin typeface="Arial"/>
                <a:cs typeface="Arial"/>
              </a:rPr>
              <a:t>Brazil</a:t>
            </a:r>
            <a:endParaRPr lang="en-US" sz="10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52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monocable dragging log 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5636" y="171449"/>
            <a:ext cx="8220364" cy="682915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Opportunity:  Small-Holder/Community Relations</a:t>
            </a:r>
            <a:endParaRPr lang="en-US" sz="2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636" y="5153038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Indonesia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981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9AC6DD2-7F43-1B4A-82D6-A60DA721F0B3}" type="slidenum">
              <a:rPr lang="en-US" smtClean="0">
                <a:latin typeface="Arial"/>
                <a:cs typeface="Arial"/>
              </a:rPr>
              <a:pPr>
                <a:defRPr/>
              </a:pPr>
              <a:t>8</a:t>
            </a:fld>
            <a:endParaRPr lang="en-US" dirty="0">
              <a:latin typeface="Arial"/>
              <a:cs typeface="Arial"/>
            </a:endParaRPr>
          </a:p>
        </p:txBody>
      </p:sp>
      <p:pic>
        <p:nvPicPr>
          <p:cNvPr id="5" name="Content Placeholder 3" descr="Colombia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5" b="7175"/>
          <a:stretch/>
        </p:blipFill>
        <p:spPr>
          <a:xfrm>
            <a:off x="0" y="0"/>
            <a:ext cx="9144000" cy="5715000"/>
          </a:xfrm>
        </p:spPr>
      </p:pic>
      <p:sp>
        <p:nvSpPr>
          <p:cNvPr id="6" name="Rectangle 5"/>
          <p:cNvSpPr/>
          <p:nvPr/>
        </p:nvSpPr>
        <p:spPr>
          <a:xfrm>
            <a:off x="992910" y="171449"/>
            <a:ext cx="6823364" cy="786245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Opportunity:  Stakeholder Engagement</a:t>
            </a:r>
            <a:endParaRPr lang="en-US" sz="2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Colombia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770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10301" t="17618" r="22564" b="8000"/>
          <a:stretch/>
        </p:blipFill>
        <p:spPr>
          <a:xfrm>
            <a:off x="-1216441" y="0"/>
            <a:ext cx="10360441" cy="5715000"/>
          </a:xfrm>
        </p:spPr>
      </p:pic>
      <p:sp>
        <p:nvSpPr>
          <p:cNvPr id="8" name="Rectangle 7"/>
          <p:cNvSpPr/>
          <p:nvPr/>
        </p:nvSpPr>
        <p:spPr>
          <a:xfrm>
            <a:off x="2262909" y="254000"/>
            <a:ext cx="4652818" cy="577273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  <a:latin typeface="Arial"/>
                <a:cs typeface="Arial"/>
              </a:rPr>
              <a:t>Organizing for Success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636" y="5318626"/>
            <a:ext cx="1939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bg1"/>
                </a:solidFill>
                <a:latin typeface="Arial"/>
                <a:cs typeface="Arial"/>
              </a:rPr>
              <a:t>Ghana</a:t>
            </a:r>
            <a:endParaRPr lang="en-US" sz="1000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129" y="1595581"/>
            <a:ext cx="3773054" cy="577273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ial"/>
                <a:cs typeface="Arial"/>
              </a:rPr>
              <a:t>Financial Resources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4128" y="2172854"/>
            <a:ext cx="3773055" cy="577273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ial"/>
                <a:cs typeface="Arial"/>
              </a:rPr>
              <a:t>Human Resources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64128" y="2750127"/>
            <a:ext cx="3773055" cy="577273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ial"/>
                <a:cs typeface="Arial"/>
              </a:rPr>
              <a:t>Partnerships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128" y="3327400"/>
            <a:ext cx="3773055" cy="577273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ial"/>
                <a:cs typeface="Arial"/>
              </a:rPr>
              <a:t>Constituency</a:t>
            </a:r>
          </a:p>
        </p:txBody>
      </p:sp>
    </p:spTree>
    <p:extLst>
      <p:ext uri="{BB962C8B-B14F-4D97-AF65-F5344CB8AC3E}">
        <p14:creationId xmlns:p14="http://schemas.microsoft.com/office/powerpoint/2010/main" val="282735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VANCED TNC DECK">
  <a:themeElements>
    <a:clrScheme name="Donor Communications">
      <a:dk1>
        <a:srgbClr val="000000"/>
      </a:dk1>
      <a:lt1>
        <a:sysClr val="window" lastClr="FFFFFF"/>
      </a:lt1>
      <a:dk2>
        <a:srgbClr val="3A89B4"/>
      </a:dk2>
      <a:lt2>
        <a:srgbClr val="A0C04D"/>
      </a:lt2>
      <a:accent1>
        <a:srgbClr val="3F3F3F"/>
      </a:accent1>
      <a:accent2>
        <a:srgbClr val="FFE04F"/>
      </a:accent2>
      <a:accent3>
        <a:srgbClr val="009ECB"/>
      </a:accent3>
      <a:accent4>
        <a:srgbClr val="45812B"/>
      </a:accent4>
      <a:accent5>
        <a:srgbClr val="7D7B65"/>
      </a:accent5>
      <a:accent6>
        <a:srgbClr val="4BACC6"/>
      </a:accent6>
      <a:hlink>
        <a:srgbClr val="000000"/>
      </a:hlink>
      <a:folHlink>
        <a:srgbClr val="000000"/>
      </a:folHlink>
    </a:clrScheme>
    <a:fontScheme name="Master #1">
      <a:majorFont>
        <a:latin typeface="Chronicle Display Black Italic"/>
        <a:ea typeface="ヒラギノ角ゴ ProN W6"/>
        <a:cs typeface="ヒラギノ角ゴ ProN W6"/>
      </a:majorFont>
      <a:minorFont>
        <a:latin typeface="Ideal Sans Book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Master #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6471</TotalTime>
  <Words>88</Words>
  <Application>Microsoft Macintosh PowerPoint</Application>
  <PresentationFormat>On-screen Show (16:10)</PresentationFormat>
  <Paragraphs>42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ADVANCED TNC DECK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Nature Conservnacy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 Macanlalay</dc:creator>
  <cp:lastModifiedBy>Jack Hurd</cp:lastModifiedBy>
  <cp:revision>479</cp:revision>
  <cp:lastPrinted>2014-04-17T14:01:48Z</cp:lastPrinted>
  <dcterms:created xsi:type="dcterms:W3CDTF">2013-11-19T18:44:43Z</dcterms:created>
  <dcterms:modified xsi:type="dcterms:W3CDTF">2014-11-03T04:42:43Z</dcterms:modified>
</cp:coreProperties>
</file>