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312" y="9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B50DD65-3566-47F5-87B6-2BE9AECB2914}" type="datetimeFigureOut">
              <a:rPr lang="en-US" smtClean="0"/>
              <a:t>13/05/30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3974328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50DD65-3566-47F5-87B6-2BE9AECB2914}" type="datetimeFigureOut">
              <a:rPr lang="en-US" smtClean="0"/>
              <a:t>13/05/30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2599266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50DD65-3566-47F5-87B6-2BE9AECB2914}" type="datetimeFigureOut">
              <a:rPr lang="en-US" smtClean="0"/>
              <a:t>13/05/30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249604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B50DD65-3566-47F5-87B6-2BE9AECB2914}" type="datetimeFigureOut">
              <a:rPr lang="en-US" smtClean="0"/>
              <a:t>13/05/30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14512085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50DD65-3566-47F5-87B6-2BE9AECB2914}" type="datetimeFigureOut">
              <a:rPr lang="en-US" smtClean="0"/>
              <a:t>13/05/30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749878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B50DD65-3566-47F5-87B6-2BE9AECB2914}" type="datetimeFigureOut">
              <a:rPr lang="en-US" smtClean="0"/>
              <a:t>13/05/30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94025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B50DD65-3566-47F5-87B6-2BE9AECB2914}" type="datetimeFigureOut">
              <a:rPr lang="en-US" smtClean="0"/>
              <a:t>13/05/30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14275990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B50DD65-3566-47F5-87B6-2BE9AECB2914}" type="datetimeFigureOut">
              <a:rPr lang="en-US" smtClean="0"/>
              <a:t>13/05/30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11889054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50DD65-3566-47F5-87B6-2BE9AECB2914}" type="datetimeFigureOut">
              <a:rPr lang="en-US" smtClean="0"/>
              <a:t>13/05/30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4004673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50DD65-3566-47F5-87B6-2BE9AECB2914}" type="datetimeFigureOut">
              <a:rPr lang="en-US" smtClean="0"/>
              <a:t>13/05/30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1114949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50DD65-3566-47F5-87B6-2BE9AECB2914}" type="datetimeFigureOut">
              <a:rPr lang="en-US" smtClean="0"/>
              <a:t>13/05/30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E178D5-0629-4C56-A98C-FC7797975B53}" type="slidenum">
              <a:rPr lang="en-US" smtClean="0"/>
              <a:t>‹#›</a:t>
            </a:fld>
            <a:endParaRPr lang="en-US"/>
          </a:p>
        </p:txBody>
      </p:sp>
    </p:spTree>
    <p:extLst>
      <p:ext uri="{BB962C8B-B14F-4D97-AF65-F5344CB8AC3E}">
        <p14:creationId xmlns:p14="http://schemas.microsoft.com/office/powerpoint/2010/main" val="7090091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50DD65-3566-47F5-87B6-2BE9AECB2914}" type="datetimeFigureOut">
              <a:rPr lang="en-US" smtClean="0"/>
              <a:t>13/05/30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E178D5-0629-4C56-A98C-FC7797975B53}" type="slidenum">
              <a:rPr lang="en-US" smtClean="0"/>
              <a:t>‹#›</a:t>
            </a:fld>
            <a:endParaRPr lang="en-US"/>
          </a:p>
        </p:txBody>
      </p:sp>
    </p:spTree>
    <p:extLst>
      <p:ext uri="{BB962C8B-B14F-4D97-AF65-F5344CB8AC3E}">
        <p14:creationId xmlns:p14="http://schemas.microsoft.com/office/powerpoint/2010/main" val="30590176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ing.com/images/search?q=Logo+coop%C3%A9ration+Japonaise&amp;view=detail&amp;id=36B4D9B1DFF951DBDAA2559EBB45CD80CDA5D019&amp;first=0&amp;FORM=ID" TargetMode="External"/><Relationship Id="rId4" Type="http://schemas.openxmlformats.org/officeDocument/2006/relationships/image" Target="../media/image2.jpe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hyperlink" Target="http://www.bing.com/images/search?q=Logo+coop%C3%A9ration+Japonaise&amp;view=detail&amp;id=36B4D9B1DFF951DBDAA2559EBB45CD80CDA5D019&amp;first=0&amp;FORM=ID" TargetMode="External"/><Relationship Id="rId4" Type="http://schemas.openxmlformats.org/officeDocument/2006/relationships/image" Target="../media/image2.jpeg"/><Relationship Id="rId5" Type="http://schemas.openxmlformats.org/officeDocument/2006/relationships/image" Target="../media/image4.png"/><Relationship Id="rId6"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hyperlink" Target="http://www.bing.com/images/search?q=Logo+coop%C3%A9ration+Japonaise&amp;view=detail&amp;id=36B4D9B1DFF951DBDAA2559EBB45CD80CDA5D019&amp;first=0&amp;FORM=ID" TargetMode="External"/><Relationship Id="rId4" Type="http://schemas.openxmlformats.org/officeDocument/2006/relationships/image" Target="../media/image2.jpeg"/><Relationship Id="rId5" Type="http://schemas.openxmlformats.org/officeDocument/2006/relationships/image" Target="../media/image4.pn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jpeg"/><Relationship Id="rId9" Type="http://schemas.openxmlformats.org/officeDocument/2006/relationships/image" Target="../media/image10.jpeg"/><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1" Type="http://schemas.openxmlformats.org/officeDocument/2006/relationships/hyperlink" Target="http://images.toocharger.com/img/graphiques/fonds_d_ecran/animaux/perroquet/perroquet.37387" TargetMode="External"/><Relationship Id="rId12" Type="http://schemas.openxmlformats.org/officeDocument/2006/relationships/image" Target="../media/image14.jpeg"/><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www.bing.com/images/search?q=Logo+coop%C3%A9ration+Japonaise&amp;view=detail&amp;id=36B4D9B1DFF951DBDAA2559EBB45CD80CDA5D019&amp;first=0&amp;FORM=ID" TargetMode="External"/><Relationship Id="rId4" Type="http://schemas.openxmlformats.org/officeDocument/2006/relationships/image" Target="../media/image2.jpeg"/><Relationship Id="rId5" Type="http://schemas.openxmlformats.org/officeDocument/2006/relationships/image" Target="../media/image4.png"/><Relationship Id="rId6" Type="http://schemas.openxmlformats.org/officeDocument/2006/relationships/hyperlink" Target="http://database.prota.org/PROTAhtml/Photfile%20Images/triplochiton%20scleroxylon%20%20B%20THIBAUD" TargetMode="External"/><Relationship Id="rId7" Type="http://schemas.openxmlformats.org/officeDocument/2006/relationships/image" Target="../media/image11.jpeg"/><Relationship Id="rId8" Type="http://schemas.openxmlformats.org/officeDocument/2006/relationships/image" Target="../media/image12.jpeg"/><Relationship Id="rId9" Type="http://schemas.openxmlformats.org/officeDocument/2006/relationships/hyperlink" Target="http://www.google.fr/imgres?imgurl=http://www.capsurlemonde.org/afrique-australe/faune/guib-harnache.jpg&amp;imgrefurl=http://www.capsurlemonde.org/afrique-australe/guib-harnache.html&amp;h=220&amp;w=370&amp;sz=29&amp;tbnid=Xmb2ulXWONzE1M:&amp;tbnh=76&amp;tbnw=127&amp;prev=/search?q=IMAGE+GUIB+HARNACHE&amp;tbm=isch&amp;tbo=u&amp;zoom=1&amp;q=IMAGE+GUIB+HARNACHE&amp;usg=___AG5BzfdY0a77pUgCxDduccm1oY=&amp;docid=3L43B1lo6IFbUM&amp;hl=fr&amp;sa=X&amp;ei=L-3zUKmnHq2a1AX0noDYCg&amp;ved=0CDgQ9QEwAg&amp;dur=" TargetMode="External"/><Relationship Id="rId10" Type="http://schemas.openxmlformats.org/officeDocument/2006/relationships/image" Target="../media/image13.jpeg"/></Relationships>
</file>

<file path=ppt/slides/_rels/slide5.xml.rels><?xml version="1.0" encoding="UTF-8" standalone="yes"?>
<Relationships xmlns="http://schemas.openxmlformats.org/package/2006/relationships"><Relationship Id="rId3" Type="http://schemas.openxmlformats.org/officeDocument/2006/relationships/hyperlink" Target="http://www.bing.com/images/search?q=Logo+coop%C3%A9ration+Japonaise&amp;view=detail&amp;id=36B4D9B1DFF951DBDAA2559EBB45CD80CDA5D019&amp;first=0&amp;FORM=ID" TargetMode="External"/><Relationship Id="rId4" Type="http://schemas.openxmlformats.org/officeDocument/2006/relationships/image" Target="../media/image2.jpeg"/><Relationship Id="rId5"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066800"/>
            <a:ext cx="8686800" cy="2666998"/>
          </a:xfrm>
        </p:spPr>
        <p:txBody>
          <a:bodyPr>
            <a:normAutofit/>
          </a:bodyPr>
          <a:lstStyle/>
          <a:p>
            <a:r>
              <a:rPr lang="fr-FR" sz="3200" b="1" dirty="0" smtClean="0"/>
              <a:t>PD 419/06 Rev.3 (F)-EXT.-TICAD V-Rev.1</a:t>
            </a:r>
            <a:r>
              <a:rPr lang="fr-FR" sz="3200" dirty="0" smtClean="0"/>
              <a:t/>
            </a:r>
            <a:br>
              <a:rPr lang="fr-FR" sz="3200" dirty="0" smtClean="0"/>
            </a:br>
            <a:r>
              <a:rPr lang="fr-FR" sz="3200" dirty="0" smtClean="0"/>
              <a:t>Forest </a:t>
            </a:r>
            <a:r>
              <a:rPr lang="fr-FR" sz="3200" dirty="0" err="1" smtClean="0"/>
              <a:t>Seeds</a:t>
            </a:r>
            <a:r>
              <a:rPr lang="fr-FR" sz="3200" dirty="0" smtClean="0"/>
              <a:t> </a:t>
            </a:r>
            <a:r>
              <a:rPr lang="fr-FR" sz="3200" dirty="0" smtClean="0"/>
              <a:t>Management and Conservation</a:t>
            </a:r>
            <a:br>
              <a:rPr lang="fr-FR" sz="3200" dirty="0" smtClean="0"/>
            </a:br>
            <a:r>
              <a:rPr lang="fr-FR" sz="2400" i="1" dirty="0" err="1" smtClean="0"/>
              <a:t>Rehabilitation</a:t>
            </a:r>
            <a:r>
              <a:rPr lang="fr-FR" sz="2400" i="1" dirty="0" smtClean="0"/>
              <a:t> </a:t>
            </a:r>
            <a:r>
              <a:rPr lang="fr-FR" sz="2400" i="1" dirty="0" smtClean="0"/>
              <a:t>and </a:t>
            </a:r>
            <a:r>
              <a:rPr lang="fr-FR" sz="2400" i="1" dirty="0" err="1"/>
              <a:t>R</a:t>
            </a:r>
            <a:r>
              <a:rPr lang="fr-FR" sz="2400" i="1" dirty="0" err="1" smtClean="0"/>
              <a:t>estoration</a:t>
            </a:r>
            <a:r>
              <a:rPr lang="fr-FR" sz="2400" i="1" dirty="0" smtClean="0"/>
              <a:t> of </a:t>
            </a:r>
            <a:r>
              <a:rPr lang="fr-FR" sz="2400" i="1" dirty="0" err="1" smtClean="0"/>
              <a:t>Degraded</a:t>
            </a:r>
            <a:r>
              <a:rPr lang="fr-FR" sz="2400" i="1" dirty="0" smtClean="0"/>
              <a:t> </a:t>
            </a:r>
            <a:r>
              <a:rPr lang="fr-FR" sz="2400" i="1" dirty="0" err="1" smtClean="0"/>
              <a:t>Forests</a:t>
            </a:r>
            <a:r>
              <a:rPr lang="fr-FR" sz="2400" i="1" dirty="0" smtClean="0"/>
              <a:t> in Côte d’Ivoire </a:t>
            </a:r>
            <a:r>
              <a:rPr lang="fr-FR" sz="2400" i="1" dirty="0" err="1" smtClean="0"/>
              <a:t>with</a:t>
            </a:r>
            <a:r>
              <a:rPr lang="fr-FR" sz="2400" i="1" dirty="0" smtClean="0"/>
              <a:t> the Participation of Local </a:t>
            </a:r>
            <a:r>
              <a:rPr lang="fr-FR" sz="2400" i="1" dirty="0" err="1" smtClean="0"/>
              <a:t>Communities</a:t>
            </a:r>
            <a:r>
              <a:rPr lang="fr-FR" sz="2400" i="1" dirty="0" smtClean="0"/>
              <a:t> </a:t>
            </a:r>
            <a:br>
              <a:rPr lang="fr-FR" sz="2400" i="1" dirty="0" smtClean="0"/>
            </a:br>
            <a:r>
              <a:rPr lang="fr-FR" sz="2400" i="1" dirty="0" smtClean="0"/>
              <a:t>(</a:t>
            </a:r>
            <a:r>
              <a:rPr lang="fr-FR" sz="2400" i="1" dirty="0" err="1"/>
              <a:t>R</a:t>
            </a:r>
            <a:r>
              <a:rPr lang="fr-FR" sz="2400" i="1" dirty="0" err="1" smtClean="0"/>
              <a:t>efugees</a:t>
            </a:r>
            <a:r>
              <a:rPr lang="fr-FR" sz="2400" i="1" dirty="0" smtClean="0"/>
              <a:t>, </a:t>
            </a:r>
            <a:r>
              <a:rPr lang="fr-FR" sz="2400" i="1" dirty="0" err="1" smtClean="0"/>
              <a:t>Internally</a:t>
            </a:r>
            <a:r>
              <a:rPr lang="fr-FR" sz="2400" i="1" dirty="0" smtClean="0"/>
              <a:t> </a:t>
            </a:r>
            <a:r>
              <a:rPr lang="fr-FR" sz="2400" i="1" dirty="0" err="1" smtClean="0"/>
              <a:t>Displaced</a:t>
            </a:r>
            <a:r>
              <a:rPr lang="fr-FR" sz="2400" i="1" dirty="0" smtClean="0"/>
              <a:t> </a:t>
            </a:r>
            <a:r>
              <a:rPr lang="fr-FR" sz="2400" i="1" dirty="0" err="1"/>
              <a:t>P</a:t>
            </a:r>
            <a:r>
              <a:rPr lang="fr-FR" sz="2400" i="1" dirty="0" err="1" smtClean="0"/>
              <a:t>ersons</a:t>
            </a:r>
            <a:r>
              <a:rPr lang="fr-FR" sz="2400" i="1" dirty="0" smtClean="0"/>
              <a:t> and Local People)</a:t>
            </a:r>
            <a:r>
              <a:rPr lang="fr-FR" sz="2400" dirty="0" smtClean="0"/>
              <a:t> »</a:t>
            </a:r>
            <a:endParaRPr lang="en-US" sz="2400" dirty="0"/>
          </a:p>
        </p:txBody>
      </p:sp>
      <p:sp>
        <p:nvSpPr>
          <p:cNvPr id="3" name="Subtitle 2"/>
          <p:cNvSpPr>
            <a:spLocks noGrp="1"/>
          </p:cNvSpPr>
          <p:nvPr>
            <p:ph type="subTitle" idx="1"/>
          </p:nvPr>
        </p:nvSpPr>
        <p:spPr>
          <a:xfrm>
            <a:off x="533400" y="3886200"/>
            <a:ext cx="7924800" cy="2667000"/>
          </a:xfrm>
        </p:spPr>
        <p:txBody>
          <a:bodyPr>
            <a:normAutofit/>
          </a:bodyPr>
          <a:lstStyle/>
          <a:p>
            <a:r>
              <a:rPr lang="en-US" dirty="0" smtClean="0">
                <a:solidFill>
                  <a:srgbClr val="7030A0"/>
                </a:solidFill>
              </a:rPr>
              <a:t>Japan: $US1.800.000</a:t>
            </a:r>
          </a:p>
          <a:p>
            <a:r>
              <a:rPr lang="fr-FR" dirty="0" smtClean="0">
                <a:solidFill>
                  <a:srgbClr val="7030A0"/>
                </a:solidFill>
              </a:rPr>
              <a:t>Côte d’Ivoire</a:t>
            </a:r>
            <a:r>
              <a:rPr lang="en-US" dirty="0" smtClean="0">
                <a:solidFill>
                  <a:srgbClr val="7030A0"/>
                </a:solidFill>
              </a:rPr>
              <a:t>: $</a:t>
            </a:r>
            <a:r>
              <a:rPr lang="en-US" dirty="0" smtClean="0">
                <a:solidFill>
                  <a:srgbClr val="7030A0"/>
                </a:solidFill>
              </a:rPr>
              <a:t>US518.208</a:t>
            </a:r>
            <a:endParaRPr lang="en-US" dirty="0" smtClean="0">
              <a:solidFill>
                <a:srgbClr val="7030A0"/>
              </a:solidFill>
            </a:endParaRPr>
          </a:p>
          <a:p>
            <a:r>
              <a:rPr lang="en-US" dirty="0" smtClean="0">
                <a:solidFill>
                  <a:srgbClr val="7030A0"/>
                </a:solidFill>
              </a:rPr>
              <a:t>For environment-related efforts </a:t>
            </a:r>
            <a:r>
              <a:rPr lang="en-US" dirty="0" smtClean="0">
                <a:solidFill>
                  <a:srgbClr val="7030A0"/>
                </a:solidFill>
              </a:rPr>
              <a:t>supporting  </a:t>
            </a:r>
            <a:r>
              <a:rPr lang="en-US" dirty="0" smtClean="0">
                <a:solidFill>
                  <a:srgbClr val="7030A0"/>
                </a:solidFill>
              </a:rPr>
              <a:t>humanitarian aid in a post-conflict country</a:t>
            </a:r>
            <a:endParaRPr lang="en-US" dirty="0">
              <a:solidFill>
                <a:srgbClr val="7030A0"/>
              </a:solidFill>
            </a:endParaRPr>
          </a:p>
        </p:txBody>
      </p:sp>
      <p:pic>
        <p:nvPicPr>
          <p:cNvPr id="4" name="Picture 14" descr="itto_logo_web_light_l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5943600"/>
            <a:ext cx="1457112" cy="8424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6" name="Image 4" descr="Description : http://ts3.mm.bing.net/images/thumbnail.aspx?q=4994278684033970&amp;id=35e79717de9df9fee7b72804682c4837&amp;url=http%3a%2f%2fwww.merapirelief.com%2fwp-content%2fuploads%2f2010%2f11%2fJICA-Log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9000" y="-1708"/>
            <a:ext cx="2133600" cy="1139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drapeau du Japo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64" y="0"/>
            <a:ext cx="1652445" cy="1161569"/>
          </a:xfrm>
          <a:prstGeom prst="rect">
            <a:avLst/>
          </a:prstGeom>
          <a:noFill/>
          <a:ln w="0" cap="sq">
            <a:solidFill>
              <a:schemeClr val="tx1">
                <a:alpha val="98000"/>
              </a:schemeClr>
            </a:solidFill>
          </a:ln>
          <a:extLst>
            <a:ext uri="{909E8E84-426E-40dd-AFC4-6F175D3DCCD1}">
              <a14:hiddenFill xmlns:a14="http://schemas.microsoft.com/office/drawing/2010/main">
                <a:solidFill>
                  <a:srgbClr val="FFFFFF"/>
                </a:solidFill>
              </a14:hiddenFill>
            </a:ext>
          </a:extLst>
        </p:spPr>
      </p:pic>
      <p:pic>
        <p:nvPicPr>
          <p:cNvPr id="10" name="Image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75812" y="5943600"/>
            <a:ext cx="96818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descr="File:Flag of Côte d'Ivoire.sv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43799" y="0"/>
            <a:ext cx="1590675" cy="1137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58848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6019800"/>
            <a:ext cx="8153400" cy="533400"/>
          </a:xfrm>
        </p:spPr>
        <p:txBody>
          <a:bodyPr>
            <a:normAutofit fontScale="70000" lnSpcReduction="20000"/>
          </a:bodyPr>
          <a:lstStyle/>
          <a:p>
            <a:r>
              <a:rPr lang="en-US" b="1" dirty="0" smtClean="0">
                <a:solidFill>
                  <a:srgbClr val="7030A0"/>
                </a:solidFill>
              </a:rPr>
              <a:t>TWO FOREST RESERVES WERE DEGRADED </a:t>
            </a:r>
            <a:r>
              <a:rPr lang="en-US" b="1" dirty="0" smtClean="0">
                <a:solidFill>
                  <a:srgbClr val="7030A0"/>
                </a:solidFill>
              </a:rPr>
              <a:t>DUE TO </a:t>
            </a:r>
            <a:r>
              <a:rPr lang="en-US" b="1" dirty="0" smtClean="0">
                <a:solidFill>
                  <a:srgbClr val="7030A0"/>
                </a:solidFill>
              </a:rPr>
              <a:t>WARFARE</a:t>
            </a:r>
          </a:p>
        </p:txBody>
      </p:sp>
      <p:pic>
        <p:nvPicPr>
          <p:cNvPr id="4" name="Picture 14" descr="itto_logo_web_light_l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18" y="-38100"/>
            <a:ext cx="1658510" cy="1215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6" name="Image 4" descr="Description : http://ts3.mm.bing.net/images/thumbnail.aspx?q=4994278684033970&amp;id=35e79717de9df9fee7b72804682c4837&amp;url=http%3a%2f%2fwww.merapirelief.com%2fwp-content%2fuploads%2f2010%2f11%2fJICA-Log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399" y="4260"/>
            <a:ext cx="1752601" cy="1215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41512"/>
            <a:ext cx="1371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1" descr="FC-Bonne Gouvernance-A4"/>
          <p:cNvPicPr/>
          <p:nvPr/>
        </p:nvPicPr>
        <p:blipFill>
          <a:blip r:embed="rId6">
            <a:extLst>
              <a:ext uri="{28A0092B-C50C-407E-A947-70E740481C1C}">
                <a14:useLocalDpi xmlns:a14="http://schemas.microsoft.com/office/drawing/2010/main" val="0"/>
              </a:ext>
            </a:extLst>
          </a:blip>
          <a:srcRect b="23177"/>
          <a:stretch>
            <a:fillRect/>
          </a:stretch>
        </p:blipFill>
        <p:spPr bwMode="auto">
          <a:xfrm>
            <a:off x="1641792" y="569516"/>
            <a:ext cx="5860415" cy="5326459"/>
          </a:xfrm>
          <a:prstGeom prst="rect">
            <a:avLst/>
          </a:prstGeom>
          <a:noFill/>
          <a:ln>
            <a:noFill/>
          </a:ln>
        </p:spPr>
      </p:pic>
      <p:sp>
        <p:nvSpPr>
          <p:cNvPr id="8" name="Zone de texte 340"/>
          <p:cNvSpPr txBox="1">
            <a:spLocks noChangeArrowheads="1"/>
          </p:cNvSpPr>
          <p:nvPr/>
        </p:nvSpPr>
        <p:spPr bwMode="auto">
          <a:xfrm>
            <a:off x="585787" y="2943140"/>
            <a:ext cx="809625" cy="63826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lnSpc>
                <a:spcPct val="115000"/>
              </a:lnSpc>
              <a:spcAft>
                <a:spcPts val="1000"/>
              </a:spcAft>
            </a:pPr>
            <a:r>
              <a:rPr lang="fr-FR" sz="1100" b="1" dirty="0" smtClean="0">
                <a:effectLst/>
                <a:latin typeface="Calibri"/>
                <a:ea typeface="Calibri"/>
                <a:cs typeface="Times New Roman"/>
              </a:rPr>
              <a:t> DUEKOUE FOREST RESERVE</a:t>
            </a:r>
            <a:endParaRPr lang="fr-FR" sz="1100" dirty="0">
              <a:effectLst/>
              <a:latin typeface="Calibri"/>
              <a:ea typeface="Calibri"/>
              <a:cs typeface="Times New Roman"/>
            </a:endParaRPr>
          </a:p>
        </p:txBody>
      </p:sp>
      <p:sp>
        <p:nvSpPr>
          <p:cNvPr id="9" name="Zone de texte 341"/>
          <p:cNvSpPr txBox="1">
            <a:spLocks noChangeArrowheads="1"/>
          </p:cNvSpPr>
          <p:nvPr/>
        </p:nvSpPr>
        <p:spPr bwMode="auto">
          <a:xfrm>
            <a:off x="533400" y="3721001"/>
            <a:ext cx="726232" cy="6986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gn="ctr">
              <a:lnSpc>
                <a:spcPct val="115000"/>
              </a:lnSpc>
              <a:spcAft>
                <a:spcPts val="1000"/>
              </a:spcAft>
            </a:pPr>
            <a:r>
              <a:rPr lang="fr-FR" sz="1100" b="1" dirty="0" smtClean="0">
                <a:effectLst/>
                <a:latin typeface="Calibri"/>
                <a:ea typeface="Calibri"/>
                <a:cs typeface="Times New Roman"/>
              </a:rPr>
              <a:t> SCIO FOREST RESERVE</a:t>
            </a:r>
            <a:endParaRPr lang="fr-FR" sz="1100" dirty="0">
              <a:effectLst/>
              <a:latin typeface="Calibri"/>
              <a:ea typeface="Calibri"/>
              <a:cs typeface="Times New Roman"/>
            </a:endParaRPr>
          </a:p>
        </p:txBody>
      </p:sp>
      <p:cxnSp>
        <p:nvCxnSpPr>
          <p:cNvPr id="10" name="Connecteur droit avec flèche 5"/>
          <p:cNvCxnSpPr>
            <a:cxnSpLocks noChangeShapeType="1"/>
          </p:cNvCxnSpPr>
          <p:nvPr/>
        </p:nvCxnSpPr>
        <p:spPr bwMode="auto">
          <a:xfrm flipH="1" flipV="1">
            <a:off x="1374349" y="3181265"/>
            <a:ext cx="1998687" cy="806886"/>
          </a:xfrm>
          <a:prstGeom prst="straightConnector1">
            <a:avLst/>
          </a:prstGeom>
          <a:noFill/>
          <a:ln w="22225">
            <a:solidFill>
              <a:srgbClr val="000000"/>
            </a:solidFill>
            <a:round/>
            <a:headEnd type="arrow"/>
            <a:tailEnd type="none" w="med" len="med"/>
          </a:ln>
          <a:extLst>
            <a:ext uri="{909E8E84-426E-40dd-AFC4-6F175D3DCCD1}">
              <a14:hiddenFill xmlns:a14="http://schemas.microsoft.com/office/drawing/2010/main">
                <a:noFill/>
              </a14:hiddenFill>
            </a:ext>
          </a:extLst>
        </p:spPr>
      </p:cxnSp>
      <p:cxnSp>
        <p:nvCxnSpPr>
          <p:cNvPr id="11" name="Connecteur droit avec flèche 4"/>
          <p:cNvCxnSpPr>
            <a:cxnSpLocks noChangeShapeType="1"/>
          </p:cNvCxnSpPr>
          <p:nvPr/>
        </p:nvCxnSpPr>
        <p:spPr bwMode="auto">
          <a:xfrm flipH="1">
            <a:off x="1259632" y="3968647"/>
            <a:ext cx="1656184" cy="0"/>
          </a:xfrm>
          <a:prstGeom prst="straightConnector1">
            <a:avLst/>
          </a:prstGeom>
          <a:noFill/>
          <a:ln w="22225">
            <a:solidFill>
              <a:srgbClr val="000000"/>
            </a:solidFill>
            <a:round/>
            <a:headEnd type="triangle"/>
            <a:tailEnd type="non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0524316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5791200"/>
            <a:ext cx="8229600" cy="762000"/>
          </a:xfrm>
        </p:spPr>
        <p:txBody>
          <a:bodyPr>
            <a:normAutofit fontScale="85000" lnSpcReduction="20000"/>
          </a:bodyPr>
          <a:lstStyle/>
          <a:p>
            <a:r>
              <a:rPr lang="en-US" b="1" dirty="0" smtClean="0">
                <a:solidFill>
                  <a:srgbClr val="7030A0"/>
                </a:solidFill>
              </a:rPr>
              <a:t>WAR IMPACTS IN LIBERIA AND CÔTE D’IVOIRE: DISTRESSED COMMUNITIES AND FOREST DEGRADATION</a:t>
            </a:r>
            <a:endParaRPr lang="en-US" b="1" dirty="0">
              <a:solidFill>
                <a:srgbClr val="7030A0"/>
              </a:solidFill>
            </a:endParaRPr>
          </a:p>
        </p:txBody>
      </p:sp>
      <p:pic>
        <p:nvPicPr>
          <p:cNvPr id="4" name="Picture 14" descr="itto_logo_web_light_l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34" y="-314213"/>
            <a:ext cx="1905000" cy="1215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6" name="Image 4" descr="Description : http://ts3.mm.bing.net/images/thumbnail.aspx?q=4994278684033970&amp;id=35e79717de9df9fee7b72804682c4837&amp;url=http%3a%2f%2fwww.merapirelief.com%2fwp-content%2fuploads%2f2010%2f11%2fJICA-Log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354297"/>
            <a:ext cx="1676400" cy="1215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394381"/>
            <a:ext cx="1371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 3" descr="F:\photos forêt dégradée\DSC01550.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51784" y="3276600"/>
            <a:ext cx="4087416" cy="2376264"/>
          </a:xfrm>
          <a:prstGeom prst="rect">
            <a:avLst/>
          </a:prstGeom>
          <a:noFill/>
          <a:ln>
            <a:noFill/>
          </a:ln>
        </p:spPr>
      </p:pic>
      <p:pic>
        <p:nvPicPr>
          <p:cNvPr id="9" name="Image 1"/>
          <p:cNvPicPr/>
          <p:nvPr/>
        </p:nvPicPr>
        <p:blipFill>
          <a:blip r:embed="rId7">
            <a:extLst>
              <a:ext uri="{28A0092B-C50C-407E-A947-70E740481C1C}">
                <a14:useLocalDpi xmlns:a14="http://schemas.microsoft.com/office/drawing/2010/main" val="0"/>
              </a:ext>
            </a:extLst>
          </a:blip>
          <a:srcRect/>
          <a:stretch>
            <a:fillRect/>
          </a:stretch>
        </p:blipFill>
        <p:spPr bwMode="auto">
          <a:xfrm>
            <a:off x="304800" y="762000"/>
            <a:ext cx="4087416" cy="2304256"/>
          </a:xfrm>
          <a:prstGeom prst="rect">
            <a:avLst/>
          </a:prstGeom>
          <a:noFill/>
          <a:ln>
            <a:noFill/>
          </a:ln>
        </p:spPr>
      </p:pic>
      <p:pic>
        <p:nvPicPr>
          <p:cNvPr id="10" name="Image 2"/>
          <p:cNvPicPr/>
          <p:nvPr/>
        </p:nvPicPr>
        <p:blipFill>
          <a:blip r:embed="rId8">
            <a:extLst>
              <a:ext uri="{28A0092B-C50C-407E-A947-70E740481C1C}">
                <a14:useLocalDpi xmlns:a14="http://schemas.microsoft.com/office/drawing/2010/main" val="0"/>
              </a:ext>
            </a:extLst>
          </a:blip>
          <a:srcRect/>
          <a:stretch>
            <a:fillRect/>
          </a:stretch>
        </p:blipFill>
        <p:spPr bwMode="auto">
          <a:xfrm>
            <a:off x="4751784" y="762001"/>
            <a:ext cx="4087416" cy="2300843"/>
          </a:xfrm>
          <a:prstGeom prst="rect">
            <a:avLst/>
          </a:prstGeom>
          <a:noFill/>
          <a:ln>
            <a:noFill/>
          </a:ln>
        </p:spPr>
      </p:pic>
      <p:pic>
        <p:nvPicPr>
          <p:cNvPr id="11" name="Image 4" descr="F:\photos forêt dégradée\DSC01625.JP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4800" y="3276600"/>
            <a:ext cx="4087415" cy="2376264"/>
          </a:xfrm>
          <a:prstGeom prst="rect">
            <a:avLst/>
          </a:prstGeom>
          <a:noFill/>
          <a:ln>
            <a:noFill/>
          </a:ln>
        </p:spPr>
      </p:pic>
    </p:spTree>
    <p:extLst>
      <p:ext uri="{BB962C8B-B14F-4D97-AF65-F5344CB8AC3E}">
        <p14:creationId xmlns:p14="http://schemas.microsoft.com/office/powerpoint/2010/main" val="40524316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053904"/>
            <a:ext cx="8686800" cy="3594295"/>
          </a:xfrm>
        </p:spPr>
        <p:txBody>
          <a:bodyPr>
            <a:normAutofit fontScale="90000"/>
          </a:bodyPr>
          <a:lstStyle/>
          <a:p>
            <a:pPr lvl="0" algn="l">
              <a:spcAft>
                <a:spcPts val="1200"/>
              </a:spcAft>
            </a:pPr>
            <a:r>
              <a:rPr lang="fr-FR" sz="3200" b="1" dirty="0" smtClean="0"/>
              <a:t>               </a:t>
            </a:r>
            <a:r>
              <a:rPr lang="fr-FR" b="1" dirty="0" smtClean="0"/>
              <a:t>MAJOR </a:t>
            </a:r>
            <a:r>
              <a:rPr lang="fr-FR" b="1" dirty="0" smtClean="0"/>
              <a:t>EXPECTED OUTPUTS </a:t>
            </a:r>
            <a:r>
              <a:rPr lang="fr-FR" sz="3200" dirty="0" smtClean="0"/>
              <a:t/>
            </a:r>
            <a:br>
              <a:rPr lang="fr-FR" sz="3200" dirty="0" smtClean="0"/>
            </a:br>
            <a:r>
              <a:rPr lang="fr-FR" sz="3100" dirty="0" smtClean="0"/>
              <a:t>1) Contribution to the </a:t>
            </a:r>
            <a:r>
              <a:rPr lang="fr-FR" sz="3100" b="1" u="sng" dirty="0" err="1" smtClean="0"/>
              <a:t>rehabilitation</a:t>
            </a:r>
            <a:r>
              <a:rPr lang="fr-FR" sz="3100" dirty="0" smtClean="0"/>
              <a:t> of the </a:t>
            </a:r>
            <a:r>
              <a:rPr lang="fr-FR" sz="3100" dirty="0" err="1" smtClean="0"/>
              <a:t>Duékoué</a:t>
            </a:r>
            <a:r>
              <a:rPr lang="fr-FR" sz="3100" dirty="0" smtClean="0"/>
              <a:t> and </a:t>
            </a:r>
            <a:r>
              <a:rPr lang="fr-FR" sz="3100" dirty="0" err="1" smtClean="0"/>
              <a:t>Scio</a:t>
            </a:r>
            <a:r>
              <a:rPr lang="fr-FR" sz="3100" dirty="0" smtClean="0"/>
              <a:t> Forest </a:t>
            </a:r>
            <a:r>
              <a:rPr lang="fr-FR" sz="3100" dirty="0" err="1" smtClean="0"/>
              <a:t>Reserves</a:t>
            </a:r>
            <a:r>
              <a:rPr lang="fr-FR" sz="3100" dirty="0" smtClean="0"/>
              <a:t> </a:t>
            </a:r>
            <a:r>
              <a:rPr lang="fr-FR" sz="3100" dirty="0" err="1" smtClean="0"/>
              <a:t>through</a:t>
            </a:r>
            <a:r>
              <a:rPr lang="fr-FR" sz="3100" dirty="0" smtClean="0"/>
              <a:t> </a:t>
            </a:r>
            <a:r>
              <a:rPr lang="fr-FR" sz="3100" dirty="0" err="1" smtClean="0"/>
              <a:t>community</a:t>
            </a:r>
            <a:r>
              <a:rPr lang="fr-FR" sz="3100" dirty="0" smtClean="0"/>
              <a:t> </a:t>
            </a:r>
            <a:r>
              <a:rPr lang="fr-FR" sz="3100" dirty="0" err="1" smtClean="0"/>
              <a:t>agroforestry</a:t>
            </a:r>
            <a:r>
              <a:rPr lang="fr-FR" sz="3100" dirty="0" smtClean="0"/>
              <a:t/>
            </a:r>
            <a:br>
              <a:rPr lang="fr-FR" sz="3100" dirty="0" smtClean="0"/>
            </a:br>
            <a:r>
              <a:rPr lang="fr-FR" sz="3100" dirty="0" smtClean="0"/>
              <a:t>2) </a:t>
            </a:r>
            <a:r>
              <a:rPr lang="fr-FR" sz="3100" dirty="0" err="1" smtClean="0"/>
              <a:t>Significant</a:t>
            </a:r>
            <a:r>
              <a:rPr lang="fr-FR" sz="3100" dirty="0" smtClean="0"/>
              <a:t> </a:t>
            </a:r>
            <a:r>
              <a:rPr lang="fr-FR" sz="3100" dirty="0" err="1" smtClean="0"/>
              <a:t>decrease</a:t>
            </a:r>
            <a:r>
              <a:rPr lang="fr-FR" sz="3100" dirty="0" smtClean="0"/>
              <a:t> in the </a:t>
            </a:r>
            <a:r>
              <a:rPr lang="fr-FR" sz="3100" b="1" u="sng" dirty="0" err="1" smtClean="0"/>
              <a:t>burden</a:t>
            </a:r>
            <a:r>
              <a:rPr lang="fr-FR" sz="3100" b="1" u="sng" dirty="0" smtClean="0"/>
              <a:t> of </a:t>
            </a:r>
            <a:r>
              <a:rPr lang="fr-FR" sz="3100" b="1" u="sng" dirty="0" err="1" smtClean="0"/>
              <a:t>domestic</a:t>
            </a:r>
            <a:r>
              <a:rPr lang="fr-FR" sz="3100" b="1" u="sng" dirty="0" smtClean="0"/>
              <a:t> </a:t>
            </a:r>
            <a:r>
              <a:rPr lang="fr-FR" sz="3100" b="1" u="sng" dirty="0" err="1" smtClean="0"/>
              <a:t>chores</a:t>
            </a:r>
            <a:r>
              <a:rPr lang="fr-FR" sz="3100" b="1" u="sng" dirty="0" smtClean="0"/>
              <a:t> for </a:t>
            </a:r>
            <a:r>
              <a:rPr lang="fr-FR" sz="3100" b="1" u="sng" dirty="0" err="1" smtClean="0"/>
              <a:t>women</a:t>
            </a:r>
            <a:r>
              <a:rPr lang="fr-FR" sz="3100" b="1" u="sng" dirty="0" smtClean="0"/>
              <a:t> </a:t>
            </a:r>
            <a:r>
              <a:rPr lang="fr-FR" sz="3100" dirty="0" err="1" smtClean="0"/>
              <a:t>through</a:t>
            </a:r>
            <a:r>
              <a:rPr lang="fr-FR" sz="3100" dirty="0" smtClean="0"/>
              <a:t> the use of </a:t>
            </a:r>
            <a:r>
              <a:rPr lang="fr-FR" sz="3100" dirty="0" err="1" smtClean="0"/>
              <a:t>small</a:t>
            </a:r>
            <a:r>
              <a:rPr lang="fr-FR" sz="3100" dirty="0"/>
              <a:t> </a:t>
            </a:r>
            <a:r>
              <a:rPr lang="fr-FR" sz="3100" dirty="0" err="1" smtClean="0"/>
              <a:t>equipment</a:t>
            </a:r>
            <a:r>
              <a:rPr lang="fr-FR" sz="3100" dirty="0" smtClean="0"/>
              <a:t> for the </a:t>
            </a:r>
            <a:r>
              <a:rPr lang="fr-FR" sz="3100" dirty="0" err="1" smtClean="0"/>
              <a:t>processing</a:t>
            </a:r>
            <a:r>
              <a:rPr lang="fr-FR" sz="3100" dirty="0" smtClean="0"/>
              <a:t> of </a:t>
            </a:r>
            <a:r>
              <a:rPr lang="fr-FR" sz="3100" dirty="0" err="1" smtClean="0"/>
              <a:t>subsistence</a:t>
            </a:r>
            <a:r>
              <a:rPr lang="fr-FR" sz="3100" dirty="0" smtClean="0"/>
              <a:t> </a:t>
            </a:r>
            <a:r>
              <a:rPr lang="fr-FR" sz="3100" dirty="0" err="1" smtClean="0"/>
              <a:t>products</a:t>
            </a:r>
            <a:r>
              <a:rPr lang="fr-FR" sz="3100" dirty="0" smtClean="0"/>
              <a:t/>
            </a:r>
            <a:br>
              <a:rPr lang="fr-FR" sz="3100" dirty="0" smtClean="0"/>
            </a:br>
            <a:r>
              <a:rPr lang="fr-FR" sz="3100" dirty="0" smtClean="0"/>
              <a:t>3) </a:t>
            </a:r>
            <a:r>
              <a:rPr lang="fr-FR" sz="3100" dirty="0" err="1"/>
              <a:t>I</a:t>
            </a:r>
            <a:r>
              <a:rPr lang="fr-FR" sz="3100" dirty="0" err="1" smtClean="0"/>
              <a:t>mproved</a:t>
            </a:r>
            <a:r>
              <a:rPr lang="fr-FR" sz="3100" dirty="0" smtClean="0"/>
              <a:t> </a:t>
            </a:r>
            <a:r>
              <a:rPr lang="fr-FR" sz="3100" b="1" u="sng" dirty="0" err="1" smtClean="0"/>
              <a:t>food</a:t>
            </a:r>
            <a:r>
              <a:rPr lang="fr-FR" sz="3100" b="1" u="sng" dirty="0" smtClean="0"/>
              <a:t> </a:t>
            </a:r>
            <a:r>
              <a:rPr lang="fr-FR" sz="3100" b="1" u="sng" dirty="0" err="1" smtClean="0"/>
              <a:t>security</a:t>
            </a:r>
            <a:r>
              <a:rPr lang="fr-FR" sz="3100" b="1" u="sng" dirty="0" smtClean="0"/>
              <a:t> </a:t>
            </a:r>
            <a:r>
              <a:rPr lang="fr-FR" sz="3100" dirty="0" err="1" smtClean="0"/>
              <a:t>within</a:t>
            </a:r>
            <a:r>
              <a:rPr lang="fr-FR" sz="3100" dirty="0" smtClean="0"/>
              <a:t> the Project area </a:t>
            </a:r>
            <a:r>
              <a:rPr lang="fr-FR" sz="3100" dirty="0" err="1" smtClean="0"/>
              <a:t>through</a:t>
            </a:r>
            <a:r>
              <a:rPr lang="fr-FR" sz="3100" dirty="0" smtClean="0"/>
              <a:t> the use of </a:t>
            </a:r>
            <a:r>
              <a:rPr lang="fr-FR" sz="3100" dirty="0" smtClean="0"/>
              <a:t>an </a:t>
            </a:r>
            <a:r>
              <a:rPr lang="fr-FR" sz="3100" dirty="0" err="1" smtClean="0"/>
              <a:t>enhanced</a:t>
            </a:r>
            <a:r>
              <a:rPr lang="fr-FR" sz="3100" dirty="0" smtClean="0"/>
              <a:t> </a:t>
            </a:r>
            <a:r>
              <a:rPr lang="fr-FR" sz="3100" dirty="0" err="1"/>
              <a:t>T</a:t>
            </a:r>
            <a:r>
              <a:rPr lang="fr-FR" sz="3100" dirty="0" err="1" smtClean="0"/>
              <a:t>aungya</a:t>
            </a:r>
            <a:r>
              <a:rPr lang="fr-FR" sz="3100" dirty="0" smtClean="0"/>
              <a:t> system. </a:t>
            </a:r>
            <a:r>
              <a:rPr lang="fr-FR" sz="2400" dirty="0" smtClean="0"/>
              <a:t/>
            </a:r>
            <a:br>
              <a:rPr lang="fr-FR" sz="2400" dirty="0" smtClean="0"/>
            </a:br>
            <a:endParaRPr lang="en-US" sz="2400" dirty="0"/>
          </a:p>
        </p:txBody>
      </p:sp>
      <p:sp>
        <p:nvSpPr>
          <p:cNvPr id="3" name="Subtitle 2"/>
          <p:cNvSpPr>
            <a:spLocks noGrp="1"/>
          </p:cNvSpPr>
          <p:nvPr>
            <p:ph type="subTitle" idx="1"/>
          </p:nvPr>
        </p:nvSpPr>
        <p:spPr>
          <a:xfrm>
            <a:off x="228600" y="4800600"/>
            <a:ext cx="8534400" cy="1752600"/>
          </a:xfrm>
        </p:spPr>
        <p:txBody>
          <a:bodyPr>
            <a:normAutofit lnSpcReduction="10000"/>
          </a:bodyPr>
          <a:lstStyle/>
          <a:p>
            <a:pPr algn="l"/>
            <a:r>
              <a:rPr lang="en-US" sz="4000" b="1" dirty="0" smtClean="0">
                <a:solidFill>
                  <a:srgbClr val="7030A0"/>
                </a:solidFill>
              </a:rPr>
              <a:t>MAJOR TARGETED BENEFICIARIES </a:t>
            </a:r>
          </a:p>
          <a:p>
            <a:pPr algn="l"/>
            <a:r>
              <a:rPr lang="fr-FR" dirty="0" smtClean="0">
                <a:solidFill>
                  <a:srgbClr val="7030A0"/>
                </a:solidFill>
              </a:rPr>
              <a:t>Local </a:t>
            </a:r>
            <a:r>
              <a:rPr lang="fr-FR" dirty="0" err="1">
                <a:solidFill>
                  <a:srgbClr val="7030A0"/>
                </a:solidFill>
              </a:rPr>
              <a:t>c</a:t>
            </a:r>
            <a:r>
              <a:rPr lang="fr-FR" dirty="0" err="1" smtClean="0">
                <a:solidFill>
                  <a:srgbClr val="7030A0"/>
                </a:solidFill>
              </a:rPr>
              <a:t>ommunities</a:t>
            </a:r>
            <a:r>
              <a:rPr lang="fr-FR" dirty="0" smtClean="0">
                <a:solidFill>
                  <a:srgbClr val="7030A0"/>
                </a:solidFill>
              </a:rPr>
              <a:t> (</a:t>
            </a:r>
            <a:r>
              <a:rPr lang="fr-FR" dirty="0" err="1" smtClean="0">
                <a:solidFill>
                  <a:srgbClr val="7030A0"/>
                </a:solidFill>
              </a:rPr>
              <a:t>refugees</a:t>
            </a:r>
            <a:r>
              <a:rPr lang="fr-FR" dirty="0" smtClean="0">
                <a:solidFill>
                  <a:srgbClr val="7030A0"/>
                </a:solidFill>
              </a:rPr>
              <a:t>, </a:t>
            </a:r>
            <a:r>
              <a:rPr lang="fr-FR" dirty="0" err="1" smtClean="0">
                <a:solidFill>
                  <a:srgbClr val="7030A0"/>
                </a:solidFill>
              </a:rPr>
              <a:t>internally</a:t>
            </a:r>
            <a:r>
              <a:rPr lang="fr-FR" dirty="0" smtClean="0">
                <a:solidFill>
                  <a:srgbClr val="7030A0"/>
                </a:solidFill>
              </a:rPr>
              <a:t> </a:t>
            </a:r>
          </a:p>
          <a:p>
            <a:pPr algn="l"/>
            <a:r>
              <a:rPr lang="fr-FR" dirty="0" err="1" smtClean="0">
                <a:solidFill>
                  <a:srgbClr val="7030A0"/>
                </a:solidFill>
              </a:rPr>
              <a:t>displaced</a:t>
            </a:r>
            <a:r>
              <a:rPr lang="fr-FR" dirty="0" smtClean="0">
                <a:solidFill>
                  <a:srgbClr val="7030A0"/>
                </a:solidFill>
              </a:rPr>
              <a:t> </a:t>
            </a:r>
            <a:r>
              <a:rPr lang="fr-FR" dirty="0" err="1" smtClean="0">
                <a:solidFill>
                  <a:srgbClr val="7030A0"/>
                </a:solidFill>
              </a:rPr>
              <a:t>persons</a:t>
            </a:r>
            <a:r>
              <a:rPr lang="fr-FR" dirty="0" smtClean="0">
                <a:solidFill>
                  <a:srgbClr val="7030A0"/>
                </a:solidFill>
              </a:rPr>
              <a:t> and local people)</a:t>
            </a:r>
            <a:endParaRPr lang="en-US" dirty="0">
              <a:solidFill>
                <a:srgbClr val="7030A0"/>
              </a:solidFill>
            </a:endParaRPr>
          </a:p>
        </p:txBody>
      </p:sp>
      <p:pic>
        <p:nvPicPr>
          <p:cNvPr id="4" name="Picture 14" descr="itto_logo_web_light_l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64" y="-62718"/>
            <a:ext cx="1639764" cy="1215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6" name="Image 4" descr="Description : http://ts3.mm.bing.net/images/thumbnail.aspx?q=4994278684033970&amp;id=35e79717de9df9fee7b72804682c4837&amp;url=http%3a%2f%2fwww.merapirelief.com%2fwp-content%2fuploads%2f2010%2f11%2fJICA-Log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1400" y="-62719"/>
            <a:ext cx="1752600" cy="9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453231"/>
            <a:ext cx="1371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age 11" descr="http://database.prota.org/PROTAhtml/Photfile%20Images/triplochiton%20scleroxylon%20%20B%20THIBAUD%20.jpg">
            <a:hlinkClick r:id="rId6"/>
          </p:cNvPr>
          <p:cNvPicPr/>
          <p:nvPr/>
        </p:nvPicPr>
        <p:blipFill>
          <a:blip r:embed="rId7">
            <a:extLst>
              <a:ext uri="{28A0092B-C50C-407E-A947-70E740481C1C}">
                <a14:useLocalDpi xmlns:a14="http://schemas.microsoft.com/office/drawing/2010/main" val="0"/>
              </a:ext>
            </a:extLst>
          </a:blip>
          <a:srcRect/>
          <a:stretch>
            <a:fillRect/>
          </a:stretch>
        </p:blipFill>
        <p:spPr bwMode="auto">
          <a:xfrm>
            <a:off x="-1592286" y="1053905"/>
            <a:ext cx="1562100" cy="2822575"/>
          </a:xfrm>
          <a:prstGeom prst="rect">
            <a:avLst/>
          </a:prstGeom>
          <a:noFill/>
          <a:ln>
            <a:noFill/>
          </a:ln>
        </p:spPr>
      </p:pic>
      <p:pic>
        <p:nvPicPr>
          <p:cNvPr id="8" name="Image 15" descr="http://database.prota.org/dbtw-wpd/protabase/Photfile%20Images%5CIrvingia%20gabonensis%20Sosef%20P1010504.JPG"/>
          <p:cNvPicPr/>
          <p:nvPr/>
        </p:nvPicPr>
        <p:blipFill>
          <a:blip r:embed="rId8">
            <a:extLst>
              <a:ext uri="{28A0092B-C50C-407E-A947-70E740481C1C}">
                <a14:useLocalDpi xmlns:a14="http://schemas.microsoft.com/office/drawing/2010/main" val="0"/>
              </a:ext>
            </a:extLst>
          </a:blip>
          <a:srcRect/>
          <a:stretch>
            <a:fillRect/>
          </a:stretch>
        </p:blipFill>
        <p:spPr bwMode="auto">
          <a:xfrm>
            <a:off x="-1634050" y="4191000"/>
            <a:ext cx="1594486" cy="2286000"/>
          </a:xfrm>
          <a:prstGeom prst="rect">
            <a:avLst/>
          </a:prstGeom>
          <a:noFill/>
          <a:ln>
            <a:noFill/>
          </a:ln>
        </p:spPr>
      </p:pic>
      <p:pic>
        <p:nvPicPr>
          <p:cNvPr id="9" name="Image 2" descr="http://t2.gstatic.com/images?q=tbn:ANd9GcRYsBd0WM9J9xld9o3ObpORbDz7h8BLDGXZYdkj_qWBVncsucGpjA">
            <a:hlinkClick r:id="rId9"/>
          </p:cNvPr>
          <p:cNvPicPr/>
          <p:nvPr/>
        </p:nvPicPr>
        <p:blipFill>
          <a:blip r:embed="rId10">
            <a:extLst>
              <a:ext uri="{28A0092B-C50C-407E-A947-70E740481C1C}">
                <a14:useLocalDpi xmlns:a14="http://schemas.microsoft.com/office/drawing/2010/main" val="0"/>
              </a:ext>
            </a:extLst>
          </a:blip>
          <a:srcRect/>
          <a:stretch>
            <a:fillRect/>
          </a:stretch>
        </p:blipFill>
        <p:spPr bwMode="auto">
          <a:xfrm>
            <a:off x="7924800" y="5213985"/>
            <a:ext cx="2514600" cy="1644015"/>
          </a:xfrm>
          <a:prstGeom prst="rect">
            <a:avLst/>
          </a:prstGeom>
          <a:noFill/>
          <a:ln>
            <a:noFill/>
          </a:ln>
        </p:spPr>
      </p:pic>
      <p:pic>
        <p:nvPicPr>
          <p:cNvPr id="10" name="Image 9" descr="Image perroquet">
            <a:hlinkClick r:id="rId11"/>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534400" y="1905000"/>
            <a:ext cx="1905000" cy="1670538"/>
          </a:xfrm>
          <a:prstGeom prst="rect">
            <a:avLst/>
          </a:prstGeom>
          <a:noFill/>
          <a:ln>
            <a:noFill/>
          </a:ln>
        </p:spPr>
      </p:pic>
    </p:spTree>
    <p:extLst>
      <p:ext uri="{BB962C8B-B14F-4D97-AF65-F5344CB8AC3E}">
        <p14:creationId xmlns:p14="http://schemas.microsoft.com/office/powerpoint/2010/main" val="40524316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762001"/>
            <a:ext cx="8686800" cy="2971798"/>
          </a:xfrm>
        </p:spPr>
        <p:txBody>
          <a:bodyPr>
            <a:normAutofit fontScale="90000"/>
          </a:bodyPr>
          <a:lstStyle/>
          <a:p>
            <a:r>
              <a:rPr lang="fr-FR" sz="3200" b="1" dirty="0" smtClean="0"/>
              <a:t>WE WISH TO THANK THE GOVERNMENT OF JAPAN </a:t>
            </a:r>
            <a:br>
              <a:rPr lang="fr-FR" sz="3200" b="1" dirty="0" smtClean="0"/>
            </a:br>
            <a:r>
              <a:rPr lang="fr-FR" sz="3200" b="1" dirty="0" smtClean="0"/>
              <a:t>AND JAPANESE COOPERATION (JICA) FOR REVIVING HOPE AMONG </a:t>
            </a:r>
            <a:r>
              <a:rPr lang="fr-FR" sz="3200" b="1" dirty="0" smtClean="0"/>
              <a:t>NEIGHBOURING </a:t>
            </a:r>
            <a:r>
              <a:rPr lang="fr-FR" sz="3200" b="1" smtClean="0"/>
              <a:t>COMMUNITIES OF </a:t>
            </a:r>
            <a:r>
              <a:rPr lang="fr-FR" sz="3200" b="1" dirty="0" smtClean="0"/>
              <a:t>THE DUEKOUE AND SCIO FOREST RESERVES THROUGH PROJECT FUNDING</a:t>
            </a:r>
            <a:endParaRPr lang="en-US" sz="2400" dirty="0"/>
          </a:p>
        </p:txBody>
      </p:sp>
      <p:sp>
        <p:nvSpPr>
          <p:cNvPr id="3" name="Subtitle 2"/>
          <p:cNvSpPr>
            <a:spLocks noGrp="1"/>
          </p:cNvSpPr>
          <p:nvPr>
            <p:ph type="subTitle" idx="1"/>
          </p:nvPr>
        </p:nvSpPr>
        <p:spPr>
          <a:xfrm>
            <a:off x="533400" y="4191000"/>
            <a:ext cx="8153400" cy="2362200"/>
          </a:xfrm>
        </p:spPr>
        <p:txBody>
          <a:bodyPr>
            <a:normAutofit fontScale="92500" lnSpcReduction="10000"/>
          </a:bodyPr>
          <a:lstStyle/>
          <a:p>
            <a:r>
              <a:rPr lang="en-US" b="1" dirty="0" smtClean="0">
                <a:solidFill>
                  <a:srgbClr val="7030A0"/>
                </a:solidFill>
              </a:rPr>
              <a:t>WE WISH TO THANK THE INTERNATIONAL TROPICAL TIMBER ORGANIZATION (ITTO) FOR ITS FACILITATING ROLE IN PROJECT DEVELOPMENT AND NEGOCIATION BETWEEN JAPAN AND CÔTE D’IVOIRE</a:t>
            </a:r>
            <a:endParaRPr lang="en-US" b="1" dirty="0">
              <a:solidFill>
                <a:srgbClr val="7030A0"/>
              </a:solidFill>
            </a:endParaRPr>
          </a:p>
        </p:txBody>
      </p:sp>
      <p:pic>
        <p:nvPicPr>
          <p:cNvPr id="4" name="Picture 14" descr="itto_logo_web_light_l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8100"/>
            <a:ext cx="1524000" cy="11009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26" name="Image 4" descr="Description : http://ts3.mm.bing.net/images/thumbnail.aspx?q=4994278684033970&amp;id=35e79717de9df9fee7b72804682c4837&amp;url=http%3a%2f%2fwww.merapirelief.com%2fwp-content%2fuploads%2f2010%2f11%2fJICA-Logo.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2800" y="-38100"/>
            <a:ext cx="1981200" cy="1100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ag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381000"/>
            <a:ext cx="13716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243164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1578</TotalTime>
  <Words>125</Words>
  <Application>Microsoft Macintosh PowerPoint</Application>
  <PresentationFormat>On-screen Show (4:3)</PresentationFormat>
  <Paragraphs>14</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PD 419/06 Rev.3 (F)-EXT.-TICAD V-Rev.1 Forest Seeds Management and Conservation Rehabilitation and Restoration of Degraded Forests in Côte d’Ivoire with the Participation of Local Communities  (Refugees, Internally Displaced Persons and Local People) »</vt:lpstr>
      <vt:lpstr>PowerPoint Presentation</vt:lpstr>
      <vt:lpstr>PowerPoint Presentation</vt:lpstr>
      <vt:lpstr>               MAJOR EXPECTED OUTPUTS  1) Contribution to the rehabilitation of the Duékoué and Scio Forest Reserves through community agroforestry 2) Significant decrease in the burden of domestic chores for women through the use of small equipment for the processing of subsistence products 3) Improved food security within the Project area through the use of an enhanced Taungya system.  </vt:lpstr>
      <vt:lpstr>WE WISH TO THANK THE GOVERNMENT OF JAPAN  AND JAPANESE COOPERATION (JICA) FOR REVIVING HOPE AMONG NEIGHBOURING COMMUNITIES OF THE DUEKOUE AND SCIO FOREST RESERVES THROUGH PROJECT FUNDING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POLYCARPE Masupa</dc:creator>
  <cp:lastModifiedBy>C F</cp:lastModifiedBy>
  <cp:revision>25</cp:revision>
  <dcterms:created xsi:type="dcterms:W3CDTF">2013-05-29T11:18:37Z</dcterms:created>
  <dcterms:modified xsi:type="dcterms:W3CDTF">2013-05-31T05:35:05Z</dcterms:modified>
</cp:coreProperties>
</file>