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1" r:id="rId4"/>
    <p:sldId id="262" r:id="rId5"/>
    <p:sldId id="265" r:id="rId6"/>
    <p:sldId id="271" r:id="rId7"/>
    <p:sldId id="266" r:id="rId8"/>
    <p:sldId id="264" r:id="rId9"/>
    <p:sldId id="268" r:id="rId10"/>
    <p:sldId id="269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E00"/>
    <a:srgbClr val="09FFBF"/>
    <a:srgbClr val="EB95B4"/>
    <a:srgbClr val="E0809E"/>
    <a:srgbClr val="EB95D4"/>
    <a:srgbClr val="DE82B2"/>
    <a:srgbClr val="CC66FA"/>
    <a:srgbClr val="DA78F8"/>
    <a:srgbClr val="D879EB"/>
    <a:srgbClr val="E57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A874F9-307D-4226-A723-D69D057CFB75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</dgm:pt>
    <dgm:pt modelId="{EB88744F-F672-472B-A83B-82946C76B9CE}">
      <dgm:prSet phldrT="[テキスト]" custT="1"/>
      <dgm:spPr/>
      <dgm:t>
        <a:bodyPr/>
        <a:lstStyle/>
        <a:p>
          <a:r>
            <a:rPr kumimoji="1" lang="en-US" altLang="ja-JP" sz="16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ejaVu Sans Condensed" pitchFamily="34" charset="0"/>
              <a:ea typeface="DejaVu Sans Condensed" pitchFamily="34" charset="0"/>
              <a:cs typeface="DejaVu Sans Condensed" pitchFamily="34" charset="0"/>
            </a:rPr>
            <a:t>Stpe-1(NFMS)</a:t>
          </a:r>
        </a:p>
        <a:p>
          <a:r>
            <a:rPr kumimoji="1" lang="ja-JP" altLang="en-US" sz="1050" dirty="0" smtClean="0">
              <a:solidFill>
                <a:schemeClr val="tx2">
                  <a:lumMod val="75000"/>
                </a:schemeClr>
              </a:solidFill>
            </a:rPr>
            <a:t>・ </a:t>
          </a:r>
          <a:r>
            <a:rPr kumimoji="1" lang="en-US" altLang="ja-JP" sz="1400" b="1" dirty="0" smtClean="0">
              <a:solidFill>
                <a:schemeClr val="tx2">
                  <a:lumMod val="75000"/>
                </a:schemeClr>
              </a:solidFill>
            </a:rPr>
            <a:t>NFMS is designed</a:t>
          </a:r>
        </a:p>
        <a:p>
          <a:r>
            <a:rPr kumimoji="1" lang="ja-JP" altLang="en-US" sz="1400" b="1" dirty="0" smtClean="0">
              <a:solidFill>
                <a:schemeClr val="tx2">
                  <a:lumMod val="75000"/>
                </a:schemeClr>
              </a:solidFill>
            </a:rPr>
            <a:t>・</a:t>
          </a:r>
          <a:r>
            <a:rPr kumimoji="1" lang="en-US" altLang="ja-JP" sz="1400" b="1" dirty="0" smtClean="0">
              <a:solidFill>
                <a:schemeClr val="tx2">
                  <a:lumMod val="75000"/>
                </a:schemeClr>
              </a:solidFill>
            </a:rPr>
            <a:t>National strategy for REDD+ is established</a:t>
          </a:r>
        </a:p>
        <a:p>
          <a:r>
            <a:rPr kumimoji="1" lang="ja-JP" altLang="en-US" sz="1400" b="1" dirty="0" smtClean="0">
              <a:solidFill>
                <a:schemeClr val="tx2">
                  <a:lumMod val="75000"/>
                </a:schemeClr>
              </a:solidFill>
            </a:rPr>
            <a:t>・</a:t>
          </a:r>
          <a:r>
            <a:rPr kumimoji="1" lang="en-US" altLang="ja-JP" sz="1400" b="1" dirty="0" smtClean="0">
              <a:solidFill>
                <a:schemeClr val="tx2">
                  <a:lumMod val="75000"/>
                </a:schemeClr>
              </a:solidFill>
            </a:rPr>
            <a:t>Major drivers</a:t>
          </a:r>
          <a:r>
            <a:rPr kumimoji="1" lang="en-US" altLang="ja-JP" sz="1400" b="1" baseline="0" dirty="0" smtClean="0">
              <a:solidFill>
                <a:schemeClr val="tx2">
                  <a:lumMod val="75000"/>
                </a:schemeClr>
              </a:solidFill>
            </a:rPr>
            <a:t> are identified </a:t>
          </a:r>
        </a:p>
        <a:p>
          <a:r>
            <a:rPr kumimoji="1" lang="ja-JP" altLang="en-US" sz="1400" b="1" baseline="0" dirty="0" smtClean="0">
              <a:solidFill>
                <a:schemeClr val="tx2">
                  <a:lumMod val="75000"/>
                </a:schemeClr>
              </a:solidFill>
            </a:rPr>
            <a:t>・</a:t>
          </a:r>
          <a:r>
            <a:rPr kumimoji="1" lang="en-US" altLang="ja-JP" sz="1400" b="1" baseline="0" dirty="0" smtClean="0">
              <a:solidFill>
                <a:schemeClr val="tx2">
                  <a:lumMod val="75000"/>
                </a:schemeClr>
              </a:solidFill>
            </a:rPr>
            <a:t>SGI system is designed</a:t>
          </a:r>
          <a:endParaRPr kumimoji="1" lang="en-US" altLang="ja-JP" sz="1400" b="1" dirty="0" smtClean="0">
            <a:solidFill>
              <a:schemeClr val="tx2">
                <a:lumMod val="7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ejaVu Sans Condensed" pitchFamily="34" charset="0"/>
            <a:ea typeface="DejaVu Sans Condensed" pitchFamily="34" charset="0"/>
            <a:cs typeface="DejaVu Sans Condensed" pitchFamily="34" charset="0"/>
          </a:endParaRPr>
        </a:p>
      </dgm:t>
    </dgm:pt>
    <dgm:pt modelId="{E3BEBF3A-931B-4225-B463-71162A2D7AE9}" type="parTrans" cxnId="{0BA505BF-0A2C-415D-AD45-AF8D889B2C40}">
      <dgm:prSet/>
      <dgm:spPr/>
      <dgm:t>
        <a:bodyPr/>
        <a:lstStyle/>
        <a:p>
          <a:endParaRPr kumimoji="1" lang="ja-JP" altLang="en-US"/>
        </a:p>
      </dgm:t>
    </dgm:pt>
    <dgm:pt modelId="{CC872A9F-0FF9-4D2D-8166-239CCA18059D}" type="sibTrans" cxnId="{0BA505BF-0A2C-415D-AD45-AF8D889B2C40}">
      <dgm:prSet/>
      <dgm:spPr/>
      <dgm:t>
        <a:bodyPr/>
        <a:lstStyle/>
        <a:p>
          <a:endParaRPr kumimoji="1" lang="ja-JP" altLang="en-US"/>
        </a:p>
      </dgm:t>
    </dgm:pt>
    <dgm:pt modelId="{E7BBC9C5-5D38-4883-8574-62433DEFA6A4}">
      <dgm:prSet phldrT="[テキスト]" custT="1"/>
      <dgm:spPr/>
      <dgm:t>
        <a:bodyPr/>
        <a:lstStyle/>
        <a:p>
          <a:r>
            <a:rPr kumimoji="1" lang="en-US" altLang="ja-JP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ejaVu Sans Condensed" pitchFamily="34" charset="0"/>
              <a:ea typeface="DejaVu Sans Condensed" pitchFamily="34" charset="0"/>
              <a:cs typeface="DejaVu Sans Condensed" pitchFamily="34" charset="0"/>
            </a:rPr>
            <a:t>Step-2(NFMS-MR)</a:t>
          </a:r>
        </a:p>
        <a:p>
          <a:r>
            <a:rPr kumimoji="1" lang="ja-JP" altLang="en-US" sz="1000" dirty="0" smtClean="0">
              <a:solidFill>
                <a:srgbClr val="002060"/>
              </a:solidFill>
            </a:rPr>
            <a:t>・</a:t>
          </a:r>
          <a:r>
            <a:rPr kumimoji="1" lang="en-US" altLang="ja-JP" sz="1400" b="1" dirty="0" smtClean="0">
              <a:solidFill>
                <a:srgbClr val="002060"/>
              </a:solidFill>
            </a:rPr>
            <a:t>NFMS is tested</a:t>
          </a:r>
          <a:r>
            <a:rPr kumimoji="1" lang="en-US" altLang="ja-JP" sz="1400" b="1" baseline="0" dirty="0" smtClean="0">
              <a:solidFill>
                <a:srgbClr val="002060"/>
              </a:solidFill>
            </a:rPr>
            <a:t> </a:t>
          </a:r>
        </a:p>
        <a:p>
          <a:r>
            <a:rPr kumimoji="1" lang="ja-JP" altLang="en-US" sz="1400" b="1" baseline="0" dirty="0" smtClean="0">
              <a:solidFill>
                <a:srgbClr val="002060"/>
              </a:solidFill>
            </a:rPr>
            <a:t>（</a:t>
          </a:r>
          <a:r>
            <a:rPr kumimoji="1" lang="en-US" altLang="ja-JP" sz="1400" b="1" baseline="0" dirty="0" smtClean="0">
              <a:solidFill>
                <a:srgbClr val="002060"/>
              </a:solidFill>
            </a:rPr>
            <a:t>sub-nationally or nationally</a:t>
          </a:r>
          <a:r>
            <a:rPr kumimoji="1" lang="ja-JP" altLang="en-US" sz="1400" b="1" baseline="0" dirty="0" smtClean="0">
              <a:solidFill>
                <a:srgbClr val="002060"/>
              </a:solidFill>
            </a:rPr>
            <a:t>）</a:t>
          </a:r>
          <a:endParaRPr kumimoji="1" lang="en-US" altLang="ja-JP" sz="1400" b="1" baseline="0" dirty="0" smtClean="0">
            <a:solidFill>
              <a:srgbClr val="002060"/>
            </a:solidFill>
          </a:endParaRPr>
        </a:p>
        <a:p>
          <a:r>
            <a:rPr kumimoji="1" lang="ja-JP" altLang="en-US" sz="1400" b="1" dirty="0" smtClean="0">
              <a:solidFill>
                <a:srgbClr val="002060"/>
              </a:solidFill>
            </a:rPr>
            <a:t>・</a:t>
          </a:r>
          <a:r>
            <a:rPr kumimoji="1" lang="en-US" altLang="ja-JP" sz="1400" b="1" dirty="0" smtClean="0">
              <a:solidFill>
                <a:srgbClr val="002060"/>
              </a:solidFill>
            </a:rPr>
            <a:t>F</a:t>
          </a:r>
          <a:r>
            <a:rPr kumimoji="1" lang="en-US" altLang="ja-JP" sz="1400" b="1" baseline="0" dirty="0" smtClean="0">
              <a:solidFill>
                <a:srgbClr val="002060"/>
              </a:solidFill>
            </a:rPr>
            <a:t>REL /FRL is constructed</a:t>
          </a:r>
        </a:p>
        <a:p>
          <a:r>
            <a:rPr kumimoji="1" lang="ja-JP" altLang="en-US" sz="1400" b="1" baseline="0" dirty="0" smtClean="0">
              <a:solidFill>
                <a:srgbClr val="002060"/>
              </a:solidFill>
            </a:rPr>
            <a:t>・</a:t>
          </a:r>
          <a:r>
            <a:rPr kumimoji="1" lang="en-US" altLang="ja-JP" sz="1400" b="1" baseline="0" dirty="0" smtClean="0">
              <a:solidFill>
                <a:srgbClr val="002060"/>
              </a:solidFill>
            </a:rPr>
            <a:t>SGI system is operated</a:t>
          </a:r>
          <a:endParaRPr kumimoji="1" lang="en-US" altLang="ja-JP" sz="1400" b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ejaVu Sans Condensed" pitchFamily="34" charset="0"/>
            <a:ea typeface="DejaVu Sans Condensed" pitchFamily="34" charset="0"/>
            <a:cs typeface="DejaVu Sans Condensed" pitchFamily="34" charset="0"/>
          </a:endParaRPr>
        </a:p>
        <a:p>
          <a:endParaRPr kumimoji="1" lang="ja-JP" altLang="en-US" sz="4600" dirty="0">
            <a:solidFill>
              <a:srgbClr val="002060"/>
            </a:solidFill>
            <a:latin typeface="DejaVu Sans Condensed" pitchFamily="34" charset="0"/>
            <a:cs typeface="DejaVu Sans Condensed" pitchFamily="34" charset="0"/>
          </a:endParaRPr>
        </a:p>
      </dgm:t>
    </dgm:pt>
    <dgm:pt modelId="{804A3253-BF5D-47C8-964F-F1B2B5E0361C}" type="parTrans" cxnId="{F9193F90-E4F9-40F1-AABE-2FB777503F93}">
      <dgm:prSet/>
      <dgm:spPr/>
      <dgm:t>
        <a:bodyPr/>
        <a:lstStyle/>
        <a:p>
          <a:endParaRPr kumimoji="1" lang="ja-JP" altLang="en-US"/>
        </a:p>
      </dgm:t>
    </dgm:pt>
    <dgm:pt modelId="{E3EDDDD5-CAD8-4191-9A94-BADD11D68FF6}" type="sibTrans" cxnId="{F9193F90-E4F9-40F1-AABE-2FB777503F93}">
      <dgm:prSet/>
      <dgm:spPr/>
      <dgm:t>
        <a:bodyPr/>
        <a:lstStyle/>
        <a:p>
          <a:endParaRPr kumimoji="1" lang="ja-JP" altLang="en-US"/>
        </a:p>
      </dgm:t>
    </dgm:pt>
    <dgm:pt modelId="{EBF1FAD5-123E-41A6-85BD-0E5A7F35A439}">
      <dgm:prSet phldrT="[テキスト]" custT="1"/>
      <dgm:spPr/>
      <dgm:t>
        <a:bodyPr/>
        <a:lstStyle/>
        <a:p>
          <a:r>
            <a:rPr kumimoji="1" lang="en-US" altLang="ja-JP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ejaVu Sans Condensed" pitchFamily="34" charset="0"/>
              <a:ea typeface="DejaVu Sans Condensed" pitchFamily="34" charset="0"/>
              <a:cs typeface="DejaVu Sans Condensed" pitchFamily="34" charset="0"/>
            </a:rPr>
            <a:t>Step-3(MRV)</a:t>
          </a:r>
        </a:p>
        <a:p>
          <a:r>
            <a:rPr kumimoji="1" lang="ja-JP" altLang="en-US" sz="1000" dirty="0" smtClean="0">
              <a:solidFill>
                <a:srgbClr val="002060"/>
              </a:solidFill>
            </a:rPr>
            <a:t>・</a:t>
          </a:r>
          <a:r>
            <a:rPr kumimoji="1" lang="en-US" altLang="ja-JP" sz="1400" b="1" dirty="0" smtClean="0">
              <a:solidFill>
                <a:srgbClr val="002060"/>
              </a:solidFill>
            </a:rPr>
            <a:t>NFMS is operated</a:t>
          </a:r>
        </a:p>
        <a:p>
          <a:r>
            <a:rPr kumimoji="1" lang="ja-JP" altLang="en-US" sz="1400" b="1" dirty="0" smtClean="0">
              <a:solidFill>
                <a:srgbClr val="002060"/>
              </a:solidFill>
            </a:rPr>
            <a:t>・</a:t>
          </a:r>
          <a:r>
            <a:rPr kumimoji="1" lang="en-US" altLang="ja-JP" sz="1400" b="1" dirty="0" smtClean="0">
              <a:solidFill>
                <a:srgbClr val="002060"/>
              </a:solidFill>
            </a:rPr>
            <a:t>Carbon</a:t>
          </a:r>
          <a:r>
            <a:rPr kumimoji="1" lang="en-US" altLang="ja-JP" sz="1400" b="1" baseline="0" dirty="0" smtClean="0">
              <a:solidFill>
                <a:srgbClr val="002060"/>
              </a:solidFill>
            </a:rPr>
            <a:t> stock change</a:t>
          </a:r>
        </a:p>
        <a:p>
          <a:r>
            <a:rPr kumimoji="1" lang="ja-JP" altLang="en-US" sz="1400" b="1" baseline="0" dirty="0" smtClean="0">
              <a:solidFill>
                <a:srgbClr val="002060"/>
              </a:solidFill>
            </a:rPr>
            <a:t>・</a:t>
          </a:r>
          <a:r>
            <a:rPr kumimoji="1" lang="en-US" altLang="ja-JP" sz="1400" b="1" baseline="0" dirty="0" smtClean="0">
              <a:solidFill>
                <a:srgbClr val="002060"/>
              </a:solidFill>
            </a:rPr>
            <a:t>Progress on how SG is addressed and respected </a:t>
          </a:r>
        </a:p>
        <a:p>
          <a:r>
            <a:rPr kumimoji="1" lang="ja-JP" altLang="en-US" sz="1400" b="1" baseline="0" dirty="0" smtClean="0">
              <a:solidFill>
                <a:srgbClr val="002060"/>
              </a:solidFill>
            </a:rPr>
            <a:t>・</a:t>
          </a:r>
          <a:r>
            <a:rPr kumimoji="1" lang="en-US" altLang="ja-JP" sz="1400" b="1" baseline="0" dirty="0" smtClean="0">
              <a:solidFill>
                <a:srgbClr val="002060"/>
              </a:solidFill>
            </a:rPr>
            <a:t>Strengthen of governance</a:t>
          </a:r>
        </a:p>
      </dgm:t>
    </dgm:pt>
    <dgm:pt modelId="{7D7FB873-5FA5-4A76-9F12-F1B90401ABB3}" type="parTrans" cxnId="{257E89B6-61D3-4143-BFF4-5F8041B06C12}">
      <dgm:prSet/>
      <dgm:spPr/>
      <dgm:t>
        <a:bodyPr/>
        <a:lstStyle/>
        <a:p>
          <a:endParaRPr kumimoji="1" lang="ja-JP" altLang="en-US"/>
        </a:p>
      </dgm:t>
    </dgm:pt>
    <dgm:pt modelId="{853824A8-F652-4A86-93F2-E426AAF2D8A5}" type="sibTrans" cxnId="{257E89B6-61D3-4143-BFF4-5F8041B06C12}">
      <dgm:prSet/>
      <dgm:spPr/>
      <dgm:t>
        <a:bodyPr/>
        <a:lstStyle/>
        <a:p>
          <a:endParaRPr kumimoji="1" lang="ja-JP" altLang="en-US"/>
        </a:p>
      </dgm:t>
    </dgm:pt>
    <dgm:pt modelId="{B2795E42-CC62-417B-B9A7-7C25AA21AA54}" type="pres">
      <dgm:prSet presAssocID="{1DA874F9-307D-4226-A723-D69D057CFB75}" presName="arrowDiagram" presStyleCnt="0">
        <dgm:presLayoutVars>
          <dgm:chMax val="5"/>
          <dgm:dir/>
          <dgm:resizeHandles val="exact"/>
        </dgm:presLayoutVars>
      </dgm:prSet>
      <dgm:spPr/>
    </dgm:pt>
    <dgm:pt modelId="{CD8E045D-C318-4E89-B7D7-806783AD06B4}" type="pres">
      <dgm:prSet presAssocID="{1DA874F9-307D-4226-A723-D69D057CFB75}" presName="arrow" presStyleLbl="bgShp" presStyleIdx="0" presStyleCnt="1"/>
      <dgm:spPr/>
    </dgm:pt>
    <dgm:pt modelId="{C9FC7116-A162-4197-AA8F-3D58EFDE4FB6}" type="pres">
      <dgm:prSet presAssocID="{1DA874F9-307D-4226-A723-D69D057CFB75}" presName="arrowDiagram3" presStyleCnt="0"/>
      <dgm:spPr/>
    </dgm:pt>
    <dgm:pt modelId="{91F2B56C-219F-4034-979C-7D5ADF37F1A3}" type="pres">
      <dgm:prSet presAssocID="{EB88744F-F672-472B-A83B-82946C76B9CE}" presName="bullet3a" presStyleLbl="node1" presStyleIdx="0" presStyleCnt="3"/>
      <dgm:spPr/>
    </dgm:pt>
    <dgm:pt modelId="{C9B572E7-B61D-4B1A-9D7F-B47D93F284F9}" type="pres">
      <dgm:prSet presAssocID="{EB88744F-F672-472B-A83B-82946C76B9CE}" presName="textBox3a" presStyleLbl="revTx" presStyleIdx="0" presStyleCnt="3" custScaleX="199066" custLinFactNeighborX="15026" custLinFactNeighborY="-1121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AE8B6C5-5B70-4F41-8EA0-3CB8DACE9E8E}" type="pres">
      <dgm:prSet presAssocID="{E7BBC9C5-5D38-4883-8574-62433DEFA6A4}" presName="bullet3b" presStyleLbl="node1" presStyleIdx="1" presStyleCnt="3"/>
      <dgm:spPr/>
    </dgm:pt>
    <dgm:pt modelId="{0448A11B-7188-46A2-86E4-4DA876A96F14}" type="pres">
      <dgm:prSet presAssocID="{E7BBC9C5-5D38-4883-8574-62433DEFA6A4}" presName="textBox3b" presStyleLbl="revTx" presStyleIdx="1" presStyleCnt="3" custScaleX="162467" custScaleY="61779" custLinFactNeighborX="-10090" custLinFactNeighborY="-2402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0C6C437-5E8B-4AC6-A650-BFB9837FE254}" type="pres">
      <dgm:prSet presAssocID="{EBF1FAD5-123E-41A6-85BD-0E5A7F35A439}" presName="bullet3c" presStyleLbl="node1" presStyleIdx="2" presStyleCnt="3"/>
      <dgm:spPr/>
    </dgm:pt>
    <dgm:pt modelId="{3B5269BD-F909-48A9-923A-DECCD3A44D57}" type="pres">
      <dgm:prSet presAssocID="{EBF1FAD5-123E-41A6-85BD-0E5A7F35A439}" presName="textBox3c" presStyleLbl="revTx" presStyleIdx="2" presStyleCnt="3" custScaleX="151315" custScaleY="67968" custLinFactNeighborX="3645" custLinFactNeighborY="-2189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A5F7E2-A710-4F8A-BE23-0A7DFCF2E4B2}" type="presOf" srcId="{EB88744F-F672-472B-A83B-82946C76B9CE}" destId="{C9B572E7-B61D-4B1A-9D7F-B47D93F284F9}" srcOrd="0" destOrd="0" presId="urn:microsoft.com/office/officeart/2005/8/layout/arrow2"/>
    <dgm:cxn modelId="{12D25977-5C16-4D2B-B3D8-F47126903B7C}" type="presOf" srcId="{E7BBC9C5-5D38-4883-8574-62433DEFA6A4}" destId="{0448A11B-7188-46A2-86E4-4DA876A96F14}" srcOrd="0" destOrd="0" presId="urn:microsoft.com/office/officeart/2005/8/layout/arrow2"/>
    <dgm:cxn modelId="{29323FC2-C232-4C3C-9401-3EDD0C463ABE}" type="presOf" srcId="{1DA874F9-307D-4226-A723-D69D057CFB75}" destId="{B2795E42-CC62-417B-B9A7-7C25AA21AA54}" srcOrd="0" destOrd="0" presId="urn:microsoft.com/office/officeart/2005/8/layout/arrow2"/>
    <dgm:cxn modelId="{F9193F90-E4F9-40F1-AABE-2FB777503F93}" srcId="{1DA874F9-307D-4226-A723-D69D057CFB75}" destId="{E7BBC9C5-5D38-4883-8574-62433DEFA6A4}" srcOrd="1" destOrd="0" parTransId="{804A3253-BF5D-47C8-964F-F1B2B5E0361C}" sibTransId="{E3EDDDD5-CAD8-4191-9A94-BADD11D68FF6}"/>
    <dgm:cxn modelId="{0BA505BF-0A2C-415D-AD45-AF8D889B2C40}" srcId="{1DA874F9-307D-4226-A723-D69D057CFB75}" destId="{EB88744F-F672-472B-A83B-82946C76B9CE}" srcOrd="0" destOrd="0" parTransId="{E3BEBF3A-931B-4225-B463-71162A2D7AE9}" sibTransId="{CC872A9F-0FF9-4D2D-8166-239CCA18059D}"/>
    <dgm:cxn modelId="{257E89B6-61D3-4143-BFF4-5F8041B06C12}" srcId="{1DA874F9-307D-4226-A723-D69D057CFB75}" destId="{EBF1FAD5-123E-41A6-85BD-0E5A7F35A439}" srcOrd="2" destOrd="0" parTransId="{7D7FB873-5FA5-4A76-9F12-F1B90401ABB3}" sibTransId="{853824A8-F652-4A86-93F2-E426AAF2D8A5}"/>
    <dgm:cxn modelId="{DE47219B-3873-4B6A-8A03-D8DAE955AFD0}" type="presOf" srcId="{EBF1FAD5-123E-41A6-85BD-0E5A7F35A439}" destId="{3B5269BD-F909-48A9-923A-DECCD3A44D57}" srcOrd="0" destOrd="0" presId="urn:microsoft.com/office/officeart/2005/8/layout/arrow2"/>
    <dgm:cxn modelId="{25A006D2-789D-47FD-94A3-1374D21AFB64}" type="presParOf" srcId="{B2795E42-CC62-417B-B9A7-7C25AA21AA54}" destId="{CD8E045D-C318-4E89-B7D7-806783AD06B4}" srcOrd="0" destOrd="0" presId="urn:microsoft.com/office/officeart/2005/8/layout/arrow2"/>
    <dgm:cxn modelId="{86A48B1B-ACAC-42D3-829B-ADD006599C1C}" type="presParOf" srcId="{B2795E42-CC62-417B-B9A7-7C25AA21AA54}" destId="{C9FC7116-A162-4197-AA8F-3D58EFDE4FB6}" srcOrd="1" destOrd="0" presId="urn:microsoft.com/office/officeart/2005/8/layout/arrow2"/>
    <dgm:cxn modelId="{72C0D760-6CFC-43AF-96EC-63AB348B7869}" type="presParOf" srcId="{C9FC7116-A162-4197-AA8F-3D58EFDE4FB6}" destId="{91F2B56C-219F-4034-979C-7D5ADF37F1A3}" srcOrd="0" destOrd="0" presId="urn:microsoft.com/office/officeart/2005/8/layout/arrow2"/>
    <dgm:cxn modelId="{6692C24B-ADD4-4BF8-9C19-11C1603652B0}" type="presParOf" srcId="{C9FC7116-A162-4197-AA8F-3D58EFDE4FB6}" destId="{C9B572E7-B61D-4B1A-9D7F-B47D93F284F9}" srcOrd="1" destOrd="0" presId="urn:microsoft.com/office/officeart/2005/8/layout/arrow2"/>
    <dgm:cxn modelId="{BFED7251-C941-4702-8DAE-0D27A389AE09}" type="presParOf" srcId="{C9FC7116-A162-4197-AA8F-3D58EFDE4FB6}" destId="{FAE8B6C5-5B70-4F41-8EA0-3CB8DACE9E8E}" srcOrd="2" destOrd="0" presId="urn:microsoft.com/office/officeart/2005/8/layout/arrow2"/>
    <dgm:cxn modelId="{30E0EE42-AD33-409D-8F35-F5159C39C18A}" type="presParOf" srcId="{C9FC7116-A162-4197-AA8F-3D58EFDE4FB6}" destId="{0448A11B-7188-46A2-86E4-4DA876A96F14}" srcOrd="3" destOrd="0" presId="urn:microsoft.com/office/officeart/2005/8/layout/arrow2"/>
    <dgm:cxn modelId="{13F34680-B9AE-49F5-8F75-EAA44F986BE6}" type="presParOf" srcId="{C9FC7116-A162-4197-AA8F-3D58EFDE4FB6}" destId="{10C6C437-5E8B-4AC6-A650-BFB9837FE254}" srcOrd="4" destOrd="0" presId="urn:microsoft.com/office/officeart/2005/8/layout/arrow2"/>
    <dgm:cxn modelId="{338788D6-617A-4E30-9099-8920BB429220}" type="presParOf" srcId="{C9FC7116-A162-4197-AA8F-3D58EFDE4FB6}" destId="{3B5269BD-F909-48A9-923A-DECCD3A44D5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459735-D8B8-424A-9388-85544BD800F6}" type="datetimeFigureOut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5D4BC-8959-4675-A468-D642D20EDAC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697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60381-325E-440B-B24D-F991186D14B8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 userDrawn="1"/>
        </p:nvSpPr>
        <p:spPr>
          <a:xfrm>
            <a:off x="-6745" y="-2"/>
            <a:ext cx="9150745" cy="685800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4" name="円/楕円 23"/>
          <p:cNvSpPr/>
          <p:nvPr userDrawn="1"/>
        </p:nvSpPr>
        <p:spPr>
          <a:xfrm>
            <a:off x="7146589" y="1136965"/>
            <a:ext cx="1563875" cy="1563875"/>
          </a:xfrm>
          <a:prstGeom prst="ellipse">
            <a:avLst/>
          </a:prstGeom>
          <a:solidFill>
            <a:schemeClr val="bg1">
              <a:alpha val="12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円/楕円 24"/>
          <p:cNvSpPr/>
          <p:nvPr userDrawn="1"/>
        </p:nvSpPr>
        <p:spPr>
          <a:xfrm>
            <a:off x="7925883" y="878124"/>
            <a:ext cx="1083031" cy="1083031"/>
          </a:xfrm>
          <a:prstGeom prst="ellipse">
            <a:avLst/>
          </a:prstGeom>
          <a:solidFill>
            <a:srgbClr val="7CBF33">
              <a:alpha val="49000"/>
            </a:srgb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6" name="円/楕円 25"/>
          <p:cNvSpPr/>
          <p:nvPr userDrawn="1"/>
        </p:nvSpPr>
        <p:spPr>
          <a:xfrm>
            <a:off x="6660232" y="1223355"/>
            <a:ext cx="1477484" cy="1477484"/>
          </a:xfrm>
          <a:prstGeom prst="ellipse">
            <a:avLst/>
          </a:prstGeom>
          <a:solidFill>
            <a:schemeClr val="bg1">
              <a:alpha val="9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円/楕円 26"/>
          <p:cNvSpPr/>
          <p:nvPr userDrawn="1"/>
        </p:nvSpPr>
        <p:spPr>
          <a:xfrm>
            <a:off x="5740396" y="1933890"/>
            <a:ext cx="2420422" cy="2420422"/>
          </a:xfrm>
          <a:prstGeom prst="ellipse">
            <a:avLst/>
          </a:prstGeom>
          <a:solidFill>
            <a:srgbClr val="339933">
              <a:alpha val="11000"/>
            </a:srgb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円/楕円 27"/>
          <p:cNvSpPr/>
          <p:nvPr userDrawn="1"/>
        </p:nvSpPr>
        <p:spPr>
          <a:xfrm>
            <a:off x="611560" y="-3236"/>
            <a:ext cx="1674984" cy="1674984"/>
          </a:xfrm>
          <a:prstGeom prst="ellipse">
            <a:avLst/>
          </a:prstGeom>
          <a:solidFill>
            <a:srgbClr val="339933">
              <a:alpha val="19000"/>
            </a:srgb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円/楕円 28"/>
          <p:cNvSpPr/>
          <p:nvPr userDrawn="1"/>
        </p:nvSpPr>
        <p:spPr>
          <a:xfrm>
            <a:off x="7005786" y="476672"/>
            <a:ext cx="1147953" cy="1147953"/>
          </a:xfrm>
          <a:prstGeom prst="ellipse">
            <a:avLst/>
          </a:prstGeom>
          <a:noFill/>
          <a:ln>
            <a:solidFill>
              <a:srgbClr val="FFFF00">
                <a:alpha val="1000"/>
              </a:srgbClr>
            </a:solidFill>
          </a:ln>
          <a:effectLst>
            <a:glow rad="63500">
              <a:srgbClr val="FFFF00">
                <a:alpha val="5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円/楕円 29"/>
          <p:cNvSpPr/>
          <p:nvPr userDrawn="1"/>
        </p:nvSpPr>
        <p:spPr>
          <a:xfrm>
            <a:off x="683568" y="1087420"/>
            <a:ext cx="1477484" cy="1477484"/>
          </a:xfrm>
          <a:prstGeom prst="ellipse">
            <a:avLst/>
          </a:prstGeom>
          <a:noFill/>
          <a:ln>
            <a:solidFill>
              <a:srgbClr val="FFFF00">
                <a:alpha val="1000"/>
              </a:srgbClr>
            </a:solidFill>
          </a:ln>
          <a:effectLst>
            <a:glow rad="63500">
              <a:srgbClr val="FFFF00">
                <a:alpha val="5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円/楕円 30"/>
          <p:cNvSpPr/>
          <p:nvPr userDrawn="1"/>
        </p:nvSpPr>
        <p:spPr>
          <a:xfrm>
            <a:off x="8519105" y="297572"/>
            <a:ext cx="661407" cy="661407"/>
          </a:xfrm>
          <a:prstGeom prst="ellipse">
            <a:avLst/>
          </a:prstGeom>
          <a:noFill/>
          <a:ln>
            <a:solidFill>
              <a:srgbClr val="FFFF00">
                <a:alpha val="1000"/>
              </a:srgbClr>
            </a:solidFill>
          </a:ln>
          <a:effectLst>
            <a:glow rad="63500">
              <a:srgbClr val="FFFF00">
                <a:alpha val="5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2" name="正方形/長方形 38"/>
          <p:cNvSpPr/>
          <p:nvPr userDrawn="1"/>
        </p:nvSpPr>
        <p:spPr>
          <a:xfrm>
            <a:off x="-8553" y="6607"/>
            <a:ext cx="1882843" cy="6315446"/>
          </a:xfrm>
          <a:custGeom>
            <a:avLst/>
            <a:gdLst>
              <a:gd name="connsiteX0" fmla="*/ 0 w 899592"/>
              <a:gd name="connsiteY0" fmla="*/ 0 h 2928048"/>
              <a:gd name="connsiteX1" fmla="*/ 899592 w 899592"/>
              <a:gd name="connsiteY1" fmla="*/ 0 h 2928048"/>
              <a:gd name="connsiteX2" fmla="*/ 899592 w 899592"/>
              <a:gd name="connsiteY2" fmla="*/ 2928048 h 2928048"/>
              <a:gd name="connsiteX3" fmla="*/ 0 w 899592"/>
              <a:gd name="connsiteY3" fmla="*/ 2928048 h 2928048"/>
              <a:gd name="connsiteX4" fmla="*/ 0 w 899592"/>
              <a:gd name="connsiteY4" fmla="*/ 0 h 2928048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899592 w 1830617"/>
              <a:gd name="connsiteY2" fmla="*/ 2944673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691029 w 1830617"/>
              <a:gd name="connsiteY2" fmla="*/ 2928047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2353201"/>
              <a:gd name="connsiteY0" fmla="*/ 33250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250 h 2961298"/>
              <a:gd name="connsiteX0" fmla="*/ 0 w 2353201"/>
              <a:gd name="connsiteY0" fmla="*/ 3343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43 h 2961298"/>
              <a:gd name="connsiteX0" fmla="*/ 2261 w 2355462"/>
              <a:gd name="connsiteY0" fmla="*/ 3343 h 3408237"/>
              <a:gd name="connsiteX1" fmla="*/ 2355462 w 2355462"/>
              <a:gd name="connsiteY1" fmla="*/ 0 h 3408237"/>
              <a:gd name="connsiteX2" fmla="*/ 0 w 2355462"/>
              <a:gd name="connsiteY2" fmla="*/ 3408237 h 3408237"/>
              <a:gd name="connsiteX3" fmla="*/ 2261 w 2355462"/>
              <a:gd name="connsiteY3" fmla="*/ 2961298 h 3408237"/>
              <a:gd name="connsiteX4" fmla="*/ 2261 w 2355462"/>
              <a:gd name="connsiteY4" fmla="*/ 3343 h 3408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5462" h="3408237">
                <a:moveTo>
                  <a:pt x="2261" y="3343"/>
                </a:moveTo>
                <a:lnTo>
                  <a:pt x="2355462" y="0"/>
                </a:lnTo>
                <a:lnTo>
                  <a:pt x="0" y="3408237"/>
                </a:lnTo>
                <a:cubicBezTo>
                  <a:pt x="754" y="3259257"/>
                  <a:pt x="1507" y="3110278"/>
                  <a:pt x="2261" y="2961298"/>
                </a:cubicBezTo>
                <a:lnTo>
                  <a:pt x="2261" y="3343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9000"/>
                </a:schemeClr>
              </a:gs>
              <a:gs pos="47000">
                <a:srgbClr val="7CBF33">
                  <a:alpha val="4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3" name="正方形/長方形 13"/>
          <p:cNvSpPr/>
          <p:nvPr userDrawn="1"/>
        </p:nvSpPr>
        <p:spPr>
          <a:xfrm>
            <a:off x="-6746" y="-6607"/>
            <a:ext cx="9144000" cy="555287"/>
          </a:xfrm>
          <a:custGeom>
            <a:avLst/>
            <a:gdLst>
              <a:gd name="connsiteX0" fmla="*/ 0 w 9144000"/>
              <a:gd name="connsiteY0" fmla="*/ 0 h 548680"/>
              <a:gd name="connsiteX1" fmla="*/ 9144000 w 9144000"/>
              <a:gd name="connsiteY1" fmla="*/ 0 h 548680"/>
              <a:gd name="connsiteX2" fmla="*/ 9144000 w 9144000"/>
              <a:gd name="connsiteY2" fmla="*/ 548680 h 548680"/>
              <a:gd name="connsiteX3" fmla="*/ 0 w 9144000"/>
              <a:gd name="connsiteY3" fmla="*/ 548680 h 548680"/>
              <a:gd name="connsiteX4" fmla="*/ 0 w 9144000"/>
              <a:gd name="connsiteY4" fmla="*/ 0 h 548680"/>
              <a:gd name="connsiteX0" fmla="*/ 0 w 9144000"/>
              <a:gd name="connsiteY0" fmla="*/ 0 h 548680"/>
              <a:gd name="connsiteX1" fmla="*/ 9144000 w 9144000"/>
              <a:gd name="connsiteY1" fmla="*/ 0 h 548680"/>
              <a:gd name="connsiteX2" fmla="*/ 0 w 9144000"/>
              <a:gd name="connsiteY2" fmla="*/ 548680 h 548680"/>
              <a:gd name="connsiteX3" fmla="*/ 0 w 9144000"/>
              <a:gd name="connsiteY3" fmla="*/ 0 h 54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48680">
                <a:moveTo>
                  <a:pt x="0" y="0"/>
                </a:moveTo>
                <a:lnTo>
                  <a:pt x="9144000" y="0"/>
                </a:lnTo>
                <a:lnTo>
                  <a:pt x="0" y="54868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C9900">
                  <a:alpha val="0"/>
                </a:srgbClr>
              </a:gs>
              <a:gs pos="81000">
                <a:srgbClr val="003300">
                  <a:alpha val="34000"/>
                </a:srgbClr>
              </a:gs>
            </a:gsLst>
            <a:lin ang="18600000" scaled="0"/>
            <a:tileRect/>
          </a:gradFill>
          <a:ln>
            <a:noFill/>
          </a:ln>
          <a:effectLst>
            <a:outerShdw blurRad="50800" dist="508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" name="正方形/長方形 38"/>
          <p:cNvSpPr/>
          <p:nvPr userDrawn="1"/>
        </p:nvSpPr>
        <p:spPr>
          <a:xfrm>
            <a:off x="-27353" y="-3236"/>
            <a:ext cx="2295097" cy="5486562"/>
          </a:xfrm>
          <a:custGeom>
            <a:avLst/>
            <a:gdLst>
              <a:gd name="connsiteX0" fmla="*/ 0 w 899592"/>
              <a:gd name="connsiteY0" fmla="*/ 0 h 2928048"/>
              <a:gd name="connsiteX1" fmla="*/ 899592 w 899592"/>
              <a:gd name="connsiteY1" fmla="*/ 0 h 2928048"/>
              <a:gd name="connsiteX2" fmla="*/ 899592 w 899592"/>
              <a:gd name="connsiteY2" fmla="*/ 2928048 h 2928048"/>
              <a:gd name="connsiteX3" fmla="*/ 0 w 899592"/>
              <a:gd name="connsiteY3" fmla="*/ 2928048 h 2928048"/>
              <a:gd name="connsiteX4" fmla="*/ 0 w 899592"/>
              <a:gd name="connsiteY4" fmla="*/ 0 h 2928048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899592 w 1830617"/>
              <a:gd name="connsiteY2" fmla="*/ 2944673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691029 w 1830617"/>
              <a:gd name="connsiteY2" fmla="*/ 2928047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2353201"/>
              <a:gd name="connsiteY0" fmla="*/ 33250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250 h 2961298"/>
              <a:gd name="connsiteX0" fmla="*/ 0 w 2353201"/>
              <a:gd name="connsiteY0" fmla="*/ 3343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43 h 2961298"/>
              <a:gd name="connsiteX0" fmla="*/ 0 w 2353201"/>
              <a:gd name="connsiteY0" fmla="*/ 3343 h 2961298"/>
              <a:gd name="connsiteX1" fmla="*/ 2353201 w 2353201"/>
              <a:gd name="connsiteY1" fmla="*/ 0 h 2961298"/>
              <a:gd name="connsiteX2" fmla="*/ 604046 w 2353201"/>
              <a:gd name="connsiteY2" fmla="*/ 1419397 h 2961298"/>
              <a:gd name="connsiteX3" fmla="*/ 0 w 2353201"/>
              <a:gd name="connsiteY3" fmla="*/ 2961298 h 2961298"/>
              <a:gd name="connsiteX4" fmla="*/ 0 w 2353201"/>
              <a:gd name="connsiteY4" fmla="*/ 3343 h 2961298"/>
              <a:gd name="connsiteX0" fmla="*/ 0 w 2353201"/>
              <a:gd name="connsiteY0" fmla="*/ 3343 h 1473407"/>
              <a:gd name="connsiteX1" fmla="*/ 2353201 w 2353201"/>
              <a:gd name="connsiteY1" fmla="*/ 0 h 1473407"/>
              <a:gd name="connsiteX2" fmla="*/ 604046 w 2353201"/>
              <a:gd name="connsiteY2" fmla="*/ 1419397 h 1473407"/>
              <a:gd name="connsiteX3" fmla="*/ 0 w 2353201"/>
              <a:gd name="connsiteY3" fmla="*/ 1473407 h 1473407"/>
              <a:gd name="connsiteX4" fmla="*/ 0 w 2353201"/>
              <a:gd name="connsiteY4" fmla="*/ 3343 h 1473407"/>
              <a:gd name="connsiteX0" fmla="*/ 19324 w 2372525"/>
              <a:gd name="connsiteY0" fmla="*/ 3343 h 1882961"/>
              <a:gd name="connsiteX1" fmla="*/ 2372525 w 2372525"/>
              <a:gd name="connsiteY1" fmla="*/ 0 h 1882961"/>
              <a:gd name="connsiteX2" fmla="*/ 0 w 2372525"/>
              <a:gd name="connsiteY2" fmla="*/ 1882961 h 1882961"/>
              <a:gd name="connsiteX3" fmla="*/ 19324 w 2372525"/>
              <a:gd name="connsiteY3" fmla="*/ 1473407 h 1882961"/>
              <a:gd name="connsiteX4" fmla="*/ 19324 w 2372525"/>
              <a:gd name="connsiteY4" fmla="*/ 3343 h 1882961"/>
              <a:gd name="connsiteX0" fmla="*/ 0 w 2353201"/>
              <a:gd name="connsiteY0" fmla="*/ 3343 h 2967102"/>
              <a:gd name="connsiteX1" fmla="*/ 2353201 w 2353201"/>
              <a:gd name="connsiteY1" fmla="*/ 0 h 2967102"/>
              <a:gd name="connsiteX2" fmla="*/ 212628 w 2353201"/>
              <a:gd name="connsiteY2" fmla="*/ 2967102 h 2967102"/>
              <a:gd name="connsiteX3" fmla="*/ 0 w 2353201"/>
              <a:gd name="connsiteY3" fmla="*/ 1473407 h 2967102"/>
              <a:gd name="connsiteX4" fmla="*/ 0 w 2353201"/>
              <a:gd name="connsiteY4" fmla="*/ 3343 h 2967102"/>
              <a:gd name="connsiteX0" fmla="*/ 14496 w 2367697"/>
              <a:gd name="connsiteY0" fmla="*/ 3343 h 2983728"/>
              <a:gd name="connsiteX1" fmla="*/ 2367697 w 2367697"/>
              <a:gd name="connsiteY1" fmla="*/ 0 h 2983728"/>
              <a:gd name="connsiteX2" fmla="*/ 227124 w 2367697"/>
              <a:gd name="connsiteY2" fmla="*/ 2967102 h 2983728"/>
              <a:gd name="connsiteX3" fmla="*/ 0 w 2367697"/>
              <a:gd name="connsiteY3" fmla="*/ 2983728 h 2983728"/>
              <a:gd name="connsiteX4" fmla="*/ 14496 w 2367697"/>
              <a:gd name="connsiteY4" fmla="*/ 3343 h 2983728"/>
              <a:gd name="connsiteX0" fmla="*/ 48318 w 2401519"/>
              <a:gd name="connsiteY0" fmla="*/ 3343 h 3340944"/>
              <a:gd name="connsiteX1" fmla="*/ 2401519 w 2401519"/>
              <a:gd name="connsiteY1" fmla="*/ 0 h 3340944"/>
              <a:gd name="connsiteX2" fmla="*/ 0 w 2401519"/>
              <a:gd name="connsiteY2" fmla="*/ 3340944 h 3340944"/>
              <a:gd name="connsiteX3" fmla="*/ 33822 w 2401519"/>
              <a:gd name="connsiteY3" fmla="*/ 2983728 h 3340944"/>
              <a:gd name="connsiteX4" fmla="*/ 48318 w 2401519"/>
              <a:gd name="connsiteY4" fmla="*/ 3343 h 334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1519" h="3340944">
                <a:moveTo>
                  <a:pt x="48318" y="3343"/>
                </a:moveTo>
                <a:lnTo>
                  <a:pt x="2401519" y="0"/>
                </a:lnTo>
                <a:lnTo>
                  <a:pt x="0" y="3340944"/>
                </a:lnTo>
                <a:lnTo>
                  <a:pt x="33822" y="2983728"/>
                </a:lnTo>
                <a:lnTo>
                  <a:pt x="48318" y="3343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9000"/>
                </a:schemeClr>
              </a:gs>
              <a:gs pos="47000">
                <a:srgbClr val="7ABC32">
                  <a:alpha val="58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9" name="フリーフォーム 38"/>
          <p:cNvSpPr/>
          <p:nvPr userDrawn="1"/>
        </p:nvSpPr>
        <p:spPr>
          <a:xfrm>
            <a:off x="514628" y="3861048"/>
            <a:ext cx="2955531" cy="2590845"/>
          </a:xfrm>
          <a:custGeom>
            <a:avLst/>
            <a:gdLst/>
            <a:ahLst/>
            <a:cxnLst/>
            <a:rect l="l" t="t" r="r" b="b"/>
            <a:pathLst>
              <a:path w="3289808" h="2883876">
                <a:moveTo>
                  <a:pt x="2012392" y="1981648"/>
                </a:moveTo>
                <a:cubicBezTo>
                  <a:pt x="1961164" y="1978987"/>
                  <a:pt x="1767463" y="2026091"/>
                  <a:pt x="1616819" y="2177856"/>
                </a:cubicBezTo>
                <a:cubicBezTo>
                  <a:pt x="1494262" y="2308837"/>
                  <a:pt x="1447156" y="2501437"/>
                  <a:pt x="1502130" y="2548329"/>
                </a:cubicBezTo>
                <a:cubicBezTo>
                  <a:pt x="1577477" y="2578793"/>
                  <a:pt x="1716028" y="2501018"/>
                  <a:pt x="1824758" y="2382123"/>
                </a:cubicBezTo>
                <a:cubicBezTo>
                  <a:pt x="1954598" y="2203409"/>
                  <a:pt x="1987992" y="2080825"/>
                  <a:pt x="2012392" y="1981648"/>
                </a:cubicBezTo>
                <a:close/>
                <a:moveTo>
                  <a:pt x="819547" y="1910753"/>
                </a:moveTo>
                <a:cubicBezTo>
                  <a:pt x="730220" y="1955717"/>
                  <a:pt x="646058" y="1974247"/>
                  <a:pt x="495414" y="2126012"/>
                </a:cubicBezTo>
                <a:cubicBezTo>
                  <a:pt x="372858" y="2256993"/>
                  <a:pt x="268601" y="2454355"/>
                  <a:pt x="342626" y="2525060"/>
                </a:cubicBezTo>
                <a:cubicBezTo>
                  <a:pt x="417972" y="2565047"/>
                  <a:pt x="575572" y="2458699"/>
                  <a:pt x="670013" y="2330279"/>
                </a:cubicBezTo>
                <a:cubicBezTo>
                  <a:pt x="785564" y="2142039"/>
                  <a:pt x="814197" y="2024219"/>
                  <a:pt x="819547" y="1910753"/>
                </a:cubicBezTo>
                <a:close/>
                <a:moveTo>
                  <a:pt x="2843606" y="351746"/>
                </a:moveTo>
                <a:cubicBezTo>
                  <a:pt x="2748803" y="359162"/>
                  <a:pt x="2628549" y="433774"/>
                  <a:pt x="2551159" y="533390"/>
                </a:cubicBezTo>
                <a:cubicBezTo>
                  <a:pt x="2378651" y="803265"/>
                  <a:pt x="2409341" y="912803"/>
                  <a:pt x="2400346" y="942965"/>
                </a:cubicBezTo>
                <a:cubicBezTo>
                  <a:pt x="2555920" y="878936"/>
                  <a:pt x="2676572" y="867294"/>
                  <a:pt x="2838497" y="693727"/>
                </a:cubicBezTo>
                <a:cubicBezTo>
                  <a:pt x="2949092" y="551910"/>
                  <a:pt x="2980313" y="446608"/>
                  <a:pt x="2927396" y="368291"/>
                </a:cubicBezTo>
                <a:cubicBezTo>
                  <a:pt x="2903980" y="354268"/>
                  <a:pt x="2875207" y="349274"/>
                  <a:pt x="2843606" y="351746"/>
                </a:cubicBezTo>
                <a:close/>
                <a:moveTo>
                  <a:pt x="1602654" y="324495"/>
                </a:moveTo>
                <a:cubicBezTo>
                  <a:pt x="1512365" y="317042"/>
                  <a:pt x="1447599" y="380997"/>
                  <a:pt x="1357310" y="497215"/>
                </a:cubicBezTo>
                <a:cubicBezTo>
                  <a:pt x="1232427" y="700415"/>
                  <a:pt x="1239305" y="829003"/>
                  <a:pt x="1230310" y="859165"/>
                </a:cubicBezTo>
                <a:cubicBezTo>
                  <a:pt x="1323972" y="847524"/>
                  <a:pt x="1406523" y="831119"/>
                  <a:pt x="1568448" y="657552"/>
                </a:cubicBezTo>
                <a:cubicBezTo>
                  <a:pt x="1679043" y="515735"/>
                  <a:pt x="1705502" y="386621"/>
                  <a:pt x="1643060" y="332116"/>
                </a:cubicBezTo>
                <a:cubicBezTo>
                  <a:pt x="1628971" y="328081"/>
                  <a:pt x="1615552" y="325559"/>
                  <a:pt x="1602654" y="324495"/>
                </a:cubicBezTo>
                <a:close/>
                <a:moveTo>
                  <a:pt x="1579920" y="1729"/>
                </a:moveTo>
                <a:cubicBezTo>
                  <a:pt x="1685372" y="-6429"/>
                  <a:pt x="1791277" y="13638"/>
                  <a:pt x="1880945" y="75319"/>
                </a:cubicBezTo>
                <a:cubicBezTo>
                  <a:pt x="1995588" y="177649"/>
                  <a:pt x="2134621" y="490363"/>
                  <a:pt x="1843717" y="840810"/>
                </a:cubicBezTo>
                <a:cubicBezTo>
                  <a:pt x="1608233" y="1169088"/>
                  <a:pt x="1288785" y="1188020"/>
                  <a:pt x="1199552" y="1180470"/>
                </a:cubicBezTo>
                <a:cubicBezTo>
                  <a:pt x="1193107" y="1283757"/>
                  <a:pt x="1180482" y="1337618"/>
                  <a:pt x="1186394" y="1416191"/>
                </a:cubicBezTo>
                <a:cubicBezTo>
                  <a:pt x="1445414" y="1320977"/>
                  <a:pt x="1620712" y="1273397"/>
                  <a:pt x="2068605" y="1066712"/>
                </a:cubicBezTo>
                <a:cubicBezTo>
                  <a:pt x="2012167" y="330148"/>
                  <a:pt x="2757268" y="-220240"/>
                  <a:pt x="3176302" y="141488"/>
                </a:cubicBezTo>
                <a:cubicBezTo>
                  <a:pt x="3315234" y="247001"/>
                  <a:pt x="3369652" y="642196"/>
                  <a:pt x="3085086" y="935021"/>
                </a:cubicBezTo>
                <a:cubicBezTo>
                  <a:pt x="2855938" y="1144721"/>
                  <a:pt x="2375949" y="1287822"/>
                  <a:pt x="2372219" y="1299934"/>
                </a:cubicBezTo>
                <a:cubicBezTo>
                  <a:pt x="2377862" y="1498272"/>
                  <a:pt x="2387754" y="1561198"/>
                  <a:pt x="2364436" y="1728128"/>
                </a:cubicBezTo>
                <a:cubicBezTo>
                  <a:pt x="2842325" y="1942814"/>
                  <a:pt x="2788874" y="2441708"/>
                  <a:pt x="2797206" y="2835567"/>
                </a:cubicBezTo>
                <a:lnTo>
                  <a:pt x="2448198" y="2835567"/>
                </a:lnTo>
                <a:cubicBezTo>
                  <a:pt x="2438735" y="2600490"/>
                  <a:pt x="2509588" y="2303629"/>
                  <a:pt x="2308595" y="2074731"/>
                </a:cubicBezTo>
                <a:cubicBezTo>
                  <a:pt x="2199821" y="2828791"/>
                  <a:pt x="1483020" y="3029157"/>
                  <a:pt x="1277938" y="2786140"/>
                </a:cubicBezTo>
                <a:cubicBezTo>
                  <a:pt x="881987" y="2404506"/>
                  <a:pt x="1466937" y="1590946"/>
                  <a:pt x="2043349" y="1669882"/>
                </a:cubicBezTo>
                <a:cubicBezTo>
                  <a:pt x="2070389" y="1565258"/>
                  <a:pt x="2048003" y="1497705"/>
                  <a:pt x="2050330" y="1411616"/>
                </a:cubicBezTo>
                <a:cubicBezTo>
                  <a:pt x="1598852" y="1626807"/>
                  <a:pt x="1586039" y="1576325"/>
                  <a:pt x="1177810" y="1760624"/>
                </a:cubicBezTo>
                <a:cubicBezTo>
                  <a:pt x="1096800" y="2773044"/>
                  <a:pt x="380691" y="3010810"/>
                  <a:pt x="116050" y="2800997"/>
                </a:cubicBezTo>
                <a:cubicBezTo>
                  <a:pt x="-53751" y="2698495"/>
                  <a:pt x="-50835" y="2216814"/>
                  <a:pt x="216041" y="1923772"/>
                </a:cubicBezTo>
                <a:cubicBezTo>
                  <a:pt x="499543" y="1638120"/>
                  <a:pt x="794103" y="1548444"/>
                  <a:pt x="874953" y="1509645"/>
                </a:cubicBezTo>
                <a:cubicBezTo>
                  <a:pt x="875590" y="1332867"/>
                  <a:pt x="870684" y="1261385"/>
                  <a:pt x="876863" y="1145568"/>
                </a:cubicBezTo>
                <a:cubicBezTo>
                  <a:pt x="303893" y="978060"/>
                  <a:pt x="398188" y="526347"/>
                  <a:pt x="375093" y="99347"/>
                </a:cubicBezTo>
                <a:lnTo>
                  <a:pt x="703160" y="99347"/>
                </a:lnTo>
                <a:cubicBezTo>
                  <a:pt x="718432" y="248003"/>
                  <a:pt x="606766" y="673751"/>
                  <a:pt x="898604" y="811323"/>
                </a:cubicBezTo>
                <a:cubicBezTo>
                  <a:pt x="914017" y="804860"/>
                  <a:pt x="891458" y="461255"/>
                  <a:pt x="1133691" y="215744"/>
                </a:cubicBezTo>
                <a:cubicBezTo>
                  <a:pt x="1229668" y="107326"/>
                  <a:pt x="1404166" y="15326"/>
                  <a:pt x="1579920" y="1729"/>
                </a:cubicBezTo>
                <a:close/>
              </a:path>
            </a:pathLst>
          </a:custGeom>
          <a:gradFill>
            <a:gsLst>
              <a:gs pos="100000">
                <a:srgbClr val="92D050">
                  <a:alpha val="99000"/>
                </a:srgbClr>
              </a:gs>
              <a:gs pos="0">
                <a:srgbClr val="A2D668">
                  <a:lumMod val="74000"/>
                  <a:lumOff val="26000"/>
                </a:srgbClr>
              </a:gs>
            </a:gsLst>
            <a:lin ang="16200000" scaled="1"/>
          </a:gradFill>
          <a:ln>
            <a:noFill/>
          </a:ln>
          <a:effectLst>
            <a:outerShdw blurRad="50800" dir="21540000" sy="23000" kx="-1200000" algn="bl" rotWithShape="0">
              <a:prstClr val="black">
                <a:alpha val="32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44450" h="50800" prst="coolSlant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62831"/>
            <a:ext cx="7772400" cy="1470025"/>
          </a:xfrm>
          <a:effectLst>
            <a:reflection blurRad="50800" endPos="38500" dist="152400" dir="5400000" sy="-100000" algn="bl" rotWithShape="0"/>
          </a:effectLst>
        </p:spPr>
        <p:txBody>
          <a:bodyPr>
            <a:normAutofit/>
          </a:bodyPr>
          <a:lstStyle>
            <a:lvl1pPr algn="ctr">
              <a:defRPr sz="4000" b="1" cap="none" spc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86722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0497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C284-E196-4606-A1FC-54684801B92C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752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7A7C1-CE22-4147-B4FF-573023807228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9988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31213-2844-4EFD-BC77-6BF3D72C4002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7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323528" y="1196752"/>
            <a:ext cx="8568952" cy="48965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0990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-6745" y="-2"/>
            <a:ext cx="9150745" cy="6858002"/>
          </a:xfrm>
          <a:prstGeom prst="rect">
            <a:avLst/>
          </a:prstGeom>
          <a:gradFill>
            <a:gsLst>
              <a:gs pos="90000">
                <a:srgbClr val="92D050">
                  <a:lumMod val="71000"/>
                  <a:lumOff val="29000"/>
                </a:srgbClr>
              </a:gs>
              <a:gs pos="0">
                <a:srgbClr val="92D050">
                  <a:lumMod val="100000"/>
                </a:srgbClr>
              </a:gs>
              <a:gs pos="65000">
                <a:srgbClr val="92D050"/>
              </a:gs>
            </a:gsLst>
            <a:lin ang="30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円/楕円 7"/>
          <p:cNvSpPr/>
          <p:nvPr userDrawn="1"/>
        </p:nvSpPr>
        <p:spPr>
          <a:xfrm>
            <a:off x="7146589" y="1136965"/>
            <a:ext cx="1563875" cy="1563875"/>
          </a:xfrm>
          <a:prstGeom prst="ellipse">
            <a:avLst/>
          </a:prstGeom>
          <a:solidFill>
            <a:schemeClr val="bg1">
              <a:alpha val="12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円/楕円 8"/>
          <p:cNvSpPr/>
          <p:nvPr userDrawn="1"/>
        </p:nvSpPr>
        <p:spPr>
          <a:xfrm>
            <a:off x="7925883" y="878124"/>
            <a:ext cx="1083031" cy="1083031"/>
          </a:xfrm>
          <a:prstGeom prst="ellipse">
            <a:avLst/>
          </a:prstGeom>
          <a:solidFill>
            <a:srgbClr val="7CBF33">
              <a:alpha val="49000"/>
            </a:srgb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円/楕円 9"/>
          <p:cNvSpPr/>
          <p:nvPr userDrawn="1"/>
        </p:nvSpPr>
        <p:spPr>
          <a:xfrm>
            <a:off x="6660232" y="1223355"/>
            <a:ext cx="1477484" cy="1477484"/>
          </a:xfrm>
          <a:prstGeom prst="ellipse">
            <a:avLst/>
          </a:prstGeom>
          <a:solidFill>
            <a:schemeClr val="bg1">
              <a:alpha val="9000"/>
            </a:scheme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円/楕円 10"/>
          <p:cNvSpPr/>
          <p:nvPr userDrawn="1"/>
        </p:nvSpPr>
        <p:spPr>
          <a:xfrm>
            <a:off x="5740396" y="1933890"/>
            <a:ext cx="2420422" cy="2420422"/>
          </a:xfrm>
          <a:prstGeom prst="ellipse">
            <a:avLst/>
          </a:prstGeom>
          <a:solidFill>
            <a:srgbClr val="339933">
              <a:alpha val="11000"/>
            </a:srgb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円/楕円 11"/>
          <p:cNvSpPr/>
          <p:nvPr userDrawn="1"/>
        </p:nvSpPr>
        <p:spPr>
          <a:xfrm>
            <a:off x="611560" y="-3236"/>
            <a:ext cx="1674984" cy="1674984"/>
          </a:xfrm>
          <a:prstGeom prst="ellipse">
            <a:avLst/>
          </a:prstGeom>
          <a:solidFill>
            <a:srgbClr val="339933">
              <a:alpha val="19000"/>
            </a:srgbClr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円/楕円 12"/>
          <p:cNvSpPr/>
          <p:nvPr userDrawn="1"/>
        </p:nvSpPr>
        <p:spPr>
          <a:xfrm>
            <a:off x="7005786" y="476672"/>
            <a:ext cx="1147953" cy="1147953"/>
          </a:xfrm>
          <a:prstGeom prst="ellipse">
            <a:avLst/>
          </a:prstGeom>
          <a:noFill/>
          <a:ln>
            <a:solidFill>
              <a:srgbClr val="FFFF00">
                <a:alpha val="1000"/>
              </a:srgbClr>
            </a:solidFill>
          </a:ln>
          <a:effectLst>
            <a:glow rad="63500">
              <a:srgbClr val="FFFF00">
                <a:alpha val="5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円/楕円 13"/>
          <p:cNvSpPr/>
          <p:nvPr userDrawn="1"/>
        </p:nvSpPr>
        <p:spPr>
          <a:xfrm>
            <a:off x="683568" y="1087420"/>
            <a:ext cx="1477484" cy="1477484"/>
          </a:xfrm>
          <a:prstGeom prst="ellipse">
            <a:avLst/>
          </a:prstGeom>
          <a:noFill/>
          <a:ln>
            <a:solidFill>
              <a:srgbClr val="FFFF00">
                <a:alpha val="1000"/>
              </a:srgbClr>
            </a:solidFill>
          </a:ln>
          <a:effectLst>
            <a:glow rad="63500">
              <a:srgbClr val="FFFF00">
                <a:alpha val="5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円/楕円 14"/>
          <p:cNvSpPr/>
          <p:nvPr userDrawn="1"/>
        </p:nvSpPr>
        <p:spPr>
          <a:xfrm>
            <a:off x="8519105" y="297572"/>
            <a:ext cx="661407" cy="661407"/>
          </a:xfrm>
          <a:prstGeom prst="ellipse">
            <a:avLst/>
          </a:prstGeom>
          <a:noFill/>
          <a:ln>
            <a:solidFill>
              <a:srgbClr val="FFFF00">
                <a:alpha val="1000"/>
              </a:srgbClr>
            </a:solidFill>
          </a:ln>
          <a:effectLst>
            <a:glow rad="63500">
              <a:srgbClr val="FFFF00">
                <a:alpha val="5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38"/>
          <p:cNvSpPr/>
          <p:nvPr userDrawn="1"/>
        </p:nvSpPr>
        <p:spPr>
          <a:xfrm>
            <a:off x="-8553" y="6607"/>
            <a:ext cx="1882843" cy="6315446"/>
          </a:xfrm>
          <a:custGeom>
            <a:avLst/>
            <a:gdLst>
              <a:gd name="connsiteX0" fmla="*/ 0 w 899592"/>
              <a:gd name="connsiteY0" fmla="*/ 0 h 2928048"/>
              <a:gd name="connsiteX1" fmla="*/ 899592 w 899592"/>
              <a:gd name="connsiteY1" fmla="*/ 0 h 2928048"/>
              <a:gd name="connsiteX2" fmla="*/ 899592 w 899592"/>
              <a:gd name="connsiteY2" fmla="*/ 2928048 h 2928048"/>
              <a:gd name="connsiteX3" fmla="*/ 0 w 899592"/>
              <a:gd name="connsiteY3" fmla="*/ 2928048 h 2928048"/>
              <a:gd name="connsiteX4" fmla="*/ 0 w 899592"/>
              <a:gd name="connsiteY4" fmla="*/ 0 h 2928048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899592 w 1830617"/>
              <a:gd name="connsiteY2" fmla="*/ 2944673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691029 w 1830617"/>
              <a:gd name="connsiteY2" fmla="*/ 2928047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2353201"/>
              <a:gd name="connsiteY0" fmla="*/ 33250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250 h 2961298"/>
              <a:gd name="connsiteX0" fmla="*/ 0 w 2353201"/>
              <a:gd name="connsiteY0" fmla="*/ 3343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43 h 2961298"/>
              <a:gd name="connsiteX0" fmla="*/ 2261 w 2355462"/>
              <a:gd name="connsiteY0" fmla="*/ 3343 h 3408237"/>
              <a:gd name="connsiteX1" fmla="*/ 2355462 w 2355462"/>
              <a:gd name="connsiteY1" fmla="*/ 0 h 3408237"/>
              <a:gd name="connsiteX2" fmla="*/ 0 w 2355462"/>
              <a:gd name="connsiteY2" fmla="*/ 3408237 h 3408237"/>
              <a:gd name="connsiteX3" fmla="*/ 2261 w 2355462"/>
              <a:gd name="connsiteY3" fmla="*/ 2961298 h 3408237"/>
              <a:gd name="connsiteX4" fmla="*/ 2261 w 2355462"/>
              <a:gd name="connsiteY4" fmla="*/ 3343 h 3408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5462" h="3408237">
                <a:moveTo>
                  <a:pt x="2261" y="3343"/>
                </a:moveTo>
                <a:lnTo>
                  <a:pt x="2355462" y="0"/>
                </a:lnTo>
                <a:lnTo>
                  <a:pt x="0" y="3408237"/>
                </a:lnTo>
                <a:cubicBezTo>
                  <a:pt x="754" y="3259257"/>
                  <a:pt x="1507" y="3110278"/>
                  <a:pt x="2261" y="2961298"/>
                </a:cubicBezTo>
                <a:lnTo>
                  <a:pt x="2261" y="3343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9000"/>
                </a:schemeClr>
              </a:gs>
              <a:gs pos="47000">
                <a:srgbClr val="7CBF33">
                  <a:alpha val="42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3"/>
          <p:cNvSpPr/>
          <p:nvPr userDrawn="1"/>
        </p:nvSpPr>
        <p:spPr>
          <a:xfrm>
            <a:off x="-6746" y="-6607"/>
            <a:ext cx="9144000" cy="555287"/>
          </a:xfrm>
          <a:custGeom>
            <a:avLst/>
            <a:gdLst>
              <a:gd name="connsiteX0" fmla="*/ 0 w 9144000"/>
              <a:gd name="connsiteY0" fmla="*/ 0 h 548680"/>
              <a:gd name="connsiteX1" fmla="*/ 9144000 w 9144000"/>
              <a:gd name="connsiteY1" fmla="*/ 0 h 548680"/>
              <a:gd name="connsiteX2" fmla="*/ 9144000 w 9144000"/>
              <a:gd name="connsiteY2" fmla="*/ 548680 h 548680"/>
              <a:gd name="connsiteX3" fmla="*/ 0 w 9144000"/>
              <a:gd name="connsiteY3" fmla="*/ 548680 h 548680"/>
              <a:gd name="connsiteX4" fmla="*/ 0 w 9144000"/>
              <a:gd name="connsiteY4" fmla="*/ 0 h 548680"/>
              <a:gd name="connsiteX0" fmla="*/ 0 w 9144000"/>
              <a:gd name="connsiteY0" fmla="*/ 0 h 548680"/>
              <a:gd name="connsiteX1" fmla="*/ 9144000 w 9144000"/>
              <a:gd name="connsiteY1" fmla="*/ 0 h 548680"/>
              <a:gd name="connsiteX2" fmla="*/ 0 w 9144000"/>
              <a:gd name="connsiteY2" fmla="*/ 548680 h 548680"/>
              <a:gd name="connsiteX3" fmla="*/ 0 w 9144000"/>
              <a:gd name="connsiteY3" fmla="*/ 0 h 54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48680">
                <a:moveTo>
                  <a:pt x="0" y="0"/>
                </a:moveTo>
                <a:lnTo>
                  <a:pt x="9144000" y="0"/>
                </a:lnTo>
                <a:lnTo>
                  <a:pt x="0" y="54868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CC9900">
                  <a:alpha val="0"/>
                </a:srgbClr>
              </a:gs>
              <a:gs pos="81000">
                <a:srgbClr val="003300">
                  <a:alpha val="34000"/>
                </a:srgbClr>
              </a:gs>
            </a:gsLst>
            <a:lin ang="18600000" scaled="0"/>
            <a:tileRect/>
          </a:gradFill>
          <a:ln>
            <a:noFill/>
          </a:ln>
          <a:effectLst>
            <a:outerShdw blurRad="50800" dist="508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正方形/長方形 38"/>
          <p:cNvSpPr/>
          <p:nvPr userDrawn="1"/>
        </p:nvSpPr>
        <p:spPr>
          <a:xfrm>
            <a:off x="-27353" y="-3236"/>
            <a:ext cx="2295097" cy="5486562"/>
          </a:xfrm>
          <a:custGeom>
            <a:avLst/>
            <a:gdLst>
              <a:gd name="connsiteX0" fmla="*/ 0 w 899592"/>
              <a:gd name="connsiteY0" fmla="*/ 0 h 2928048"/>
              <a:gd name="connsiteX1" fmla="*/ 899592 w 899592"/>
              <a:gd name="connsiteY1" fmla="*/ 0 h 2928048"/>
              <a:gd name="connsiteX2" fmla="*/ 899592 w 899592"/>
              <a:gd name="connsiteY2" fmla="*/ 2928048 h 2928048"/>
              <a:gd name="connsiteX3" fmla="*/ 0 w 899592"/>
              <a:gd name="connsiteY3" fmla="*/ 2928048 h 2928048"/>
              <a:gd name="connsiteX4" fmla="*/ 0 w 899592"/>
              <a:gd name="connsiteY4" fmla="*/ 0 h 2928048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899592 w 1830617"/>
              <a:gd name="connsiteY2" fmla="*/ 2944673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691029 w 1830617"/>
              <a:gd name="connsiteY2" fmla="*/ 2928047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2353201"/>
              <a:gd name="connsiteY0" fmla="*/ 33250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250 h 2961298"/>
              <a:gd name="connsiteX0" fmla="*/ 0 w 2353201"/>
              <a:gd name="connsiteY0" fmla="*/ 3343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43 h 2961298"/>
              <a:gd name="connsiteX0" fmla="*/ 0 w 2353201"/>
              <a:gd name="connsiteY0" fmla="*/ 3343 h 2961298"/>
              <a:gd name="connsiteX1" fmla="*/ 2353201 w 2353201"/>
              <a:gd name="connsiteY1" fmla="*/ 0 h 2961298"/>
              <a:gd name="connsiteX2" fmla="*/ 604046 w 2353201"/>
              <a:gd name="connsiteY2" fmla="*/ 1419397 h 2961298"/>
              <a:gd name="connsiteX3" fmla="*/ 0 w 2353201"/>
              <a:gd name="connsiteY3" fmla="*/ 2961298 h 2961298"/>
              <a:gd name="connsiteX4" fmla="*/ 0 w 2353201"/>
              <a:gd name="connsiteY4" fmla="*/ 3343 h 2961298"/>
              <a:gd name="connsiteX0" fmla="*/ 0 w 2353201"/>
              <a:gd name="connsiteY0" fmla="*/ 3343 h 1473407"/>
              <a:gd name="connsiteX1" fmla="*/ 2353201 w 2353201"/>
              <a:gd name="connsiteY1" fmla="*/ 0 h 1473407"/>
              <a:gd name="connsiteX2" fmla="*/ 604046 w 2353201"/>
              <a:gd name="connsiteY2" fmla="*/ 1419397 h 1473407"/>
              <a:gd name="connsiteX3" fmla="*/ 0 w 2353201"/>
              <a:gd name="connsiteY3" fmla="*/ 1473407 h 1473407"/>
              <a:gd name="connsiteX4" fmla="*/ 0 w 2353201"/>
              <a:gd name="connsiteY4" fmla="*/ 3343 h 1473407"/>
              <a:gd name="connsiteX0" fmla="*/ 19324 w 2372525"/>
              <a:gd name="connsiteY0" fmla="*/ 3343 h 1882961"/>
              <a:gd name="connsiteX1" fmla="*/ 2372525 w 2372525"/>
              <a:gd name="connsiteY1" fmla="*/ 0 h 1882961"/>
              <a:gd name="connsiteX2" fmla="*/ 0 w 2372525"/>
              <a:gd name="connsiteY2" fmla="*/ 1882961 h 1882961"/>
              <a:gd name="connsiteX3" fmla="*/ 19324 w 2372525"/>
              <a:gd name="connsiteY3" fmla="*/ 1473407 h 1882961"/>
              <a:gd name="connsiteX4" fmla="*/ 19324 w 2372525"/>
              <a:gd name="connsiteY4" fmla="*/ 3343 h 1882961"/>
              <a:gd name="connsiteX0" fmla="*/ 0 w 2353201"/>
              <a:gd name="connsiteY0" fmla="*/ 3343 h 2967102"/>
              <a:gd name="connsiteX1" fmla="*/ 2353201 w 2353201"/>
              <a:gd name="connsiteY1" fmla="*/ 0 h 2967102"/>
              <a:gd name="connsiteX2" fmla="*/ 212628 w 2353201"/>
              <a:gd name="connsiteY2" fmla="*/ 2967102 h 2967102"/>
              <a:gd name="connsiteX3" fmla="*/ 0 w 2353201"/>
              <a:gd name="connsiteY3" fmla="*/ 1473407 h 2967102"/>
              <a:gd name="connsiteX4" fmla="*/ 0 w 2353201"/>
              <a:gd name="connsiteY4" fmla="*/ 3343 h 2967102"/>
              <a:gd name="connsiteX0" fmla="*/ 14496 w 2367697"/>
              <a:gd name="connsiteY0" fmla="*/ 3343 h 2983728"/>
              <a:gd name="connsiteX1" fmla="*/ 2367697 w 2367697"/>
              <a:gd name="connsiteY1" fmla="*/ 0 h 2983728"/>
              <a:gd name="connsiteX2" fmla="*/ 227124 w 2367697"/>
              <a:gd name="connsiteY2" fmla="*/ 2967102 h 2983728"/>
              <a:gd name="connsiteX3" fmla="*/ 0 w 2367697"/>
              <a:gd name="connsiteY3" fmla="*/ 2983728 h 2983728"/>
              <a:gd name="connsiteX4" fmla="*/ 14496 w 2367697"/>
              <a:gd name="connsiteY4" fmla="*/ 3343 h 2983728"/>
              <a:gd name="connsiteX0" fmla="*/ 48318 w 2401519"/>
              <a:gd name="connsiteY0" fmla="*/ 3343 h 3340944"/>
              <a:gd name="connsiteX1" fmla="*/ 2401519 w 2401519"/>
              <a:gd name="connsiteY1" fmla="*/ 0 h 3340944"/>
              <a:gd name="connsiteX2" fmla="*/ 0 w 2401519"/>
              <a:gd name="connsiteY2" fmla="*/ 3340944 h 3340944"/>
              <a:gd name="connsiteX3" fmla="*/ 33822 w 2401519"/>
              <a:gd name="connsiteY3" fmla="*/ 2983728 h 3340944"/>
              <a:gd name="connsiteX4" fmla="*/ 48318 w 2401519"/>
              <a:gd name="connsiteY4" fmla="*/ 3343 h 3340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01519" h="3340944">
                <a:moveTo>
                  <a:pt x="48318" y="3343"/>
                </a:moveTo>
                <a:lnTo>
                  <a:pt x="2401519" y="0"/>
                </a:lnTo>
                <a:lnTo>
                  <a:pt x="0" y="3340944"/>
                </a:lnTo>
                <a:lnTo>
                  <a:pt x="33822" y="2983728"/>
                </a:lnTo>
                <a:lnTo>
                  <a:pt x="48318" y="3343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9000"/>
                </a:schemeClr>
              </a:gs>
              <a:gs pos="47000">
                <a:srgbClr val="7ABC32">
                  <a:alpha val="58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フリーフォーム 19"/>
          <p:cNvSpPr/>
          <p:nvPr userDrawn="1"/>
        </p:nvSpPr>
        <p:spPr>
          <a:xfrm>
            <a:off x="65736" y="4187903"/>
            <a:ext cx="2955531" cy="2590845"/>
          </a:xfrm>
          <a:custGeom>
            <a:avLst/>
            <a:gdLst/>
            <a:ahLst/>
            <a:cxnLst/>
            <a:rect l="l" t="t" r="r" b="b"/>
            <a:pathLst>
              <a:path w="3289808" h="2883876">
                <a:moveTo>
                  <a:pt x="2012392" y="1981648"/>
                </a:moveTo>
                <a:cubicBezTo>
                  <a:pt x="1961164" y="1978987"/>
                  <a:pt x="1767463" y="2026091"/>
                  <a:pt x="1616819" y="2177856"/>
                </a:cubicBezTo>
                <a:cubicBezTo>
                  <a:pt x="1494262" y="2308837"/>
                  <a:pt x="1447156" y="2501437"/>
                  <a:pt x="1502130" y="2548329"/>
                </a:cubicBezTo>
                <a:cubicBezTo>
                  <a:pt x="1577477" y="2578793"/>
                  <a:pt x="1716028" y="2501018"/>
                  <a:pt x="1824758" y="2382123"/>
                </a:cubicBezTo>
                <a:cubicBezTo>
                  <a:pt x="1954598" y="2203409"/>
                  <a:pt x="1987992" y="2080825"/>
                  <a:pt x="2012392" y="1981648"/>
                </a:cubicBezTo>
                <a:close/>
                <a:moveTo>
                  <a:pt x="819547" y="1910753"/>
                </a:moveTo>
                <a:cubicBezTo>
                  <a:pt x="730220" y="1955717"/>
                  <a:pt x="646058" y="1974247"/>
                  <a:pt x="495414" y="2126012"/>
                </a:cubicBezTo>
                <a:cubicBezTo>
                  <a:pt x="372858" y="2256993"/>
                  <a:pt x="268601" y="2454355"/>
                  <a:pt x="342626" y="2525060"/>
                </a:cubicBezTo>
                <a:cubicBezTo>
                  <a:pt x="417972" y="2565047"/>
                  <a:pt x="575572" y="2458699"/>
                  <a:pt x="670013" y="2330279"/>
                </a:cubicBezTo>
                <a:cubicBezTo>
                  <a:pt x="785564" y="2142039"/>
                  <a:pt x="814197" y="2024219"/>
                  <a:pt x="819547" y="1910753"/>
                </a:cubicBezTo>
                <a:close/>
                <a:moveTo>
                  <a:pt x="2843606" y="351746"/>
                </a:moveTo>
                <a:cubicBezTo>
                  <a:pt x="2748803" y="359162"/>
                  <a:pt x="2628549" y="433774"/>
                  <a:pt x="2551159" y="533390"/>
                </a:cubicBezTo>
                <a:cubicBezTo>
                  <a:pt x="2378651" y="803265"/>
                  <a:pt x="2409341" y="912803"/>
                  <a:pt x="2400346" y="942965"/>
                </a:cubicBezTo>
                <a:cubicBezTo>
                  <a:pt x="2555920" y="878936"/>
                  <a:pt x="2676572" y="867294"/>
                  <a:pt x="2838497" y="693727"/>
                </a:cubicBezTo>
                <a:cubicBezTo>
                  <a:pt x="2949092" y="551910"/>
                  <a:pt x="2980313" y="446608"/>
                  <a:pt x="2927396" y="368291"/>
                </a:cubicBezTo>
                <a:cubicBezTo>
                  <a:pt x="2903980" y="354268"/>
                  <a:pt x="2875207" y="349274"/>
                  <a:pt x="2843606" y="351746"/>
                </a:cubicBezTo>
                <a:close/>
                <a:moveTo>
                  <a:pt x="1602654" y="324495"/>
                </a:moveTo>
                <a:cubicBezTo>
                  <a:pt x="1512365" y="317042"/>
                  <a:pt x="1447599" y="380997"/>
                  <a:pt x="1357310" y="497215"/>
                </a:cubicBezTo>
                <a:cubicBezTo>
                  <a:pt x="1232427" y="700415"/>
                  <a:pt x="1239305" y="829003"/>
                  <a:pt x="1230310" y="859165"/>
                </a:cubicBezTo>
                <a:cubicBezTo>
                  <a:pt x="1323972" y="847524"/>
                  <a:pt x="1406523" y="831119"/>
                  <a:pt x="1568448" y="657552"/>
                </a:cubicBezTo>
                <a:cubicBezTo>
                  <a:pt x="1679043" y="515735"/>
                  <a:pt x="1705502" y="386621"/>
                  <a:pt x="1643060" y="332116"/>
                </a:cubicBezTo>
                <a:cubicBezTo>
                  <a:pt x="1628971" y="328081"/>
                  <a:pt x="1615552" y="325559"/>
                  <a:pt x="1602654" y="324495"/>
                </a:cubicBezTo>
                <a:close/>
                <a:moveTo>
                  <a:pt x="1579920" y="1729"/>
                </a:moveTo>
                <a:cubicBezTo>
                  <a:pt x="1685372" y="-6429"/>
                  <a:pt x="1791277" y="13638"/>
                  <a:pt x="1880945" y="75319"/>
                </a:cubicBezTo>
                <a:cubicBezTo>
                  <a:pt x="1995588" y="177649"/>
                  <a:pt x="2134621" y="490363"/>
                  <a:pt x="1843717" y="840810"/>
                </a:cubicBezTo>
                <a:cubicBezTo>
                  <a:pt x="1608233" y="1169088"/>
                  <a:pt x="1288785" y="1188020"/>
                  <a:pt x="1199552" y="1180470"/>
                </a:cubicBezTo>
                <a:cubicBezTo>
                  <a:pt x="1193107" y="1283757"/>
                  <a:pt x="1180482" y="1337618"/>
                  <a:pt x="1186394" y="1416191"/>
                </a:cubicBezTo>
                <a:cubicBezTo>
                  <a:pt x="1445414" y="1320977"/>
                  <a:pt x="1620712" y="1273397"/>
                  <a:pt x="2068605" y="1066712"/>
                </a:cubicBezTo>
                <a:cubicBezTo>
                  <a:pt x="2012167" y="330148"/>
                  <a:pt x="2757268" y="-220240"/>
                  <a:pt x="3176302" y="141488"/>
                </a:cubicBezTo>
                <a:cubicBezTo>
                  <a:pt x="3315234" y="247001"/>
                  <a:pt x="3369652" y="642196"/>
                  <a:pt x="3085086" y="935021"/>
                </a:cubicBezTo>
                <a:cubicBezTo>
                  <a:pt x="2855938" y="1144721"/>
                  <a:pt x="2375949" y="1287822"/>
                  <a:pt x="2372219" y="1299934"/>
                </a:cubicBezTo>
                <a:cubicBezTo>
                  <a:pt x="2377862" y="1498272"/>
                  <a:pt x="2387754" y="1561198"/>
                  <a:pt x="2364436" y="1728128"/>
                </a:cubicBezTo>
                <a:cubicBezTo>
                  <a:pt x="2842325" y="1942814"/>
                  <a:pt x="2788874" y="2441708"/>
                  <a:pt x="2797206" y="2835567"/>
                </a:cubicBezTo>
                <a:lnTo>
                  <a:pt x="2448198" y="2835567"/>
                </a:lnTo>
                <a:cubicBezTo>
                  <a:pt x="2438735" y="2600490"/>
                  <a:pt x="2509588" y="2303629"/>
                  <a:pt x="2308595" y="2074731"/>
                </a:cubicBezTo>
                <a:cubicBezTo>
                  <a:pt x="2199821" y="2828791"/>
                  <a:pt x="1483020" y="3029157"/>
                  <a:pt x="1277938" y="2786140"/>
                </a:cubicBezTo>
                <a:cubicBezTo>
                  <a:pt x="881987" y="2404506"/>
                  <a:pt x="1466937" y="1590946"/>
                  <a:pt x="2043349" y="1669882"/>
                </a:cubicBezTo>
                <a:cubicBezTo>
                  <a:pt x="2070389" y="1565258"/>
                  <a:pt x="2048003" y="1497705"/>
                  <a:pt x="2050330" y="1411616"/>
                </a:cubicBezTo>
                <a:cubicBezTo>
                  <a:pt x="1598852" y="1626807"/>
                  <a:pt x="1586039" y="1576325"/>
                  <a:pt x="1177810" y="1760624"/>
                </a:cubicBezTo>
                <a:cubicBezTo>
                  <a:pt x="1096800" y="2773044"/>
                  <a:pt x="380691" y="3010810"/>
                  <a:pt x="116050" y="2800997"/>
                </a:cubicBezTo>
                <a:cubicBezTo>
                  <a:pt x="-53751" y="2698495"/>
                  <a:pt x="-50835" y="2216814"/>
                  <a:pt x="216041" y="1923772"/>
                </a:cubicBezTo>
                <a:cubicBezTo>
                  <a:pt x="499543" y="1638120"/>
                  <a:pt x="794103" y="1548444"/>
                  <a:pt x="874953" y="1509645"/>
                </a:cubicBezTo>
                <a:cubicBezTo>
                  <a:pt x="875590" y="1332867"/>
                  <a:pt x="870684" y="1261385"/>
                  <a:pt x="876863" y="1145568"/>
                </a:cubicBezTo>
                <a:cubicBezTo>
                  <a:pt x="303893" y="978060"/>
                  <a:pt x="398188" y="526347"/>
                  <a:pt x="375093" y="99347"/>
                </a:cubicBezTo>
                <a:lnTo>
                  <a:pt x="703160" y="99347"/>
                </a:lnTo>
                <a:cubicBezTo>
                  <a:pt x="718432" y="248003"/>
                  <a:pt x="606766" y="673751"/>
                  <a:pt x="898604" y="811323"/>
                </a:cubicBezTo>
                <a:cubicBezTo>
                  <a:pt x="914017" y="804860"/>
                  <a:pt x="891458" y="461255"/>
                  <a:pt x="1133691" y="215744"/>
                </a:cubicBezTo>
                <a:cubicBezTo>
                  <a:pt x="1229668" y="107326"/>
                  <a:pt x="1404166" y="15326"/>
                  <a:pt x="1579920" y="1729"/>
                </a:cubicBezTo>
                <a:close/>
              </a:path>
            </a:pathLst>
          </a:custGeom>
          <a:gradFill>
            <a:gsLst>
              <a:gs pos="100000">
                <a:srgbClr val="92D050">
                  <a:alpha val="20000"/>
                </a:srgbClr>
              </a:gs>
              <a:gs pos="0">
                <a:srgbClr val="A2D668">
                  <a:lumMod val="74000"/>
                  <a:lumOff val="26000"/>
                  <a:alpha val="20000"/>
                </a:srgbClr>
              </a:gs>
            </a:gsLst>
            <a:lin ang="16200000" scaled="1"/>
          </a:gradFill>
          <a:ln>
            <a:noFill/>
          </a:ln>
          <a:effectLst>
            <a:outerShdw blurRad="50800" dir="21540000" sy="23000" kx="-1200000" algn="bl" rotWithShape="0">
              <a:prstClr val="black">
                <a:alpha val="32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44450" h="50800" prst="coolSlant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200995"/>
            <a:ext cx="7772400" cy="1362075"/>
          </a:xfrm>
        </p:spPr>
        <p:txBody>
          <a:bodyPr anchor="t">
            <a:normAutofit/>
          </a:bodyPr>
          <a:lstStyle>
            <a:lvl1pPr algn="ctr">
              <a:defRPr kumimoji="1" lang="ja-JP" altLang="en-US" sz="3600" b="1" kern="1200" cap="none" spc="0" dirty="0">
                <a:ln w="17780" cmpd="sng">
                  <a:noFill/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HG丸ｺﾞｼｯｸM-PRO" pitchFamily="50" charset="-128"/>
                <a:ea typeface="HG丸ｺﾞｼｯｸM-PRO" pitchFamily="50" charset="-128"/>
                <a:cs typeface="+mj-cs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170080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38F8B-F90F-4DCC-BDEE-8D5642AE8289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11603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48F3B-E987-44E1-BD10-DEE4B2693B42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8714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E263-76D2-4D23-A35B-A2959C5C0345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1613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4175A-3B7B-4AA0-A070-5FBE1F6C97B5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172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E9F3D-143D-4DE9-BEBA-56938705CA0A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7357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4CF4-33A9-4A8F-A2D7-145188C2CBD0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3417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30C8D-B3A1-45EA-A389-84E20B5BC952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©Japan Forest Technology Association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2261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 userDrawn="1"/>
        </p:nvGrpSpPr>
        <p:grpSpPr>
          <a:xfrm>
            <a:off x="-3373" y="6106726"/>
            <a:ext cx="9150321" cy="1018382"/>
            <a:chOff x="-3373" y="6106726"/>
            <a:chExt cx="9150321" cy="1018382"/>
          </a:xfrm>
        </p:grpSpPr>
        <p:sp>
          <p:nvSpPr>
            <p:cNvPr id="8" name="正方形/長方形 13"/>
            <p:cNvSpPr/>
            <p:nvPr userDrawn="1"/>
          </p:nvSpPr>
          <p:spPr>
            <a:xfrm rot="10601325">
              <a:off x="334501" y="6106726"/>
              <a:ext cx="8812447" cy="1018382"/>
            </a:xfrm>
            <a:custGeom>
              <a:avLst/>
              <a:gdLst>
                <a:gd name="connsiteX0" fmla="*/ 0 w 9144000"/>
                <a:gd name="connsiteY0" fmla="*/ 0 h 548680"/>
                <a:gd name="connsiteX1" fmla="*/ 9144000 w 9144000"/>
                <a:gd name="connsiteY1" fmla="*/ 0 h 548680"/>
                <a:gd name="connsiteX2" fmla="*/ 9144000 w 9144000"/>
                <a:gd name="connsiteY2" fmla="*/ 548680 h 548680"/>
                <a:gd name="connsiteX3" fmla="*/ 0 w 9144000"/>
                <a:gd name="connsiteY3" fmla="*/ 548680 h 548680"/>
                <a:gd name="connsiteX4" fmla="*/ 0 w 9144000"/>
                <a:gd name="connsiteY4" fmla="*/ 0 h 548680"/>
                <a:gd name="connsiteX0" fmla="*/ 0 w 9144000"/>
                <a:gd name="connsiteY0" fmla="*/ 0 h 548680"/>
                <a:gd name="connsiteX1" fmla="*/ 9144000 w 9144000"/>
                <a:gd name="connsiteY1" fmla="*/ 0 h 548680"/>
                <a:gd name="connsiteX2" fmla="*/ 0 w 9144000"/>
                <a:gd name="connsiteY2" fmla="*/ 548680 h 548680"/>
                <a:gd name="connsiteX3" fmla="*/ 0 w 9144000"/>
                <a:gd name="connsiteY3" fmla="*/ 0 h 548680"/>
                <a:gd name="connsiteX0" fmla="*/ 223152 w 9144000"/>
                <a:gd name="connsiteY0" fmla="*/ 0 h 607928"/>
                <a:gd name="connsiteX1" fmla="*/ 9144000 w 9144000"/>
                <a:gd name="connsiteY1" fmla="*/ 59248 h 607928"/>
                <a:gd name="connsiteX2" fmla="*/ 0 w 9144000"/>
                <a:gd name="connsiteY2" fmla="*/ 607928 h 607928"/>
                <a:gd name="connsiteX3" fmla="*/ 223152 w 9144000"/>
                <a:gd name="connsiteY3" fmla="*/ 0 h 607928"/>
                <a:gd name="connsiteX0" fmla="*/ 223152 w 9279191"/>
                <a:gd name="connsiteY0" fmla="*/ 0 h 607928"/>
                <a:gd name="connsiteX1" fmla="*/ 9279192 w 9279191"/>
                <a:gd name="connsiteY1" fmla="*/ 118906 h 607928"/>
                <a:gd name="connsiteX2" fmla="*/ 0 w 9279191"/>
                <a:gd name="connsiteY2" fmla="*/ 607928 h 607928"/>
                <a:gd name="connsiteX3" fmla="*/ 223152 w 9279191"/>
                <a:gd name="connsiteY3" fmla="*/ 0 h 607928"/>
                <a:gd name="connsiteX0" fmla="*/ 223152 w 9313594"/>
                <a:gd name="connsiteY0" fmla="*/ 0 h 607928"/>
                <a:gd name="connsiteX1" fmla="*/ 9313594 w 9313594"/>
                <a:gd name="connsiteY1" fmla="*/ 216593 h 607928"/>
                <a:gd name="connsiteX2" fmla="*/ 0 w 9313594"/>
                <a:gd name="connsiteY2" fmla="*/ 607928 h 607928"/>
                <a:gd name="connsiteX3" fmla="*/ 223152 w 9313594"/>
                <a:gd name="connsiteY3" fmla="*/ 0 h 607928"/>
                <a:gd name="connsiteX0" fmla="*/ 813077 w 9313594"/>
                <a:gd name="connsiteY0" fmla="*/ 0 h 420071"/>
                <a:gd name="connsiteX1" fmla="*/ 9313594 w 9313594"/>
                <a:gd name="connsiteY1" fmla="*/ 28736 h 420071"/>
                <a:gd name="connsiteX2" fmla="*/ 0 w 9313594"/>
                <a:gd name="connsiteY2" fmla="*/ 420071 h 420071"/>
                <a:gd name="connsiteX3" fmla="*/ 813077 w 9313594"/>
                <a:gd name="connsiteY3" fmla="*/ 0 h 420071"/>
                <a:gd name="connsiteX0" fmla="*/ 162136 w 9313594"/>
                <a:gd name="connsiteY0" fmla="*/ 0 h 623307"/>
                <a:gd name="connsiteX1" fmla="*/ 9313594 w 9313594"/>
                <a:gd name="connsiteY1" fmla="*/ 231972 h 623307"/>
                <a:gd name="connsiteX2" fmla="*/ 0 w 9313594"/>
                <a:gd name="connsiteY2" fmla="*/ 623307 h 623307"/>
                <a:gd name="connsiteX3" fmla="*/ 162136 w 9313594"/>
                <a:gd name="connsiteY3" fmla="*/ 0 h 623307"/>
                <a:gd name="connsiteX0" fmla="*/ 40099 w 9191557"/>
                <a:gd name="connsiteY0" fmla="*/ 0 h 654066"/>
                <a:gd name="connsiteX1" fmla="*/ 9191557 w 9191557"/>
                <a:gd name="connsiteY1" fmla="*/ 231972 h 654066"/>
                <a:gd name="connsiteX2" fmla="*/ 0 w 9191557"/>
                <a:gd name="connsiteY2" fmla="*/ 654066 h 654066"/>
                <a:gd name="connsiteX3" fmla="*/ 40099 w 9191557"/>
                <a:gd name="connsiteY3" fmla="*/ 0 h 654066"/>
                <a:gd name="connsiteX0" fmla="*/ 40099 w 9136274"/>
                <a:gd name="connsiteY0" fmla="*/ 0 h 654066"/>
                <a:gd name="connsiteX1" fmla="*/ 9136274 w 9136274"/>
                <a:gd name="connsiteY1" fmla="*/ 264838 h 654066"/>
                <a:gd name="connsiteX2" fmla="*/ 0 w 9136274"/>
                <a:gd name="connsiteY2" fmla="*/ 654066 h 654066"/>
                <a:gd name="connsiteX3" fmla="*/ 40099 w 9136274"/>
                <a:gd name="connsiteY3" fmla="*/ 0 h 654066"/>
                <a:gd name="connsiteX0" fmla="*/ 40099 w 9869442"/>
                <a:gd name="connsiteY0" fmla="*/ 0 h 654066"/>
                <a:gd name="connsiteX1" fmla="*/ 9869442 w 9869442"/>
                <a:gd name="connsiteY1" fmla="*/ 301352 h 654066"/>
                <a:gd name="connsiteX2" fmla="*/ 0 w 9869442"/>
                <a:gd name="connsiteY2" fmla="*/ 654066 h 654066"/>
                <a:gd name="connsiteX3" fmla="*/ 40099 w 9869442"/>
                <a:gd name="connsiteY3" fmla="*/ 0 h 654066"/>
                <a:gd name="connsiteX0" fmla="*/ 0 w 9829343"/>
                <a:gd name="connsiteY0" fmla="*/ 0 h 607415"/>
                <a:gd name="connsiteX1" fmla="*/ 9829343 w 9829343"/>
                <a:gd name="connsiteY1" fmla="*/ 301352 h 607415"/>
                <a:gd name="connsiteX2" fmla="*/ 16676 w 9829343"/>
                <a:gd name="connsiteY2" fmla="*/ 607415 h 607415"/>
                <a:gd name="connsiteX3" fmla="*/ 0 w 9829343"/>
                <a:gd name="connsiteY3" fmla="*/ 0 h 607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9343" h="607415">
                  <a:moveTo>
                    <a:pt x="0" y="0"/>
                  </a:moveTo>
                  <a:lnTo>
                    <a:pt x="9829343" y="301352"/>
                  </a:lnTo>
                  <a:lnTo>
                    <a:pt x="16676" y="607415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3300">
                    <a:alpha val="0"/>
                  </a:srgbClr>
                </a:gs>
                <a:gs pos="81000">
                  <a:srgbClr val="003300">
                    <a:alpha val="59000"/>
                  </a:srgbClr>
                </a:gs>
              </a:gsLst>
              <a:lin ang="18600000" scaled="0"/>
              <a:tileRect/>
            </a:gradFill>
            <a:ln>
              <a:noFill/>
            </a:ln>
            <a:effectLst>
              <a:outerShdw blurRad="50800" dist="508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/>
            <p:cNvSpPr/>
            <p:nvPr userDrawn="1"/>
          </p:nvSpPr>
          <p:spPr>
            <a:xfrm>
              <a:off x="-3373" y="6279164"/>
              <a:ext cx="9144000" cy="59991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4000"/>
                  </a:schemeClr>
                </a:gs>
                <a:gs pos="85000">
                  <a:srgbClr val="339933">
                    <a:alpha val="87000"/>
                  </a:srgbClr>
                </a:gs>
              </a:gsLst>
              <a:lin ang="20400000" scaled="0"/>
              <a:tileRect/>
            </a:gradFill>
            <a:ln>
              <a:noFill/>
            </a:ln>
            <a:effectLst>
              <a:outerShdw blurRad="114300" dist="38100" dir="16200000" rotWithShape="0">
                <a:prstClr val="black">
                  <a:alpha val="35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1" name="正方形/長方形 10"/>
          <p:cNvSpPr/>
          <p:nvPr userDrawn="1"/>
        </p:nvSpPr>
        <p:spPr>
          <a:xfrm>
            <a:off x="-6745" y="-20778"/>
            <a:ext cx="9150745" cy="1029308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2" name="円/楕円 11"/>
          <p:cNvSpPr/>
          <p:nvPr userDrawn="1"/>
        </p:nvSpPr>
        <p:spPr>
          <a:xfrm>
            <a:off x="8519105" y="276795"/>
            <a:ext cx="661407" cy="661407"/>
          </a:xfrm>
          <a:prstGeom prst="ellipse">
            <a:avLst/>
          </a:prstGeom>
          <a:noFill/>
          <a:ln>
            <a:solidFill>
              <a:srgbClr val="FFFF00">
                <a:alpha val="1000"/>
              </a:srgbClr>
            </a:solidFill>
          </a:ln>
          <a:effectLst>
            <a:glow rad="63500">
              <a:srgbClr val="FFFF00">
                <a:alpha val="5000"/>
              </a:srgb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3" name="正方形/長方形 38"/>
          <p:cNvSpPr/>
          <p:nvPr userDrawn="1"/>
        </p:nvSpPr>
        <p:spPr>
          <a:xfrm>
            <a:off x="-6745" y="-14171"/>
            <a:ext cx="1881036" cy="1022701"/>
          </a:xfrm>
          <a:custGeom>
            <a:avLst/>
            <a:gdLst>
              <a:gd name="connsiteX0" fmla="*/ 0 w 899592"/>
              <a:gd name="connsiteY0" fmla="*/ 0 h 2928048"/>
              <a:gd name="connsiteX1" fmla="*/ 899592 w 899592"/>
              <a:gd name="connsiteY1" fmla="*/ 0 h 2928048"/>
              <a:gd name="connsiteX2" fmla="*/ 899592 w 899592"/>
              <a:gd name="connsiteY2" fmla="*/ 2928048 h 2928048"/>
              <a:gd name="connsiteX3" fmla="*/ 0 w 899592"/>
              <a:gd name="connsiteY3" fmla="*/ 2928048 h 2928048"/>
              <a:gd name="connsiteX4" fmla="*/ 0 w 899592"/>
              <a:gd name="connsiteY4" fmla="*/ 0 h 2928048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899592 w 1830617"/>
              <a:gd name="connsiteY2" fmla="*/ 2944673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691029 w 1830617"/>
              <a:gd name="connsiteY2" fmla="*/ 2928047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2353201"/>
              <a:gd name="connsiteY0" fmla="*/ 33250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250 h 2961298"/>
              <a:gd name="connsiteX0" fmla="*/ 0 w 2353201"/>
              <a:gd name="connsiteY0" fmla="*/ 3343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43 h 2961298"/>
              <a:gd name="connsiteX0" fmla="*/ 2261 w 2355462"/>
              <a:gd name="connsiteY0" fmla="*/ 3343 h 3408237"/>
              <a:gd name="connsiteX1" fmla="*/ 2355462 w 2355462"/>
              <a:gd name="connsiteY1" fmla="*/ 0 h 3408237"/>
              <a:gd name="connsiteX2" fmla="*/ 0 w 2355462"/>
              <a:gd name="connsiteY2" fmla="*/ 3408237 h 3408237"/>
              <a:gd name="connsiteX3" fmla="*/ 2261 w 2355462"/>
              <a:gd name="connsiteY3" fmla="*/ 2961298 h 3408237"/>
              <a:gd name="connsiteX4" fmla="*/ 2261 w 2355462"/>
              <a:gd name="connsiteY4" fmla="*/ 3343 h 3408237"/>
              <a:gd name="connsiteX0" fmla="*/ 2261 w 2355462"/>
              <a:gd name="connsiteY0" fmla="*/ 3343 h 3408237"/>
              <a:gd name="connsiteX1" fmla="*/ 2355462 w 2355462"/>
              <a:gd name="connsiteY1" fmla="*/ 0 h 3408237"/>
              <a:gd name="connsiteX2" fmla="*/ 0 w 2355462"/>
              <a:gd name="connsiteY2" fmla="*/ 3408237 h 3408237"/>
              <a:gd name="connsiteX3" fmla="*/ 2261 w 2355462"/>
              <a:gd name="connsiteY3" fmla="*/ 307020 h 3408237"/>
              <a:gd name="connsiteX4" fmla="*/ 2261 w 2355462"/>
              <a:gd name="connsiteY4" fmla="*/ 3343 h 3408237"/>
              <a:gd name="connsiteX0" fmla="*/ 0 w 2353201"/>
              <a:gd name="connsiteY0" fmla="*/ 3343 h 352564"/>
              <a:gd name="connsiteX1" fmla="*/ 2353201 w 2353201"/>
              <a:gd name="connsiteY1" fmla="*/ 0 h 352564"/>
              <a:gd name="connsiteX2" fmla="*/ 1956281 w 2353201"/>
              <a:gd name="connsiteY2" fmla="*/ 327780 h 352564"/>
              <a:gd name="connsiteX3" fmla="*/ 0 w 2353201"/>
              <a:gd name="connsiteY3" fmla="*/ 307020 h 352564"/>
              <a:gd name="connsiteX4" fmla="*/ 0 w 2353201"/>
              <a:gd name="connsiteY4" fmla="*/ 3343 h 352564"/>
              <a:gd name="connsiteX0" fmla="*/ 0 w 2353201"/>
              <a:gd name="connsiteY0" fmla="*/ 3343 h 377337"/>
              <a:gd name="connsiteX1" fmla="*/ 2353201 w 2353201"/>
              <a:gd name="connsiteY1" fmla="*/ 0 h 377337"/>
              <a:gd name="connsiteX2" fmla="*/ 1956281 w 2353201"/>
              <a:gd name="connsiteY2" fmla="*/ 327780 h 377337"/>
              <a:gd name="connsiteX3" fmla="*/ 0 w 2353201"/>
              <a:gd name="connsiteY3" fmla="*/ 307020 h 377337"/>
              <a:gd name="connsiteX4" fmla="*/ 0 w 2353201"/>
              <a:gd name="connsiteY4" fmla="*/ 3343 h 377337"/>
              <a:gd name="connsiteX0" fmla="*/ 123 w 2353324"/>
              <a:gd name="connsiteY0" fmla="*/ 3343 h 327780"/>
              <a:gd name="connsiteX1" fmla="*/ 2353324 w 2353324"/>
              <a:gd name="connsiteY1" fmla="*/ 0 h 327780"/>
              <a:gd name="connsiteX2" fmla="*/ 1956404 w 2353324"/>
              <a:gd name="connsiteY2" fmla="*/ 327780 h 327780"/>
              <a:gd name="connsiteX3" fmla="*/ 123 w 2353324"/>
              <a:gd name="connsiteY3" fmla="*/ 307020 h 327780"/>
              <a:gd name="connsiteX4" fmla="*/ 123 w 2353324"/>
              <a:gd name="connsiteY4" fmla="*/ 3343 h 327780"/>
              <a:gd name="connsiteX0" fmla="*/ 209 w 2353410"/>
              <a:gd name="connsiteY0" fmla="*/ 3343 h 327780"/>
              <a:gd name="connsiteX1" fmla="*/ 2353410 w 2353410"/>
              <a:gd name="connsiteY1" fmla="*/ 0 h 327780"/>
              <a:gd name="connsiteX2" fmla="*/ 1956490 w 2353410"/>
              <a:gd name="connsiteY2" fmla="*/ 327780 h 327780"/>
              <a:gd name="connsiteX3" fmla="*/ 209 w 2353410"/>
              <a:gd name="connsiteY3" fmla="*/ 307020 h 327780"/>
              <a:gd name="connsiteX4" fmla="*/ 209 w 2353410"/>
              <a:gd name="connsiteY4" fmla="*/ 3343 h 327780"/>
              <a:gd name="connsiteX0" fmla="*/ 0 w 2353201"/>
              <a:gd name="connsiteY0" fmla="*/ 3343 h 336048"/>
              <a:gd name="connsiteX1" fmla="*/ 2353201 w 2353201"/>
              <a:gd name="connsiteY1" fmla="*/ 0 h 336048"/>
              <a:gd name="connsiteX2" fmla="*/ 1956281 w 2353201"/>
              <a:gd name="connsiteY2" fmla="*/ 327780 h 336048"/>
              <a:gd name="connsiteX3" fmla="*/ 5607 w 2353201"/>
              <a:gd name="connsiteY3" fmla="*/ 336048 h 336048"/>
              <a:gd name="connsiteX4" fmla="*/ 0 w 2353201"/>
              <a:gd name="connsiteY4" fmla="*/ 3343 h 336048"/>
              <a:gd name="connsiteX0" fmla="*/ 0 w 2353201"/>
              <a:gd name="connsiteY0" fmla="*/ 3343 h 336048"/>
              <a:gd name="connsiteX1" fmla="*/ 2353201 w 2353201"/>
              <a:gd name="connsiteY1" fmla="*/ 0 h 336048"/>
              <a:gd name="connsiteX2" fmla="*/ 1956281 w 2353201"/>
              <a:gd name="connsiteY2" fmla="*/ 327780 h 336048"/>
              <a:gd name="connsiteX3" fmla="*/ 5607 w 2353201"/>
              <a:gd name="connsiteY3" fmla="*/ 336048 h 336048"/>
              <a:gd name="connsiteX4" fmla="*/ 0 w 2353201"/>
              <a:gd name="connsiteY4" fmla="*/ 3343 h 336048"/>
              <a:gd name="connsiteX0" fmla="*/ 0 w 2353201"/>
              <a:gd name="connsiteY0" fmla="*/ 3343 h 336048"/>
              <a:gd name="connsiteX1" fmla="*/ 2353201 w 2353201"/>
              <a:gd name="connsiteY1" fmla="*/ 0 h 336048"/>
              <a:gd name="connsiteX2" fmla="*/ 1956281 w 2353201"/>
              <a:gd name="connsiteY2" fmla="*/ 332618 h 336048"/>
              <a:gd name="connsiteX3" fmla="*/ 5607 w 2353201"/>
              <a:gd name="connsiteY3" fmla="*/ 336048 h 336048"/>
              <a:gd name="connsiteX4" fmla="*/ 0 w 2353201"/>
              <a:gd name="connsiteY4" fmla="*/ 3343 h 33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3201" h="336048">
                <a:moveTo>
                  <a:pt x="0" y="3343"/>
                </a:moveTo>
                <a:lnTo>
                  <a:pt x="2353201" y="0"/>
                </a:lnTo>
                <a:lnTo>
                  <a:pt x="1956281" y="332618"/>
                </a:lnTo>
                <a:cubicBezTo>
                  <a:pt x="1957546" y="337793"/>
                  <a:pt x="-18088" y="331532"/>
                  <a:pt x="5607" y="336048"/>
                </a:cubicBezTo>
                <a:lnTo>
                  <a:pt x="0" y="3343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30000"/>
                </a:schemeClr>
              </a:gs>
              <a:gs pos="47000">
                <a:srgbClr val="7CBF33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4" name="正方形/長方形 13"/>
          <p:cNvSpPr/>
          <p:nvPr userDrawn="1"/>
        </p:nvSpPr>
        <p:spPr>
          <a:xfrm>
            <a:off x="-6746" y="-27384"/>
            <a:ext cx="9150746" cy="555287"/>
          </a:xfrm>
          <a:custGeom>
            <a:avLst/>
            <a:gdLst>
              <a:gd name="connsiteX0" fmla="*/ 0 w 9144000"/>
              <a:gd name="connsiteY0" fmla="*/ 0 h 548680"/>
              <a:gd name="connsiteX1" fmla="*/ 9144000 w 9144000"/>
              <a:gd name="connsiteY1" fmla="*/ 0 h 548680"/>
              <a:gd name="connsiteX2" fmla="*/ 9144000 w 9144000"/>
              <a:gd name="connsiteY2" fmla="*/ 548680 h 548680"/>
              <a:gd name="connsiteX3" fmla="*/ 0 w 9144000"/>
              <a:gd name="connsiteY3" fmla="*/ 548680 h 548680"/>
              <a:gd name="connsiteX4" fmla="*/ 0 w 9144000"/>
              <a:gd name="connsiteY4" fmla="*/ 0 h 548680"/>
              <a:gd name="connsiteX0" fmla="*/ 0 w 9144000"/>
              <a:gd name="connsiteY0" fmla="*/ 0 h 548680"/>
              <a:gd name="connsiteX1" fmla="*/ 9144000 w 9144000"/>
              <a:gd name="connsiteY1" fmla="*/ 0 h 548680"/>
              <a:gd name="connsiteX2" fmla="*/ 0 w 9144000"/>
              <a:gd name="connsiteY2" fmla="*/ 548680 h 548680"/>
              <a:gd name="connsiteX3" fmla="*/ 0 w 9144000"/>
              <a:gd name="connsiteY3" fmla="*/ 0 h 54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548680">
                <a:moveTo>
                  <a:pt x="0" y="0"/>
                </a:moveTo>
                <a:lnTo>
                  <a:pt x="9144000" y="0"/>
                </a:lnTo>
                <a:lnTo>
                  <a:pt x="0" y="54868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3300">
                  <a:alpha val="9000"/>
                </a:srgbClr>
              </a:gs>
              <a:gs pos="81000">
                <a:srgbClr val="003300">
                  <a:alpha val="34000"/>
                </a:srgbClr>
              </a:gs>
            </a:gsLst>
            <a:lin ang="18600000" scaled="0"/>
            <a:tileRect/>
          </a:gradFill>
          <a:ln>
            <a:noFill/>
          </a:ln>
          <a:effectLst>
            <a:outerShdw blurRad="50800" dist="508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5" name="正方形/長方形 38"/>
          <p:cNvSpPr/>
          <p:nvPr userDrawn="1"/>
        </p:nvSpPr>
        <p:spPr>
          <a:xfrm>
            <a:off x="-6746" y="-24014"/>
            <a:ext cx="2381993" cy="1032544"/>
          </a:xfrm>
          <a:custGeom>
            <a:avLst/>
            <a:gdLst>
              <a:gd name="connsiteX0" fmla="*/ 0 w 899592"/>
              <a:gd name="connsiteY0" fmla="*/ 0 h 2928048"/>
              <a:gd name="connsiteX1" fmla="*/ 899592 w 899592"/>
              <a:gd name="connsiteY1" fmla="*/ 0 h 2928048"/>
              <a:gd name="connsiteX2" fmla="*/ 899592 w 899592"/>
              <a:gd name="connsiteY2" fmla="*/ 2928048 h 2928048"/>
              <a:gd name="connsiteX3" fmla="*/ 0 w 899592"/>
              <a:gd name="connsiteY3" fmla="*/ 2928048 h 2928048"/>
              <a:gd name="connsiteX4" fmla="*/ 0 w 899592"/>
              <a:gd name="connsiteY4" fmla="*/ 0 h 2928048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899592 w 1830617"/>
              <a:gd name="connsiteY2" fmla="*/ 2944673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1830617"/>
              <a:gd name="connsiteY0" fmla="*/ 16625 h 2944673"/>
              <a:gd name="connsiteX1" fmla="*/ 1830617 w 1830617"/>
              <a:gd name="connsiteY1" fmla="*/ 0 h 2944673"/>
              <a:gd name="connsiteX2" fmla="*/ 691029 w 1830617"/>
              <a:gd name="connsiteY2" fmla="*/ 2928047 h 2944673"/>
              <a:gd name="connsiteX3" fmla="*/ 0 w 1830617"/>
              <a:gd name="connsiteY3" fmla="*/ 2944673 h 2944673"/>
              <a:gd name="connsiteX4" fmla="*/ 0 w 1830617"/>
              <a:gd name="connsiteY4" fmla="*/ 16625 h 2944673"/>
              <a:gd name="connsiteX0" fmla="*/ 0 w 2353201"/>
              <a:gd name="connsiteY0" fmla="*/ 33250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250 h 2961298"/>
              <a:gd name="connsiteX0" fmla="*/ 0 w 2353201"/>
              <a:gd name="connsiteY0" fmla="*/ 3343 h 2961298"/>
              <a:gd name="connsiteX1" fmla="*/ 2353201 w 2353201"/>
              <a:gd name="connsiteY1" fmla="*/ 0 h 2961298"/>
              <a:gd name="connsiteX2" fmla="*/ 691029 w 2353201"/>
              <a:gd name="connsiteY2" fmla="*/ 2944672 h 2961298"/>
              <a:gd name="connsiteX3" fmla="*/ 0 w 2353201"/>
              <a:gd name="connsiteY3" fmla="*/ 2961298 h 2961298"/>
              <a:gd name="connsiteX4" fmla="*/ 0 w 2353201"/>
              <a:gd name="connsiteY4" fmla="*/ 3343 h 2961298"/>
              <a:gd name="connsiteX0" fmla="*/ 0 w 2353201"/>
              <a:gd name="connsiteY0" fmla="*/ 3343 h 2961298"/>
              <a:gd name="connsiteX1" fmla="*/ 2353201 w 2353201"/>
              <a:gd name="connsiteY1" fmla="*/ 0 h 2961298"/>
              <a:gd name="connsiteX2" fmla="*/ 604046 w 2353201"/>
              <a:gd name="connsiteY2" fmla="*/ 1419397 h 2961298"/>
              <a:gd name="connsiteX3" fmla="*/ 0 w 2353201"/>
              <a:gd name="connsiteY3" fmla="*/ 2961298 h 2961298"/>
              <a:gd name="connsiteX4" fmla="*/ 0 w 2353201"/>
              <a:gd name="connsiteY4" fmla="*/ 3343 h 2961298"/>
              <a:gd name="connsiteX0" fmla="*/ 0 w 2353201"/>
              <a:gd name="connsiteY0" fmla="*/ 3343 h 1473407"/>
              <a:gd name="connsiteX1" fmla="*/ 2353201 w 2353201"/>
              <a:gd name="connsiteY1" fmla="*/ 0 h 1473407"/>
              <a:gd name="connsiteX2" fmla="*/ 604046 w 2353201"/>
              <a:gd name="connsiteY2" fmla="*/ 1419397 h 1473407"/>
              <a:gd name="connsiteX3" fmla="*/ 0 w 2353201"/>
              <a:gd name="connsiteY3" fmla="*/ 1473407 h 1473407"/>
              <a:gd name="connsiteX4" fmla="*/ 0 w 2353201"/>
              <a:gd name="connsiteY4" fmla="*/ 3343 h 1473407"/>
              <a:gd name="connsiteX0" fmla="*/ 19324 w 2372525"/>
              <a:gd name="connsiteY0" fmla="*/ 3343 h 1882961"/>
              <a:gd name="connsiteX1" fmla="*/ 2372525 w 2372525"/>
              <a:gd name="connsiteY1" fmla="*/ 0 h 1882961"/>
              <a:gd name="connsiteX2" fmla="*/ 0 w 2372525"/>
              <a:gd name="connsiteY2" fmla="*/ 1882961 h 1882961"/>
              <a:gd name="connsiteX3" fmla="*/ 19324 w 2372525"/>
              <a:gd name="connsiteY3" fmla="*/ 1473407 h 1882961"/>
              <a:gd name="connsiteX4" fmla="*/ 19324 w 2372525"/>
              <a:gd name="connsiteY4" fmla="*/ 3343 h 1882961"/>
              <a:gd name="connsiteX0" fmla="*/ 0 w 2353201"/>
              <a:gd name="connsiteY0" fmla="*/ 3343 h 2967102"/>
              <a:gd name="connsiteX1" fmla="*/ 2353201 w 2353201"/>
              <a:gd name="connsiteY1" fmla="*/ 0 h 2967102"/>
              <a:gd name="connsiteX2" fmla="*/ 212628 w 2353201"/>
              <a:gd name="connsiteY2" fmla="*/ 2967102 h 2967102"/>
              <a:gd name="connsiteX3" fmla="*/ 0 w 2353201"/>
              <a:gd name="connsiteY3" fmla="*/ 1473407 h 2967102"/>
              <a:gd name="connsiteX4" fmla="*/ 0 w 2353201"/>
              <a:gd name="connsiteY4" fmla="*/ 3343 h 2967102"/>
              <a:gd name="connsiteX0" fmla="*/ 14496 w 2367697"/>
              <a:gd name="connsiteY0" fmla="*/ 3343 h 2983728"/>
              <a:gd name="connsiteX1" fmla="*/ 2367697 w 2367697"/>
              <a:gd name="connsiteY1" fmla="*/ 0 h 2983728"/>
              <a:gd name="connsiteX2" fmla="*/ 227124 w 2367697"/>
              <a:gd name="connsiteY2" fmla="*/ 2967102 h 2983728"/>
              <a:gd name="connsiteX3" fmla="*/ 0 w 2367697"/>
              <a:gd name="connsiteY3" fmla="*/ 2983728 h 2983728"/>
              <a:gd name="connsiteX4" fmla="*/ 14496 w 2367697"/>
              <a:gd name="connsiteY4" fmla="*/ 3343 h 2983728"/>
              <a:gd name="connsiteX0" fmla="*/ 48318 w 2401519"/>
              <a:gd name="connsiteY0" fmla="*/ 3343 h 3340944"/>
              <a:gd name="connsiteX1" fmla="*/ 2401519 w 2401519"/>
              <a:gd name="connsiteY1" fmla="*/ 0 h 3340944"/>
              <a:gd name="connsiteX2" fmla="*/ 0 w 2401519"/>
              <a:gd name="connsiteY2" fmla="*/ 3340944 h 3340944"/>
              <a:gd name="connsiteX3" fmla="*/ 33822 w 2401519"/>
              <a:gd name="connsiteY3" fmla="*/ 2983728 h 3340944"/>
              <a:gd name="connsiteX4" fmla="*/ 48318 w 2401519"/>
              <a:gd name="connsiteY4" fmla="*/ 3343 h 3340944"/>
              <a:gd name="connsiteX0" fmla="*/ 14496 w 2367697"/>
              <a:gd name="connsiteY0" fmla="*/ 3343 h 2983728"/>
              <a:gd name="connsiteX1" fmla="*/ 2367697 w 2367697"/>
              <a:gd name="connsiteY1" fmla="*/ 0 h 2983728"/>
              <a:gd name="connsiteX2" fmla="*/ 1981257 w 2367697"/>
              <a:gd name="connsiteY2" fmla="*/ 371304 h 2983728"/>
              <a:gd name="connsiteX3" fmla="*/ 0 w 2367697"/>
              <a:gd name="connsiteY3" fmla="*/ 2983728 h 2983728"/>
              <a:gd name="connsiteX4" fmla="*/ 14496 w 2367697"/>
              <a:gd name="connsiteY4" fmla="*/ 3343 h 2983728"/>
              <a:gd name="connsiteX0" fmla="*/ 0 w 2353201"/>
              <a:gd name="connsiteY0" fmla="*/ 3343 h 376857"/>
              <a:gd name="connsiteX1" fmla="*/ 2353201 w 2353201"/>
              <a:gd name="connsiteY1" fmla="*/ 0 h 376857"/>
              <a:gd name="connsiteX2" fmla="*/ 1966761 w 2353201"/>
              <a:gd name="connsiteY2" fmla="*/ 371304 h 376857"/>
              <a:gd name="connsiteX3" fmla="*/ 14498 w 2353201"/>
              <a:gd name="connsiteY3" fmla="*/ 376857 h 376857"/>
              <a:gd name="connsiteX4" fmla="*/ 0 w 2353201"/>
              <a:gd name="connsiteY4" fmla="*/ 3343 h 37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3201" h="376857">
                <a:moveTo>
                  <a:pt x="0" y="3343"/>
                </a:moveTo>
                <a:lnTo>
                  <a:pt x="2353201" y="0"/>
                </a:lnTo>
                <a:lnTo>
                  <a:pt x="1966761" y="371304"/>
                </a:lnTo>
                <a:lnTo>
                  <a:pt x="14498" y="376857"/>
                </a:lnTo>
                <a:lnTo>
                  <a:pt x="0" y="3343"/>
                </a:lnTo>
                <a:close/>
              </a:path>
            </a:pathLst>
          </a:custGeom>
          <a:gradFill>
            <a:gsLst>
              <a:gs pos="100000">
                <a:schemeClr val="tx1">
                  <a:alpha val="21000"/>
                </a:schemeClr>
              </a:gs>
              <a:gs pos="47000">
                <a:srgbClr val="7ABC32">
                  <a:alpha val="36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6" name="フリーフォーム 15"/>
          <p:cNvSpPr/>
          <p:nvPr userDrawn="1"/>
        </p:nvSpPr>
        <p:spPr>
          <a:xfrm>
            <a:off x="107504" y="167562"/>
            <a:ext cx="763340" cy="669150"/>
          </a:xfrm>
          <a:custGeom>
            <a:avLst/>
            <a:gdLst/>
            <a:ahLst/>
            <a:cxnLst/>
            <a:rect l="l" t="t" r="r" b="b"/>
            <a:pathLst>
              <a:path w="3289808" h="2883876">
                <a:moveTo>
                  <a:pt x="2012392" y="1981648"/>
                </a:moveTo>
                <a:cubicBezTo>
                  <a:pt x="1961164" y="1978987"/>
                  <a:pt x="1767463" y="2026091"/>
                  <a:pt x="1616819" y="2177856"/>
                </a:cubicBezTo>
                <a:cubicBezTo>
                  <a:pt x="1494262" y="2308837"/>
                  <a:pt x="1447156" y="2501437"/>
                  <a:pt x="1502130" y="2548329"/>
                </a:cubicBezTo>
                <a:cubicBezTo>
                  <a:pt x="1577477" y="2578793"/>
                  <a:pt x="1716028" y="2501018"/>
                  <a:pt x="1824758" y="2382123"/>
                </a:cubicBezTo>
                <a:cubicBezTo>
                  <a:pt x="1954598" y="2203409"/>
                  <a:pt x="1987992" y="2080825"/>
                  <a:pt x="2012392" y="1981648"/>
                </a:cubicBezTo>
                <a:close/>
                <a:moveTo>
                  <a:pt x="819547" y="1910753"/>
                </a:moveTo>
                <a:cubicBezTo>
                  <a:pt x="730220" y="1955717"/>
                  <a:pt x="646058" y="1974247"/>
                  <a:pt x="495414" y="2126012"/>
                </a:cubicBezTo>
                <a:cubicBezTo>
                  <a:pt x="372858" y="2256993"/>
                  <a:pt x="268601" y="2454355"/>
                  <a:pt x="342626" y="2525060"/>
                </a:cubicBezTo>
                <a:cubicBezTo>
                  <a:pt x="417972" y="2565047"/>
                  <a:pt x="575572" y="2458699"/>
                  <a:pt x="670013" y="2330279"/>
                </a:cubicBezTo>
                <a:cubicBezTo>
                  <a:pt x="785564" y="2142039"/>
                  <a:pt x="814197" y="2024219"/>
                  <a:pt x="819547" y="1910753"/>
                </a:cubicBezTo>
                <a:close/>
                <a:moveTo>
                  <a:pt x="2843606" y="351746"/>
                </a:moveTo>
                <a:cubicBezTo>
                  <a:pt x="2748803" y="359162"/>
                  <a:pt x="2628549" y="433774"/>
                  <a:pt x="2551159" y="533390"/>
                </a:cubicBezTo>
                <a:cubicBezTo>
                  <a:pt x="2378651" y="803265"/>
                  <a:pt x="2409341" y="912803"/>
                  <a:pt x="2400346" y="942965"/>
                </a:cubicBezTo>
                <a:cubicBezTo>
                  <a:pt x="2555920" y="878936"/>
                  <a:pt x="2676572" y="867294"/>
                  <a:pt x="2838497" y="693727"/>
                </a:cubicBezTo>
                <a:cubicBezTo>
                  <a:pt x="2949092" y="551910"/>
                  <a:pt x="2980313" y="446608"/>
                  <a:pt x="2927396" y="368291"/>
                </a:cubicBezTo>
                <a:cubicBezTo>
                  <a:pt x="2903980" y="354268"/>
                  <a:pt x="2875207" y="349274"/>
                  <a:pt x="2843606" y="351746"/>
                </a:cubicBezTo>
                <a:close/>
                <a:moveTo>
                  <a:pt x="1602654" y="324495"/>
                </a:moveTo>
                <a:cubicBezTo>
                  <a:pt x="1512365" y="317042"/>
                  <a:pt x="1447599" y="380997"/>
                  <a:pt x="1357310" y="497215"/>
                </a:cubicBezTo>
                <a:cubicBezTo>
                  <a:pt x="1232427" y="700415"/>
                  <a:pt x="1239305" y="829003"/>
                  <a:pt x="1230310" y="859165"/>
                </a:cubicBezTo>
                <a:cubicBezTo>
                  <a:pt x="1323972" y="847524"/>
                  <a:pt x="1406523" y="831119"/>
                  <a:pt x="1568448" y="657552"/>
                </a:cubicBezTo>
                <a:cubicBezTo>
                  <a:pt x="1679043" y="515735"/>
                  <a:pt x="1705502" y="386621"/>
                  <a:pt x="1643060" y="332116"/>
                </a:cubicBezTo>
                <a:cubicBezTo>
                  <a:pt x="1628971" y="328081"/>
                  <a:pt x="1615552" y="325559"/>
                  <a:pt x="1602654" y="324495"/>
                </a:cubicBezTo>
                <a:close/>
                <a:moveTo>
                  <a:pt x="1579920" y="1729"/>
                </a:moveTo>
                <a:cubicBezTo>
                  <a:pt x="1685372" y="-6429"/>
                  <a:pt x="1791277" y="13638"/>
                  <a:pt x="1880945" y="75319"/>
                </a:cubicBezTo>
                <a:cubicBezTo>
                  <a:pt x="1995588" y="177649"/>
                  <a:pt x="2134621" y="490363"/>
                  <a:pt x="1843717" y="840810"/>
                </a:cubicBezTo>
                <a:cubicBezTo>
                  <a:pt x="1608233" y="1169088"/>
                  <a:pt x="1288785" y="1188020"/>
                  <a:pt x="1199552" y="1180470"/>
                </a:cubicBezTo>
                <a:cubicBezTo>
                  <a:pt x="1193107" y="1283757"/>
                  <a:pt x="1180482" y="1337618"/>
                  <a:pt x="1186394" y="1416191"/>
                </a:cubicBezTo>
                <a:cubicBezTo>
                  <a:pt x="1445414" y="1320977"/>
                  <a:pt x="1620712" y="1273397"/>
                  <a:pt x="2068605" y="1066712"/>
                </a:cubicBezTo>
                <a:cubicBezTo>
                  <a:pt x="2012167" y="330148"/>
                  <a:pt x="2757268" y="-220240"/>
                  <a:pt x="3176302" y="141488"/>
                </a:cubicBezTo>
                <a:cubicBezTo>
                  <a:pt x="3315234" y="247001"/>
                  <a:pt x="3369652" y="642196"/>
                  <a:pt x="3085086" y="935021"/>
                </a:cubicBezTo>
                <a:cubicBezTo>
                  <a:pt x="2855938" y="1144721"/>
                  <a:pt x="2375949" y="1287822"/>
                  <a:pt x="2372219" y="1299934"/>
                </a:cubicBezTo>
                <a:cubicBezTo>
                  <a:pt x="2377862" y="1498272"/>
                  <a:pt x="2387754" y="1561198"/>
                  <a:pt x="2364436" y="1728128"/>
                </a:cubicBezTo>
                <a:cubicBezTo>
                  <a:pt x="2842325" y="1942814"/>
                  <a:pt x="2788874" y="2441708"/>
                  <a:pt x="2797206" y="2835567"/>
                </a:cubicBezTo>
                <a:lnTo>
                  <a:pt x="2448198" y="2835567"/>
                </a:lnTo>
                <a:cubicBezTo>
                  <a:pt x="2438735" y="2600490"/>
                  <a:pt x="2509588" y="2303629"/>
                  <a:pt x="2308595" y="2074731"/>
                </a:cubicBezTo>
                <a:cubicBezTo>
                  <a:pt x="2199821" y="2828791"/>
                  <a:pt x="1483020" y="3029157"/>
                  <a:pt x="1277938" y="2786140"/>
                </a:cubicBezTo>
                <a:cubicBezTo>
                  <a:pt x="881987" y="2404506"/>
                  <a:pt x="1466937" y="1590946"/>
                  <a:pt x="2043349" y="1669882"/>
                </a:cubicBezTo>
                <a:cubicBezTo>
                  <a:pt x="2070389" y="1565258"/>
                  <a:pt x="2048003" y="1497705"/>
                  <a:pt x="2050330" y="1411616"/>
                </a:cubicBezTo>
                <a:cubicBezTo>
                  <a:pt x="1598852" y="1626807"/>
                  <a:pt x="1586039" y="1576325"/>
                  <a:pt x="1177810" y="1760624"/>
                </a:cubicBezTo>
                <a:cubicBezTo>
                  <a:pt x="1096800" y="2773044"/>
                  <a:pt x="380691" y="3010810"/>
                  <a:pt x="116050" y="2800997"/>
                </a:cubicBezTo>
                <a:cubicBezTo>
                  <a:pt x="-53751" y="2698495"/>
                  <a:pt x="-50835" y="2216814"/>
                  <a:pt x="216041" y="1923772"/>
                </a:cubicBezTo>
                <a:cubicBezTo>
                  <a:pt x="499543" y="1638120"/>
                  <a:pt x="794103" y="1548444"/>
                  <a:pt x="874953" y="1509645"/>
                </a:cubicBezTo>
                <a:cubicBezTo>
                  <a:pt x="875590" y="1332867"/>
                  <a:pt x="870684" y="1261385"/>
                  <a:pt x="876863" y="1145568"/>
                </a:cubicBezTo>
                <a:cubicBezTo>
                  <a:pt x="303893" y="978060"/>
                  <a:pt x="398188" y="526347"/>
                  <a:pt x="375093" y="99347"/>
                </a:cubicBezTo>
                <a:lnTo>
                  <a:pt x="703160" y="99347"/>
                </a:lnTo>
                <a:cubicBezTo>
                  <a:pt x="718432" y="248003"/>
                  <a:pt x="606766" y="673751"/>
                  <a:pt x="898604" y="811323"/>
                </a:cubicBezTo>
                <a:cubicBezTo>
                  <a:pt x="914017" y="804860"/>
                  <a:pt x="891458" y="461255"/>
                  <a:pt x="1133691" y="215744"/>
                </a:cubicBezTo>
                <a:cubicBezTo>
                  <a:pt x="1229668" y="107326"/>
                  <a:pt x="1404166" y="15326"/>
                  <a:pt x="1579920" y="1729"/>
                </a:cubicBezTo>
                <a:close/>
              </a:path>
            </a:pathLst>
          </a:custGeom>
          <a:gradFill>
            <a:gsLst>
              <a:gs pos="100000">
                <a:srgbClr val="92D050">
                  <a:alpha val="61000"/>
                </a:srgbClr>
              </a:gs>
              <a:gs pos="0">
                <a:srgbClr val="A2D668">
                  <a:lumMod val="74000"/>
                  <a:lumOff val="26000"/>
                  <a:alpha val="72000"/>
                </a:srgbClr>
              </a:gs>
            </a:gsLst>
            <a:lin ang="16200000" scaled="1"/>
          </a:gradFill>
          <a:ln>
            <a:noFill/>
          </a:ln>
          <a:effectLst>
            <a:outerShdw blurRad="50800" dir="21540000" sy="23000" kx="-1200000" algn="bl" rotWithShape="0">
              <a:prstClr val="black">
                <a:alpha val="32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44450" h="50800" prst="coolSlant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" name="タイトル プレースホルダー 1"/>
          <p:cNvSpPr>
            <a:spLocks noGrp="1"/>
          </p:cNvSpPr>
          <p:nvPr userDrawn="1">
            <p:ph type="title"/>
          </p:nvPr>
        </p:nvSpPr>
        <p:spPr>
          <a:xfrm>
            <a:off x="1184250" y="44624"/>
            <a:ext cx="770823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 userDrawn="1">
            <p:ph type="body" idx="1"/>
          </p:nvPr>
        </p:nvSpPr>
        <p:spPr>
          <a:xfrm>
            <a:off x="312446" y="1196752"/>
            <a:ext cx="8537362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 userDrawn="1"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B1B9E-CABF-4CCA-A688-94C3D582C3D9}" type="datetime1">
              <a:rPr kumimoji="1" lang="ja-JP" altLang="en-US" smtClean="0"/>
              <a:t>2013/11/14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 userDrawn="1"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ja-JP" dirty="0" smtClean="0"/>
              <a:t>©Japan Forest Technology Association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 userDrawn="1">
            <p:ph type="sldNum" sz="quarter" idx="4"/>
          </p:nvPr>
        </p:nvSpPr>
        <p:spPr>
          <a:xfrm>
            <a:off x="658822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defRPr>
            </a:lvl1pPr>
          </a:lstStyle>
          <a:p>
            <a:fld id="{D6143D06-1955-43FC-9231-A504B26AE64D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581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kumimoji="1" lang="ja-JP" altLang="en-US" sz="3200" b="1" kern="1200" cap="none" spc="0" dirty="0">
          <a:ln w="17780" cmpd="sng">
            <a:noFill/>
            <a:prstDash val="solid"/>
            <a:miter lim="800000"/>
          </a:ln>
          <a:solidFill>
            <a:schemeClr val="bg1"/>
          </a:solidFill>
          <a:effectLst>
            <a:outerShdw blurRad="50800" algn="tl" rotWithShape="0">
              <a:srgbClr val="000000"/>
            </a:outerShdw>
          </a:effectLst>
          <a:latin typeface="HG丸ｺﾞｼｯｸM-PRO" pitchFamily="50" charset="-128"/>
          <a:ea typeface="HG丸ｺﾞｼｯｸM-PRO" pitchFamily="50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15000"/>
        <a:buFontTx/>
        <a:buBlip>
          <a:blip r:embed="rId13"/>
        </a:buBlip>
        <a:defRPr kumimoji="1" sz="2800" kern="1200">
          <a:solidFill>
            <a:srgbClr val="003300"/>
          </a:solidFill>
          <a:latin typeface="HG丸ｺﾞｼｯｸM-PRO" pitchFamily="50" charset="-128"/>
          <a:ea typeface="HG丸ｺﾞｼｯｸM-PRO" pitchFamily="50" charset="-128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90000"/>
        <a:buFontTx/>
        <a:buBlip>
          <a:blip r:embed="rId14"/>
        </a:buBlip>
        <a:defRPr kumimoji="1" sz="2400" kern="1200">
          <a:solidFill>
            <a:srgbClr val="003300"/>
          </a:solidFill>
          <a:latin typeface="HG丸ｺﾞｼｯｸM-PRO" pitchFamily="50" charset="-128"/>
          <a:ea typeface="HG丸ｺﾞｼｯｸM-PRO" pitchFamily="50" charset="-128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85000"/>
        <a:buFontTx/>
        <a:buBlip>
          <a:blip r:embed="rId15"/>
        </a:buBlip>
        <a:defRPr kumimoji="1" sz="2000" kern="1200">
          <a:solidFill>
            <a:srgbClr val="003300"/>
          </a:solidFill>
          <a:latin typeface="HG丸ｺﾞｼｯｸM-PRO" pitchFamily="50" charset="-128"/>
          <a:ea typeface="HG丸ｺﾞｼｯｸM-PRO" pitchFamily="50" charset="-128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100000"/>
        <a:buFontTx/>
        <a:buBlip>
          <a:blip r:embed="rId16"/>
        </a:buBlip>
        <a:defRPr kumimoji="1" sz="1800" kern="1200">
          <a:solidFill>
            <a:srgbClr val="003300"/>
          </a:solidFill>
          <a:latin typeface="HG丸ｺﾞｼｯｸM-PRO" pitchFamily="50" charset="-128"/>
          <a:ea typeface="HG丸ｺﾞｼｯｸM-PRO" pitchFamily="50" charset="-128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SzPct val="100000"/>
        <a:buFontTx/>
        <a:buBlip>
          <a:blip r:embed="rId17"/>
        </a:buBlip>
        <a:defRPr kumimoji="1" sz="1800" kern="1200">
          <a:solidFill>
            <a:srgbClr val="003300"/>
          </a:solidFill>
          <a:latin typeface="HG丸ｺﾞｼｯｸM-PRO" pitchFamily="50" charset="-128"/>
          <a:ea typeface="HG丸ｺﾞｼｯｸM-PRO" pitchFamily="5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+mn-lt"/>
              </a:rPr>
              <a:t>Biodiversity survey in realistic forestry inventory in some African countries </a:t>
            </a:r>
            <a:r>
              <a:rPr lang="en-US" altLang="ja-JP" b="0" dirty="0">
                <a:latin typeface="+mn-lt"/>
              </a:rPr>
              <a:t>	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992498" y="2060848"/>
            <a:ext cx="7304856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SzPct val="115000"/>
              <a:buFontTx/>
              <a:buNone/>
              <a:defRPr kumimoji="1" sz="2400" kern="120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90000"/>
              <a:buFontTx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85000"/>
              <a:buFontTx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100000"/>
              <a:buFontTx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100000"/>
              <a:buFontTx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b="1" dirty="0" smtClean="0">
                <a:latin typeface="+mn-lt"/>
              </a:rPr>
              <a:t>Study </a:t>
            </a:r>
            <a:r>
              <a:rPr lang="en-US" altLang="ja-JP" b="1" dirty="0">
                <a:latin typeface="+mn-lt"/>
              </a:rPr>
              <a:t>Safeguards from Field Experiences NOW</a:t>
            </a:r>
            <a:r>
              <a:rPr lang="en-US" altLang="ja-JP" b="1" dirty="0" smtClean="0">
                <a:latin typeface="+mn-lt"/>
              </a:rPr>
              <a:t>!</a:t>
            </a:r>
          </a:p>
          <a:p>
            <a:pPr algn="ctr"/>
            <a:r>
              <a:rPr lang="en-US" altLang="ja-JP" b="1" dirty="0" smtClean="0">
                <a:latin typeface="+mn-lt"/>
              </a:rPr>
              <a:t> 15</a:t>
            </a:r>
            <a:r>
              <a:rPr lang="en-US" altLang="ja-JP" b="1" baseline="30000" dirty="0" smtClean="0">
                <a:latin typeface="+mn-lt"/>
              </a:rPr>
              <a:t>th</a:t>
            </a:r>
            <a:r>
              <a:rPr lang="en-US" altLang="ja-JP" b="1" dirty="0" smtClean="0">
                <a:latin typeface="+mn-lt"/>
              </a:rPr>
              <a:t>  November, 2013</a:t>
            </a:r>
          </a:p>
          <a:p>
            <a:pPr algn="ctr"/>
            <a:r>
              <a:rPr lang="en-US" altLang="ja-JP" b="1" dirty="0" smtClean="0">
                <a:latin typeface="+mn-lt"/>
              </a:rPr>
              <a:t>COP19 Warsaw</a:t>
            </a: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5004048" y="5730123"/>
            <a:ext cx="4139952" cy="867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SzPct val="115000"/>
              <a:buFontTx/>
              <a:buNone/>
              <a:defRPr kumimoji="1" sz="2400" kern="120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SzPct val="90000"/>
              <a:buFontTx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SzPct val="85000"/>
              <a:buFontTx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SzPct val="100000"/>
              <a:buFontTx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SzPct val="100000"/>
              <a:buFontTx/>
              <a:buNone/>
              <a:defRPr kumimoji="1" sz="1800" kern="1200">
                <a:solidFill>
                  <a:schemeClr val="tx1">
                    <a:tint val="75000"/>
                  </a:schemeClr>
                </a:solidFill>
                <a:latin typeface="HG丸ｺﾞｼｯｸM-PRO" pitchFamily="50" charset="-128"/>
                <a:ea typeface="HG丸ｺﾞｼｯｸM-PRO" pitchFamily="50" charset="-128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000" b="1" dirty="0" smtClean="0">
                <a:latin typeface="+mn-lt"/>
              </a:rPr>
              <a:t>Japan Forest Technology Association</a:t>
            </a:r>
          </a:p>
          <a:p>
            <a:pPr algn="ctr"/>
            <a:r>
              <a:rPr lang="en-US" altLang="ja-JP" sz="2000" b="1" dirty="0" smtClean="0">
                <a:latin typeface="+mn-lt"/>
              </a:rPr>
              <a:t>Vice chief advisor of JICA Project</a:t>
            </a:r>
          </a:p>
          <a:p>
            <a:pPr algn="ctr"/>
            <a:r>
              <a:rPr lang="en-US" altLang="ja-JP" sz="2000" b="1" dirty="0" smtClean="0">
                <a:latin typeface="+mn-lt"/>
              </a:rPr>
              <a:t>Kei SUZUKI</a:t>
            </a:r>
          </a:p>
        </p:txBody>
      </p:sp>
    </p:spTree>
    <p:extLst>
      <p:ext uri="{BB962C8B-B14F-4D97-AF65-F5344CB8AC3E}">
        <p14:creationId xmlns:p14="http://schemas.microsoft.com/office/powerpoint/2010/main" val="329361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フリーフォーム 124"/>
          <p:cNvSpPr/>
          <p:nvPr/>
        </p:nvSpPr>
        <p:spPr>
          <a:xfrm>
            <a:off x="-666750" y="4464922"/>
            <a:ext cx="10115550" cy="2457450"/>
          </a:xfrm>
          <a:custGeom>
            <a:avLst/>
            <a:gdLst>
              <a:gd name="connsiteX0" fmla="*/ 2247900 w 10115550"/>
              <a:gd name="connsiteY0" fmla="*/ 0 h 2457450"/>
              <a:gd name="connsiteX1" fmla="*/ 0 w 10115550"/>
              <a:gd name="connsiteY1" fmla="*/ 2438400 h 2457450"/>
              <a:gd name="connsiteX2" fmla="*/ 7829550 w 10115550"/>
              <a:gd name="connsiteY2" fmla="*/ 2457450 h 2457450"/>
              <a:gd name="connsiteX3" fmla="*/ 10115550 w 10115550"/>
              <a:gd name="connsiteY3" fmla="*/ 0 h 2457450"/>
              <a:gd name="connsiteX4" fmla="*/ 2247900 w 10115550"/>
              <a:gd name="connsiteY4" fmla="*/ 0 h 245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15550" h="2457450">
                <a:moveTo>
                  <a:pt x="2247900" y="0"/>
                </a:moveTo>
                <a:lnTo>
                  <a:pt x="0" y="2438400"/>
                </a:lnTo>
                <a:lnTo>
                  <a:pt x="7829550" y="2457450"/>
                </a:lnTo>
                <a:lnTo>
                  <a:pt x="10115550" y="0"/>
                </a:lnTo>
                <a:lnTo>
                  <a:pt x="2247900" y="0"/>
                </a:lnTo>
                <a:close/>
              </a:path>
            </a:pathLst>
          </a:custGeom>
          <a:gradFill>
            <a:gsLst>
              <a:gs pos="15000">
                <a:schemeClr val="tx1">
                  <a:lumMod val="50000"/>
                  <a:lumOff val="50000"/>
                  <a:alpha val="81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aphicFrame>
        <p:nvGraphicFramePr>
          <p:cNvPr id="4" name="図表 3"/>
          <p:cNvGraphicFramePr/>
          <p:nvPr/>
        </p:nvGraphicFramePr>
        <p:xfrm>
          <a:off x="1579431" y="-236996"/>
          <a:ext cx="7412182" cy="4904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直線コネクタ 5"/>
          <p:cNvCxnSpPr/>
          <p:nvPr/>
        </p:nvCxnSpPr>
        <p:spPr>
          <a:xfrm>
            <a:off x="1600697" y="4470944"/>
            <a:ext cx="7543303" cy="0"/>
          </a:xfrm>
          <a:prstGeom prst="line">
            <a:avLst/>
          </a:prstGeom>
          <a:ln w="34925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V="1">
            <a:off x="1579431" y="187771"/>
            <a:ext cx="0" cy="4288506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8722" y="3154678"/>
            <a:ext cx="1672958" cy="553998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Forest type</a:t>
            </a:r>
          </a:p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 change </a:t>
            </a:r>
            <a:r>
              <a:rPr kumimoji="1" lang="en-US" altLang="ja-JP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(2times)</a:t>
            </a:r>
            <a:endParaRPr kumimoji="1" lang="ja-JP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jaVu Sans Condensed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-1" y="3906035"/>
            <a:ext cx="1986455" cy="553998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Forest area</a:t>
            </a:r>
          </a:p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change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jaVu Sans Condensed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36512" y="1127968"/>
            <a:ext cx="1562351" cy="553998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Carbon stock </a:t>
            </a:r>
          </a:p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change(Tier-1)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jaVu Sans Condensed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-36512" y="280441"/>
            <a:ext cx="1562351" cy="553998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Carbon stock</a:t>
            </a:r>
          </a:p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change(Tier-2)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jaVu Sans Condensed" pitchFamily="34" charset="0"/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0" y="4480780"/>
            <a:ext cx="1590059" cy="1704247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V="1">
            <a:off x="2632372" y="3406750"/>
            <a:ext cx="13850" cy="1842656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 flipV="1">
            <a:off x="872837" y="5249400"/>
            <a:ext cx="1764000" cy="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H="1">
            <a:off x="2645355" y="4527759"/>
            <a:ext cx="630108" cy="70259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H="1" flipV="1">
            <a:off x="1579423" y="3198930"/>
            <a:ext cx="734290" cy="13857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>
            <a:off x="4364183" y="2409241"/>
            <a:ext cx="13853" cy="347749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H="1" flipV="1">
            <a:off x="1648696" y="1993585"/>
            <a:ext cx="2604649" cy="27729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H="1">
            <a:off x="360220" y="5886710"/>
            <a:ext cx="4017816" cy="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 flipH="1">
            <a:off x="4395561" y="4541406"/>
            <a:ext cx="1213669" cy="133617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 flipH="1" flipV="1">
            <a:off x="1565570" y="1148458"/>
            <a:ext cx="4753343" cy="35599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 flipH="1">
            <a:off x="6435198" y="1608079"/>
            <a:ext cx="60195" cy="5123793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 rot="18702360">
            <a:off x="594137" y="4847582"/>
            <a:ext cx="1351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</a:rPr>
              <a:t>Deforestation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 rot="18783792">
            <a:off x="240881" y="6004903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</a:rPr>
              <a:t>Degradation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 rot="18783792">
            <a:off x="342859" y="5450104"/>
            <a:ext cx="13545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</a:rPr>
              <a:t>Enhancement</a:t>
            </a:r>
          </a:p>
        </p:txBody>
      </p:sp>
      <p:cxnSp>
        <p:nvCxnSpPr>
          <p:cNvPr id="61" name="直線矢印コネクタ 60"/>
          <p:cNvCxnSpPr/>
          <p:nvPr/>
        </p:nvCxnSpPr>
        <p:spPr>
          <a:xfrm flipH="1">
            <a:off x="6426542" y="4541565"/>
            <a:ext cx="2132667" cy="220094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/>
          <p:cNvSpPr txBox="1"/>
          <p:nvPr/>
        </p:nvSpPr>
        <p:spPr>
          <a:xfrm>
            <a:off x="4255890" y="4403023"/>
            <a:ext cx="1590179" cy="646331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altLang="ja-JP" b="1" i="1" dirty="0" smtClean="0">
                <a:solidFill>
                  <a:srgbClr val="0070C0"/>
                </a:solidFill>
                <a:ea typeface="DejaVu Sans Condensed" pitchFamily="34" charset="0"/>
                <a:cs typeface="DejaVu Sans Condensed" pitchFamily="34" charset="0"/>
              </a:rPr>
              <a:t>Operation of SGI</a:t>
            </a:r>
            <a:endParaRPr lang="en-US" altLang="ja-JP" b="1" i="1" dirty="0" smtClean="0">
              <a:solidFill>
                <a:srgbClr val="0070C0"/>
              </a:solidFill>
              <a:cs typeface="DejaVu Sans Condensed" pitchFamily="34" charset="0"/>
            </a:endParaRPr>
          </a:p>
          <a:p>
            <a:r>
              <a:rPr lang="en-US" altLang="ja-JP" b="1" i="1" dirty="0" smtClean="0">
                <a:solidFill>
                  <a:srgbClr val="0070C0"/>
                </a:solidFill>
                <a:ea typeface="DejaVu Sans Condensed" pitchFamily="34" charset="0"/>
                <a:cs typeface="DejaVu Sans Condensed" pitchFamily="34" charset="0"/>
              </a:rPr>
              <a:t>Policy measure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113142" y="4465656"/>
            <a:ext cx="2841291" cy="523220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altLang="ja-JP" sz="1400" b="1" i="1" dirty="0" smtClean="0">
                <a:solidFill>
                  <a:srgbClr val="0070C0"/>
                </a:solidFill>
                <a:ea typeface="DejaVu Sans Condensed" pitchFamily="34" charset="0"/>
                <a:cs typeface="DejaVu Sans Condensed" pitchFamily="34" charset="0"/>
              </a:rPr>
              <a:t>Addressed and respected to SG</a:t>
            </a:r>
            <a:endParaRPr lang="en-US" altLang="ja-JP" sz="1400" b="1" i="1" dirty="0" smtClean="0">
              <a:solidFill>
                <a:srgbClr val="0070C0"/>
              </a:solidFill>
              <a:cs typeface="DejaVu Sans Condensed" pitchFamily="34" charset="0"/>
            </a:endParaRPr>
          </a:p>
          <a:p>
            <a:r>
              <a:rPr lang="en-US" altLang="ja-JP" sz="1400" b="1" i="1" dirty="0" smtClean="0">
                <a:solidFill>
                  <a:srgbClr val="0070C0"/>
                </a:solidFill>
                <a:ea typeface="DejaVu Sans Condensed" pitchFamily="34" charset="0"/>
                <a:cs typeface="DejaVu Sans Condensed" pitchFamily="34" charset="0"/>
              </a:rPr>
              <a:t>Policy measure and low enforcement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-28732" y="2024189"/>
            <a:ext cx="1432380" cy="800219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Forest type</a:t>
            </a:r>
          </a:p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 change</a:t>
            </a:r>
          </a:p>
          <a:p>
            <a:r>
              <a:rPr kumimoji="1" lang="en-US" altLang="ja-JP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DejaVu Sans Condensed" pitchFamily="34" charset="0"/>
                <a:cs typeface="DejaVu Sans Condensed" pitchFamily="34" charset="0"/>
              </a:rPr>
              <a:t>(several times)</a:t>
            </a:r>
            <a:endParaRPr kumimoji="1" lang="ja-JP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DejaVu Sans Condensed" pitchFamily="34" charset="0"/>
            </a:endParaRPr>
          </a:p>
        </p:txBody>
      </p:sp>
      <p:cxnSp>
        <p:nvCxnSpPr>
          <p:cNvPr id="112" name="直線矢印コネクタ 111"/>
          <p:cNvCxnSpPr>
            <a:stCxn id="87" idx="3"/>
            <a:endCxn id="90" idx="1"/>
          </p:cNvCxnSpPr>
          <p:nvPr/>
        </p:nvCxnSpPr>
        <p:spPr>
          <a:xfrm>
            <a:off x="3638057" y="4577399"/>
            <a:ext cx="617833" cy="14879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  <a:alpha val="52000"/>
              </a:schemeClr>
            </a:solidFill>
            <a:prstDash val="sysDot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線矢印コネクタ 114"/>
          <p:cNvCxnSpPr>
            <a:stCxn id="90" idx="3"/>
            <a:endCxn id="91" idx="1"/>
          </p:cNvCxnSpPr>
          <p:nvPr/>
        </p:nvCxnSpPr>
        <p:spPr>
          <a:xfrm>
            <a:off x="5846069" y="4726189"/>
            <a:ext cx="267073" cy="107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  <a:alpha val="52000"/>
              </a:schemeClr>
            </a:solidFill>
            <a:prstDash val="sysDot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2370081" y="4392733"/>
            <a:ext cx="1267976" cy="369332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r>
              <a:rPr lang="en-US" altLang="ja-JP" b="1" i="1" dirty="0" smtClean="0">
                <a:solidFill>
                  <a:srgbClr val="0070C0"/>
                </a:solidFill>
                <a:ea typeface="DejaVu Sans Condensed" pitchFamily="34" charset="0"/>
                <a:cs typeface="DejaVu Sans Condensed" pitchFamily="34" charset="0"/>
              </a:rPr>
              <a:t>Design of SGI</a:t>
            </a:r>
            <a:endParaRPr kumimoji="1" lang="ja-JP" altLang="en-US" b="1" i="1" dirty="0">
              <a:solidFill>
                <a:srgbClr val="0070C0"/>
              </a:solidFill>
              <a:cs typeface="DejaVu Sans Condensed" pitchFamily="34" charset="0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559565" y="-57893"/>
            <a:ext cx="2111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Aspect of forest resources</a:t>
            </a:r>
            <a:endParaRPr kumimoji="1" lang="ja-JP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 rot="18734639">
            <a:off x="-230286" y="5226759"/>
            <a:ext cx="1592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Aspect of activities</a:t>
            </a:r>
            <a:endParaRPr kumimoji="1" lang="ja-JP" altLang="en-US" sz="1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7017215" y="4120597"/>
            <a:ext cx="2001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Aspect of Policy and SG  </a:t>
            </a:r>
            <a:endParaRPr kumimoji="1" lang="ja-JP" altLang="en-US" sz="1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937981" y="4978123"/>
            <a:ext cx="638316" cy="261610"/>
          </a:xfrm>
          <a:prstGeom prst="rect">
            <a:avLst/>
          </a:prstGeom>
          <a:noFill/>
        </p:spPr>
        <p:txBody>
          <a:bodyPr wrap="none" rtlCol="0">
            <a:prstTxWarp prst="textCascadeDown">
              <a:avLst/>
            </a:prstTxWarp>
            <a:spAutoFit/>
          </a:bodyPr>
          <a:lstStyle/>
          <a:p>
            <a:r>
              <a:rPr lang="en-US" altLang="ja-JP" sz="1050" i="1" dirty="0" smtClean="0">
                <a:solidFill>
                  <a:schemeClr val="bg1">
                    <a:lumMod val="50000"/>
                  </a:schemeClr>
                </a:solidFill>
              </a:rPr>
              <a:t>Phase-1</a:t>
            </a:r>
            <a:endParaRPr kumimoji="1" lang="ja-JP" altLang="en-US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26" name="直線矢印コネクタ 125"/>
          <p:cNvCxnSpPr/>
          <p:nvPr/>
        </p:nvCxnSpPr>
        <p:spPr>
          <a:xfrm flipH="1">
            <a:off x="-497030" y="6724910"/>
            <a:ext cx="6948000" cy="1"/>
          </a:xfrm>
          <a:prstGeom prst="straightConnector1">
            <a:avLst/>
          </a:prstGeom>
          <a:ln>
            <a:solidFill>
              <a:schemeClr val="bg1">
                <a:lumMod val="75000"/>
                <a:alpha val="51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1924334" y="4636941"/>
            <a:ext cx="7200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Readiness</a:t>
            </a:r>
            <a:endParaRPr kumimoji="1" lang="ja-JP" altLang="en-US" sz="1000" dirty="0"/>
          </a:p>
        </p:txBody>
      </p:sp>
      <p:sp>
        <p:nvSpPr>
          <p:cNvPr id="63" name="直方体 62"/>
          <p:cNvSpPr/>
          <p:nvPr/>
        </p:nvSpPr>
        <p:spPr>
          <a:xfrm>
            <a:off x="1813860" y="4698012"/>
            <a:ext cx="945931" cy="536027"/>
          </a:xfrm>
          <a:prstGeom prst="cube">
            <a:avLst/>
          </a:prstGeom>
          <a:solidFill>
            <a:srgbClr val="92D050">
              <a:alpha val="20000"/>
            </a:srgbClr>
          </a:solidFill>
          <a:ln w="6350">
            <a:solidFill>
              <a:schemeClr val="bg1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34267" y="4841658"/>
            <a:ext cx="196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Demonstration</a:t>
            </a:r>
            <a:endParaRPr lang="ja-JP" altLang="en-US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463151" y="4991781"/>
            <a:ext cx="1071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imple</a:t>
            </a:r>
          </a:p>
          <a:p>
            <a:r>
              <a:rPr lang="en-US" altLang="ja-JP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mentation</a:t>
            </a:r>
            <a:endParaRPr lang="ja-JP" altLang="en-US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357349" y="5442159"/>
            <a:ext cx="1022728" cy="427646"/>
          </a:xfrm>
          <a:prstGeom prst="rect">
            <a:avLst/>
          </a:prstGeom>
          <a:noFill/>
        </p:spPr>
        <p:txBody>
          <a:bodyPr wrap="none" rtlCol="0">
            <a:prstTxWarp prst="textCascadeDown">
              <a:avLst/>
            </a:prstTxWarp>
            <a:spAutoFit/>
          </a:bodyPr>
          <a:lstStyle/>
          <a:p>
            <a:r>
              <a:rPr lang="en-US" altLang="ja-JP" sz="1050" i="1" dirty="0" smtClean="0">
                <a:solidFill>
                  <a:schemeClr val="bg1">
                    <a:lumMod val="50000"/>
                  </a:schemeClr>
                </a:solidFill>
              </a:rPr>
              <a:t>Phase-2</a:t>
            </a:r>
            <a:endParaRPr kumimoji="1" lang="ja-JP" altLang="en-US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308978" y="6082350"/>
            <a:ext cx="1093242" cy="635873"/>
          </a:xfrm>
          <a:prstGeom prst="rect">
            <a:avLst/>
          </a:prstGeom>
          <a:noFill/>
        </p:spPr>
        <p:txBody>
          <a:bodyPr wrap="none" rtlCol="0">
            <a:prstTxWarp prst="textCascadeDown">
              <a:avLst/>
            </a:prstTxWarp>
            <a:spAutoFit/>
          </a:bodyPr>
          <a:lstStyle/>
          <a:p>
            <a:r>
              <a:rPr lang="en-US" altLang="ja-JP" sz="1050" i="1" dirty="0" smtClean="0">
                <a:solidFill>
                  <a:schemeClr val="bg1">
                    <a:lumMod val="50000"/>
                  </a:schemeClr>
                </a:solidFill>
              </a:rPr>
              <a:t>Phase-3</a:t>
            </a:r>
            <a:endParaRPr kumimoji="1" lang="ja-JP" altLang="en-US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" name="直方体 63"/>
          <p:cNvSpPr/>
          <p:nvPr/>
        </p:nvSpPr>
        <p:spPr>
          <a:xfrm>
            <a:off x="3248168" y="4896249"/>
            <a:ext cx="1373160" cy="972677"/>
          </a:xfrm>
          <a:prstGeom prst="cube">
            <a:avLst/>
          </a:prstGeom>
          <a:solidFill>
            <a:srgbClr val="92D050">
              <a:alpha val="20000"/>
            </a:srgbClr>
          </a:solidFill>
          <a:ln w="6350">
            <a:solidFill>
              <a:schemeClr val="bg1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直方体 64"/>
          <p:cNvSpPr/>
          <p:nvPr/>
        </p:nvSpPr>
        <p:spPr>
          <a:xfrm>
            <a:off x="5288509" y="5151510"/>
            <a:ext cx="1501254" cy="1576553"/>
          </a:xfrm>
          <a:prstGeom prst="cube">
            <a:avLst>
              <a:gd name="adj" fmla="val 23333"/>
            </a:avLst>
          </a:prstGeom>
          <a:solidFill>
            <a:srgbClr val="92D050">
              <a:alpha val="20000"/>
            </a:srgbClr>
          </a:solidFill>
          <a:ln w="6350">
            <a:solidFill>
              <a:schemeClr val="bg1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950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0274" y="58614"/>
            <a:ext cx="7708230" cy="850106"/>
          </a:xfrm>
        </p:spPr>
        <p:txBody>
          <a:bodyPr>
            <a:noAutofit/>
          </a:bodyPr>
          <a:lstStyle/>
          <a:p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International Requirement of National Forest Monitoring System</a:t>
            </a:r>
            <a:endParaRPr kumimoji="1" lang="ja-JP" altLang="en-US" sz="3600" b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 smtClean="0">
                <a:latin typeface="+mn-lt"/>
              </a:rPr>
              <a:t>©Japan Forest Technology Association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>
                <a:latin typeface="+mn-lt"/>
              </a:rPr>
              <a:t>2</a:t>
            </a:fld>
            <a:endParaRPr kumimoji="1" lang="ja-JP" altLang="en-US" dirty="0">
              <a:latin typeface="+mn-lt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85749"/>
            <a:ext cx="827584" cy="699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sp>
        <p:nvSpPr>
          <p:cNvPr id="8" name="テキスト ボックス 7"/>
          <p:cNvSpPr txBox="1"/>
          <p:nvPr/>
        </p:nvSpPr>
        <p:spPr>
          <a:xfrm>
            <a:off x="107504" y="1196752"/>
            <a:ext cx="88569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4/CP.15 Para1 (d)</a:t>
            </a:r>
            <a:r>
              <a:rPr kumimoji="1" lang="en-US" altLang="ja-JP" sz="2400" b="1" dirty="0" smtClean="0"/>
              <a:t>ⅱ</a:t>
            </a:r>
            <a:r>
              <a:rPr kumimoji="1" lang="en-US" altLang="ja-JP" sz="2400" dirty="0" smtClean="0"/>
              <a:t> </a:t>
            </a:r>
          </a:p>
          <a:p>
            <a:r>
              <a:rPr lang="en-US" altLang="ja-JP" sz="2400" dirty="0" smtClean="0"/>
              <a:t>Provide </a:t>
            </a:r>
            <a:r>
              <a:rPr lang="en-US" altLang="ja-JP" sz="2400" dirty="0"/>
              <a:t>estimates that are </a:t>
            </a:r>
            <a:r>
              <a:rPr lang="en-US" altLang="ja-JP" sz="2400" dirty="0">
                <a:solidFill>
                  <a:srgbClr val="0070C0"/>
                </a:solidFill>
              </a:rPr>
              <a:t>transparent</a:t>
            </a:r>
            <a:r>
              <a:rPr lang="en-US" altLang="ja-JP" sz="2400" dirty="0"/>
              <a:t>, </a:t>
            </a:r>
            <a:r>
              <a:rPr lang="en-US" altLang="ja-JP" sz="2400" dirty="0">
                <a:solidFill>
                  <a:srgbClr val="0070C0"/>
                </a:solidFill>
              </a:rPr>
              <a:t>consistent</a:t>
            </a:r>
            <a:r>
              <a:rPr lang="en-US" altLang="ja-JP" sz="2400" dirty="0"/>
              <a:t>, </a:t>
            </a:r>
            <a:r>
              <a:rPr lang="en-US" altLang="ja-JP" sz="2400" dirty="0">
                <a:solidFill>
                  <a:srgbClr val="0070C0"/>
                </a:solidFill>
              </a:rPr>
              <a:t>as far as possible accurate</a:t>
            </a:r>
            <a:r>
              <a:rPr lang="en-US" altLang="ja-JP" sz="2400" dirty="0"/>
              <a:t>, </a:t>
            </a:r>
            <a:r>
              <a:rPr lang="en-US" altLang="ja-JP" sz="2400" dirty="0" smtClean="0"/>
              <a:t>and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that </a:t>
            </a:r>
            <a:r>
              <a:rPr lang="en-US" altLang="ja-JP" sz="2400" dirty="0">
                <a:solidFill>
                  <a:srgbClr val="0070C0"/>
                </a:solidFill>
              </a:rPr>
              <a:t>reduce uncertainties</a:t>
            </a:r>
            <a:r>
              <a:rPr lang="en-US" altLang="ja-JP" sz="2400" dirty="0"/>
              <a:t>, taking into account national capabilities and capacities</a:t>
            </a:r>
            <a:r>
              <a:rPr kumimoji="1" lang="en-US" altLang="ja-JP" sz="2400" dirty="0" smtClean="0"/>
              <a:t> </a:t>
            </a:r>
          </a:p>
          <a:p>
            <a:endParaRPr lang="en-US" altLang="ja-JP" sz="2400" dirty="0"/>
          </a:p>
          <a:p>
            <a:r>
              <a:rPr kumimoji="1" lang="en-US" altLang="ja-JP" sz="2400" dirty="0" smtClean="0"/>
              <a:t>1/CP.16 Para71 (c) </a:t>
            </a:r>
          </a:p>
          <a:p>
            <a:r>
              <a:rPr lang="en-US" altLang="ja-JP" sz="2400" dirty="0"/>
              <a:t>A </a:t>
            </a:r>
            <a:r>
              <a:rPr lang="en-US" altLang="ja-JP" sz="2400" dirty="0">
                <a:solidFill>
                  <a:srgbClr val="0070C0"/>
                </a:solidFill>
              </a:rPr>
              <a:t>robust</a:t>
            </a:r>
            <a:r>
              <a:rPr lang="en-US" altLang="ja-JP" sz="2400" dirty="0"/>
              <a:t> and </a:t>
            </a:r>
            <a:r>
              <a:rPr lang="en-US" altLang="ja-JP" sz="2400" dirty="0">
                <a:solidFill>
                  <a:srgbClr val="0070C0"/>
                </a:solidFill>
              </a:rPr>
              <a:t>transparent</a:t>
            </a:r>
            <a:r>
              <a:rPr lang="en-US" altLang="ja-JP" sz="2400" dirty="0"/>
              <a:t> national forest monitoring system for the </a:t>
            </a:r>
            <a:r>
              <a:rPr lang="en-US" altLang="ja-JP" sz="2400" dirty="0" smtClean="0"/>
              <a:t>monitoring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and </a:t>
            </a:r>
            <a:r>
              <a:rPr lang="en-US" altLang="ja-JP" sz="2400" dirty="0"/>
              <a:t>reporting of the </a:t>
            </a:r>
            <a:r>
              <a:rPr lang="en-US" altLang="ja-JP" sz="2400" dirty="0" smtClean="0"/>
              <a:t>activities…</a:t>
            </a:r>
          </a:p>
          <a:p>
            <a:endParaRPr kumimoji="1" lang="en-US" altLang="ja-JP" sz="2400" dirty="0"/>
          </a:p>
          <a:p>
            <a:r>
              <a:rPr lang="en-US" altLang="ja-JP" sz="2400" dirty="0" smtClean="0"/>
              <a:t>12/CP.17 Annex (a)</a:t>
            </a:r>
            <a:r>
              <a:rPr lang="en-US" altLang="ja-JP" dirty="0" smtClean="0"/>
              <a:t> </a:t>
            </a:r>
            <a:r>
              <a:rPr lang="en-US" altLang="ja-JP" b="1" dirty="0"/>
              <a:t>Guidelines for submissions of information on reference </a:t>
            </a:r>
            <a:r>
              <a:rPr lang="en-US" altLang="ja-JP" b="1" dirty="0" smtClean="0"/>
              <a:t>levels</a:t>
            </a:r>
          </a:p>
          <a:p>
            <a:r>
              <a:rPr lang="en-US" altLang="ja-JP" sz="2400" dirty="0">
                <a:solidFill>
                  <a:srgbClr val="0070C0"/>
                </a:solidFill>
              </a:rPr>
              <a:t>Transparent</a:t>
            </a:r>
            <a:r>
              <a:rPr lang="en-US" altLang="ja-JP" sz="2400" dirty="0"/>
              <a:t>, </a:t>
            </a:r>
            <a:r>
              <a:rPr lang="en-US" altLang="ja-JP" sz="2400" dirty="0">
                <a:solidFill>
                  <a:srgbClr val="0070C0"/>
                </a:solidFill>
              </a:rPr>
              <a:t>complete</a:t>
            </a:r>
            <a:r>
              <a:rPr lang="en-US" altLang="ja-JP" sz="2400" dirty="0"/>
              <a:t>, </a:t>
            </a:r>
            <a:r>
              <a:rPr lang="en-US" altLang="ja-JP" sz="2400" dirty="0">
                <a:solidFill>
                  <a:srgbClr val="0070C0"/>
                </a:solidFill>
              </a:rPr>
              <a:t>consistent</a:t>
            </a:r>
            <a:r>
              <a:rPr lang="en-US" altLang="ja-JP" sz="2400" dirty="0"/>
              <a:t> and </a:t>
            </a:r>
            <a:r>
              <a:rPr lang="en-US" altLang="ja-JP" sz="2400" dirty="0">
                <a:solidFill>
                  <a:srgbClr val="0070C0"/>
                </a:solidFill>
              </a:rPr>
              <a:t>accurate</a:t>
            </a:r>
            <a:r>
              <a:rPr lang="en-US" altLang="ja-JP" sz="2400" dirty="0"/>
              <a:t> information, including</a:t>
            </a:r>
          </a:p>
          <a:p>
            <a:r>
              <a:rPr lang="en-US" altLang="ja-JP" sz="2400" dirty="0"/>
              <a:t>methodological information, used at the time of construction of forest reference </a:t>
            </a:r>
            <a:r>
              <a:rPr lang="en-US" altLang="ja-JP" sz="2400" dirty="0" smtClean="0"/>
              <a:t>emission levels </a:t>
            </a:r>
            <a:r>
              <a:rPr lang="en-US" altLang="ja-JP" sz="2400" dirty="0"/>
              <a:t>and/or forest reference </a:t>
            </a:r>
            <a:r>
              <a:rPr lang="en-US" altLang="ja-JP" sz="2400" dirty="0" smtClean="0"/>
              <a:t>levels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5761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0274" y="58614"/>
            <a:ext cx="7743726" cy="850106"/>
          </a:xfrm>
        </p:spPr>
        <p:txBody>
          <a:bodyPr>
            <a:noAutofit/>
          </a:bodyPr>
          <a:lstStyle/>
          <a:p>
            <a:r>
              <a:rPr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Aspect of Realistic design for NFMS</a:t>
            </a:r>
            <a:endParaRPr kumimoji="1" lang="ja-JP" altLang="en-US" sz="3600" b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 smtClean="0">
                <a:latin typeface="+mn-lt"/>
              </a:rPr>
              <a:t>©Japan Forest Technology Association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>
                <a:latin typeface="+mn-lt"/>
              </a:rPr>
              <a:t>3</a:t>
            </a:fld>
            <a:endParaRPr kumimoji="1" lang="ja-JP" altLang="en-US" dirty="0">
              <a:latin typeface="+mn-lt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85749"/>
            <a:ext cx="827584" cy="699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sp>
        <p:nvSpPr>
          <p:cNvPr id="6" name="テキスト ボックス 5"/>
          <p:cNvSpPr txBox="1"/>
          <p:nvPr/>
        </p:nvSpPr>
        <p:spPr>
          <a:xfrm>
            <a:off x="35496" y="1033572"/>
            <a:ext cx="2112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In terms of….</a:t>
            </a:r>
            <a:endParaRPr kumimoji="1" lang="ja-JP" altLang="en-US" sz="2800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161503"/>
              </p:ext>
            </p:extLst>
          </p:nvPr>
        </p:nvGraphicFramePr>
        <p:xfrm>
          <a:off x="539552" y="1575956"/>
          <a:ext cx="8478688" cy="444533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880320"/>
                <a:gridCol w="5598368"/>
              </a:tblGrid>
              <a:tr h="584571">
                <a:tc>
                  <a:txBody>
                    <a:bodyPr/>
                    <a:lstStyle/>
                    <a:p>
                      <a:r>
                        <a:rPr kumimoji="1" lang="en-US" altLang="ja-JP" sz="2100" b="0" dirty="0" smtClean="0"/>
                        <a:t>Finance</a:t>
                      </a:r>
                      <a:endParaRPr kumimoji="1" lang="ja-JP" altLang="en-US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b="0" baseline="0" dirty="0" smtClean="0">
                          <a:solidFill>
                            <a:schemeClr val="tx1"/>
                          </a:solidFill>
                        </a:rPr>
                        <a:t>Vehicle,</a:t>
                      </a:r>
                      <a:r>
                        <a:rPr kumimoji="1" lang="ja-JP" altLang="en-US" sz="21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2100" b="0" baseline="0" dirty="0" smtClean="0">
                          <a:solidFill>
                            <a:schemeClr val="tx1"/>
                          </a:solidFill>
                        </a:rPr>
                        <a:t>Motor Bike, </a:t>
                      </a:r>
                      <a:r>
                        <a:rPr kumimoji="1" lang="en-US" altLang="ja-JP" sz="2100" b="0" dirty="0" smtClean="0">
                          <a:solidFill>
                            <a:schemeClr val="tx1"/>
                          </a:solidFill>
                        </a:rPr>
                        <a:t>Field</a:t>
                      </a:r>
                      <a:r>
                        <a:rPr kumimoji="1" lang="en-US" altLang="ja-JP" sz="2100" b="0" baseline="0" dirty="0" smtClean="0">
                          <a:solidFill>
                            <a:schemeClr val="tx1"/>
                          </a:solidFill>
                        </a:rPr>
                        <a:t> measurement equipment, Satellite data, Software, </a:t>
                      </a:r>
                      <a:endParaRPr kumimoji="1" lang="ja-JP" altLang="en-US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</a:tr>
              <a:tr h="774147">
                <a:tc>
                  <a:txBody>
                    <a:bodyPr/>
                    <a:lstStyle/>
                    <a:p>
                      <a:r>
                        <a:rPr kumimoji="1" lang="en-US" altLang="ja-JP" sz="2100" b="0" dirty="0" smtClean="0"/>
                        <a:t>Current</a:t>
                      </a:r>
                      <a:r>
                        <a:rPr kumimoji="1" lang="en-US" altLang="ja-JP" sz="2100" b="0" baseline="0" dirty="0" smtClean="0"/>
                        <a:t> c</a:t>
                      </a:r>
                      <a:r>
                        <a:rPr kumimoji="1" lang="en-US" altLang="ja-JP" sz="2100" b="0" dirty="0" smtClean="0"/>
                        <a:t>apacity and</a:t>
                      </a:r>
                      <a:r>
                        <a:rPr kumimoji="1" lang="en-US" altLang="ja-JP" sz="2100" b="0" baseline="0" dirty="0" smtClean="0"/>
                        <a:t> their development</a:t>
                      </a:r>
                      <a:endParaRPr kumimoji="1" lang="ja-JP" altLang="en-US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>
                          <a:solidFill>
                            <a:schemeClr val="tx1"/>
                          </a:solidFill>
                        </a:rPr>
                        <a:t>Number of experts and skill</a:t>
                      </a:r>
                      <a:r>
                        <a:rPr kumimoji="1" lang="en-US" altLang="ja-JP" sz="2100" baseline="0" dirty="0" smtClean="0">
                          <a:solidFill>
                            <a:schemeClr val="tx1"/>
                          </a:solidFill>
                        </a:rPr>
                        <a:t> level in current situation</a:t>
                      </a:r>
                      <a:endParaRPr kumimoji="1" lang="ja-JP" altLang="en-US" sz="210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</a:tr>
              <a:tr h="774147">
                <a:tc>
                  <a:txBody>
                    <a:bodyPr/>
                    <a:lstStyle/>
                    <a:p>
                      <a:r>
                        <a:rPr kumimoji="1" lang="en-US" altLang="ja-JP" sz="2100" b="0" dirty="0" smtClean="0"/>
                        <a:t>Design</a:t>
                      </a:r>
                      <a:r>
                        <a:rPr kumimoji="1" lang="en-US" altLang="ja-JP" sz="2100" b="0" baseline="0" dirty="0" smtClean="0"/>
                        <a:t> of field inventory</a:t>
                      </a:r>
                      <a:endParaRPr kumimoji="1" lang="ja-JP" altLang="en-US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>
                          <a:solidFill>
                            <a:schemeClr val="tx1"/>
                          </a:solidFill>
                        </a:rPr>
                        <a:t>Systematic sampling </a:t>
                      </a:r>
                      <a:r>
                        <a:rPr kumimoji="1" lang="ja-JP" altLang="en-US" sz="2100" b="1" dirty="0" smtClean="0">
                          <a:solidFill>
                            <a:schemeClr val="tx1"/>
                          </a:solidFill>
                        </a:rPr>
                        <a:t>⇔</a:t>
                      </a:r>
                      <a:r>
                        <a:rPr kumimoji="1" lang="en-US" altLang="ja-JP" sz="2100" dirty="0" smtClean="0">
                          <a:solidFill>
                            <a:schemeClr val="tx1"/>
                          </a:solidFill>
                        </a:rPr>
                        <a:t> accessibility</a:t>
                      </a:r>
                      <a:endParaRPr kumimoji="1" lang="ja-JP" altLang="en-US" sz="210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</a:tr>
              <a:tr h="8799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b="0" dirty="0" smtClean="0"/>
                        <a:t>Consideration of Bio-diversity</a:t>
                      </a:r>
                      <a:endParaRPr kumimoji="1" lang="ja-JP" altLang="en-US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>
                          <a:solidFill>
                            <a:schemeClr val="tx1"/>
                          </a:solidFill>
                        </a:rPr>
                        <a:t>Scientific</a:t>
                      </a:r>
                      <a:r>
                        <a:rPr kumimoji="1" lang="en-US" altLang="ja-JP" sz="2100" baseline="0" dirty="0" smtClean="0">
                          <a:solidFill>
                            <a:schemeClr val="tx1"/>
                          </a:solidFill>
                        </a:rPr>
                        <a:t> methodology </a:t>
                      </a:r>
                      <a:r>
                        <a:rPr kumimoji="1" lang="ja-JP" altLang="en-US" sz="2100" b="1" baseline="0" dirty="0" smtClean="0">
                          <a:solidFill>
                            <a:schemeClr val="tx1"/>
                          </a:solidFill>
                        </a:rPr>
                        <a:t>⇔</a:t>
                      </a:r>
                      <a:r>
                        <a:rPr kumimoji="1" lang="en-US" altLang="ja-JP" sz="2100" baseline="0" dirty="0" smtClean="0">
                          <a:solidFill>
                            <a:schemeClr val="tx1"/>
                          </a:solidFill>
                        </a:rPr>
                        <a:t> field measurement skill</a:t>
                      </a:r>
                      <a:endParaRPr kumimoji="1" lang="ja-JP" altLang="en-US" sz="210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b="0" dirty="0" smtClean="0"/>
                        <a:t>Monitoring</a:t>
                      </a:r>
                      <a:r>
                        <a:rPr kumimoji="1" lang="en-US" altLang="ja-JP" sz="2100" b="0" baseline="0" dirty="0" smtClean="0"/>
                        <a:t> subjects</a:t>
                      </a:r>
                      <a:endParaRPr kumimoji="1" lang="ja-JP" altLang="en-US" sz="2100" b="0" dirty="0" smtClean="0"/>
                    </a:p>
                  </a:txBody>
                  <a:tcPr marL="80865" marR="80865" marT="40432" marB="4043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>
                          <a:solidFill>
                            <a:schemeClr val="tx1"/>
                          </a:solidFill>
                        </a:rPr>
                        <a:t>Including</a:t>
                      </a:r>
                      <a:r>
                        <a:rPr kumimoji="1" lang="en-US" altLang="ja-JP" sz="2100" baseline="0" dirty="0" smtClean="0">
                          <a:solidFill>
                            <a:schemeClr val="tx1"/>
                          </a:solidFill>
                        </a:rPr>
                        <a:t> degradation </a:t>
                      </a:r>
                      <a:r>
                        <a:rPr kumimoji="1" lang="ja-JP" altLang="en-US" sz="2100" b="1" baseline="0" dirty="0" smtClean="0">
                          <a:solidFill>
                            <a:schemeClr val="tx1"/>
                          </a:solidFill>
                        </a:rPr>
                        <a:t>⇔</a:t>
                      </a:r>
                      <a:r>
                        <a:rPr kumimoji="1" lang="en-US" altLang="ja-JP" sz="2100" baseline="0" dirty="0" smtClean="0">
                          <a:solidFill>
                            <a:schemeClr val="tx1"/>
                          </a:solidFill>
                        </a:rPr>
                        <a:t> cost efficiency</a:t>
                      </a:r>
                      <a:endParaRPr kumimoji="1" lang="ja-JP" altLang="en-US" sz="210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kumimoji="1" lang="en-US" altLang="ja-JP" sz="2100" b="0" dirty="0" smtClean="0"/>
                        <a:t>Monitoring intervals</a:t>
                      </a:r>
                      <a:endParaRPr kumimoji="1" lang="ja-JP" altLang="en-US" sz="2100" b="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100" dirty="0" smtClean="0">
                          <a:solidFill>
                            <a:schemeClr val="tx1"/>
                          </a:solidFill>
                        </a:rPr>
                        <a:t>Biennial report </a:t>
                      </a:r>
                      <a:r>
                        <a:rPr kumimoji="1" lang="ja-JP" altLang="en-US" sz="2100" dirty="0" smtClean="0">
                          <a:solidFill>
                            <a:schemeClr val="tx1"/>
                          </a:solidFill>
                        </a:rPr>
                        <a:t>⇔</a:t>
                      </a:r>
                      <a:r>
                        <a:rPr kumimoji="1" lang="en-US" altLang="ja-JP" sz="2100" dirty="0" smtClean="0">
                          <a:solidFill>
                            <a:schemeClr val="tx1"/>
                          </a:solidFill>
                        </a:rPr>
                        <a:t> data</a:t>
                      </a:r>
                      <a:r>
                        <a:rPr kumimoji="1" lang="en-US" altLang="ja-JP" sz="2100" baseline="0" dirty="0" smtClean="0">
                          <a:solidFill>
                            <a:schemeClr val="tx1"/>
                          </a:solidFill>
                        </a:rPr>
                        <a:t> sources</a:t>
                      </a:r>
                      <a:endParaRPr kumimoji="1" lang="ja-JP" altLang="en-US" sz="2100" dirty="0">
                        <a:solidFill>
                          <a:schemeClr val="tx1"/>
                        </a:solidFill>
                      </a:endParaRPr>
                    </a:p>
                  </a:txBody>
                  <a:tcPr marL="80865" marR="80865" marT="40432" marB="40432" anchor="ctr"/>
                </a:tc>
              </a:tr>
            </a:tbl>
          </a:graphicData>
        </a:graphic>
      </p:graphicFrame>
      <p:sp>
        <p:nvSpPr>
          <p:cNvPr id="3" name="角丸四角形 2"/>
          <p:cNvSpPr/>
          <p:nvPr/>
        </p:nvSpPr>
        <p:spPr>
          <a:xfrm>
            <a:off x="493928" y="3068960"/>
            <a:ext cx="8550696" cy="1656184"/>
          </a:xfrm>
          <a:prstGeom prst="roundRect">
            <a:avLst>
              <a:gd name="adj" fmla="val 4601"/>
            </a:avLst>
          </a:prstGeom>
          <a:solidFill>
            <a:schemeClr val="accent2">
              <a:lumMod val="60000"/>
              <a:lumOff val="40000"/>
              <a:alpha val="46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87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1600" y="158006"/>
            <a:ext cx="3456384" cy="894730"/>
          </a:xfrm>
        </p:spPr>
        <p:txBody>
          <a:bodyPr>
            <a:noAutofit/>
          </a:bodyPr>
          <a:lstStyle/>
          <a:p>
            <a:r>
              <a:rPr kumimoji="1" lang="en-US" altLang="ja-JP" sz="28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Case study of </a:t>
            </a:r>
            <a:r>
              <a:rPr kumimoji="1" lang="en-US" altLang="ja-JP" sz="28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Gabon</a:t>
            </a:r>
            <a:r>
              <a:rPr kumimoji="1" lang="en-US" altLang="ja-JP" sz="28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kumimoji="1" lang="en-US" altLang="ja-JP" sz="28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kumimoji="1" lang="en-US" altLang="ja-JP" sz="28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Challenges of access-</a:t>
            </a:r>
            <a:endParaRPr kumimoji="1" lang="ja-JP" altLang="en-US" sz="2800" b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563888" y="6356350"/>
            <a:ext cx="2895600" cy="365125"/>
          </a:xfrm>
        </p:spPr>
        <p:txBody>
          <a:bodyPr/>
          <a:lstStyle/>
          <a:p>
            <a:r>
              <a:rPr kumimoji="1" lang="en-US" altLang="ja-JP" sz="1200" dirty="0" smtClean="0">
                <a:latin typeface="+mn-lt"/>
              </a:rPr>
              <a:t>©Japan Forest Technology Association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>
                <a:latin typeface="+mn-lt"/>
              </a:rPr>
              <a:t>4</a:t>
            </a:fld>
            <a:endParaRPr kumimoji="1" lang="ja-JP" altLang="en-US" dirty="0">
              <a:latin typeface="+mn-lt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85749"/>
            <a:ext cx="827584" cy="699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532" y="19116"/>
            <a:ext cx="4833980" cy="6838884"/>
          </a:xfrm>
          <a:prstGeom prst="rect">
            <a:avLst/>
          </a:prstGeom>
        </p:spPr>
      </p:pic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328771"/>
              </p:ext>
            </p:extLst>
          </p:nvPr>
        </p:nvGraphicFramePr>
        <p:xfrm>
          <a:off x="251520" y="1268760"/>
          <a:ext cx="3960440" cy="295233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370182"/>
                <a:gridCol w="1604959"/>
                <a:gridCol w="985299"/>
              </a:tblGrid>
              <a:tr h="492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>
                          <a:effectLst/>
                        </a:rPr>
                        <a:t>Distance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</a:rPr>
                        <a:t>Number of Plot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Percentage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492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>
                          <a:effectLst/>
                        </a:rPr>
                        <a:t>1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km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105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15%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492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>
                          <a:effectLst/>
                        </a:rPr>
                        <a:t>5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km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235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34%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492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>
                          <a:effectLst/>
                        </a:rPr>
                        <a:t>10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km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124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18%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492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>
                          <a:effectLst/>
                        </a:rPr>
                        <a:t>20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km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132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19%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  <a:tr h="4920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u="none" strike="noStrike" dirty="0" smtClean="0">
                          <a:effectLst/>
                        </a:rPr>
                        <a:t>20</a:t>
                      </a:r>
                      <a:r>
                        <a:rPr lang="en-US" sz="2400" u="none" strike="noStrike" baseline="0" dirty="0" smtClean="0">
                          <a:effectLst/>
                        </a:rPr>
                        <a:t> km </a:t>
                      </a:r>
                      <a:r>
                        <a:rPr lang="ja-JP" altLang="en-US" sz="2400" u="none" strike="noStrike" baseline="0" dirty="0" smtClean="0">
                          <a:effectLst/>
                        </a:rPr>
                        <a:t>～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92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2400" u="none" strike="noStrike" dirty="0">
                          <a:effectLst/>
                        </a:rPr>
                        <a:t>13%</a:t>
                      </a:r>
                      <a:endParaRPr lang="en-US" altLang="ja-JP" sz="24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1331640" y="4355812"/>
            <a:ext cx="2679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Total</a:t>
            </a:r>
            <a:r>
              <a:rPr kumimoji="1" lang="ja-JP" altLang="en-US" sz="2800" b="1" dirty="0" smtClean="0"/>
              <a:t>　</a:t>
            </a:r>
            <a:r>
              <a:rPr kumimoji="1" lang="en-US" altLang="ja-JP" sz="2800" b="1" dirty="0" smtClean="0"/>
              <a:t>688</a:t>
            </a:r>
            <a:r>
              <a:rPr kumimoji="1" lang="ja-JP" altLang="en-US" sz="2800" b="1" dirty="0" smtClean="0"/>
              <a:t>　</a:t>
            </a:r>
            <a:r>
              <a:rPr kumimoji="1" lang="en-US" altLang="ja-JP" sz="2800" b="1" dirty="0" smtClean="0"/>
              <a:t>Plots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1987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0274" y="58614"/>
            <a:ext cx="7708230" cy="850106"/>
          </a:xfrm>
        </p:spPr>
        <p:txBody>
          <a:bodyPr>
            <a:noAutofit/>
          </a:bodyPr>
          <a:lstStyle/>
          <a:p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Case study of Gabon(2)</a:t>
            </a:r>
            <a:endParaRPr kumimoji="1" lang="ja-JP" altLang="en-US" sz="3600" b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 smtClean="0">
                <a:latin typeface="+mn-lt"/>
              </a:rPr>
              <a:t>©Japan Forest Technology Association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>
                <a:latin typeface="+mn-lt"/>
              </a:rPr>
              <a:t>5</a:t>
            </a:fld>
            <a:endParaRPr kumimoji="1" lang="ja-JP" altLang="en-US" dirty="0">
              <a:latin typeface="+mn-lt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85749"/>
            <a:ext cx="827584" cy="699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3923928" cy="294294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76872"/>
            <a:ext cx="3923928" cy="294294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356992"/>
            <a:ext cx="3923928" cy="294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45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テキスト ボックス 38"/>
          <p:cNvSpPr txBox="1"/>
          <p:nvPr/>
        </p:nvSpPr>
        <p:spPr>
          <a:xfrm>
            <a:off x="107503" y="3184873"/>
            <a:ext cx="8928993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altLang="ja-JP" sz="3200" b="1" i="1" dirty="0" smtClean="0">
                <a:latin typeface="Calibri" pitchFamily="34" charset="0"/>
                <a:cs typeface="Calibri" pitchFamily="34" charset="0"/>
              </a:rPr>
              <a:t>Fauna habitat information survey with local people</a:t>
            </a:r>
            <a:endParaRPr kumimoji="1" lang="fr-CA" altLang="ja-JP" sz="3200" b="1" i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07042"/>
            <a:ext cx="2952328" cy="221424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353" y="4292662"/>
            <a:ext cx="3186136" cy="231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1320" y="4098724"/>
            <a:ext cx="2881448" cy="2160000"/>
          </a:xfrm>
          <a:prstGeom prst="rect">
            <a:avLst/>
          </a:prstGeom>
        </p:spPr>
      </p:pic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1400274" y="58614"/>
            <a:ext cx="7708230" cy="850106"/>
          </a:xfrm>
        </p:spPr>
        <p:txBody>
          <a:bodyPr>
            <a:noAutofit/>
          </a:bodyPr>
          <a:lstStyle/>
          <a:p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Case study of D.R.C</a:t>
            </a:r>
            <a:r>
              <a:rPr kumimoji="1" lang="ja-JP" altLang="en-US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　</a:t>
            </a:r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–Challenges for biodiversity survey -</a:t>
            </a:r>
            <a:endParaRPr kumimoji="1" lang="ja-JP" altLang="en-US" sz="3600" b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3527" y="1186006"/>
            <a:ext cx="8712969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Skills of species identification on biodiversity survey required high expertise.</a:t>
            </a:r>
          </a:p>
          <a:p>
            <a:r>
              <a:rPr lang="en-US" altLang="ja-JP" sz="2000" dirty="0" smtClean="0"/>
              <a:t>Human resources of this field is quite limited and needs a lot of time to build capacity.</a:t>
            </a:r>
          </a:p>
          <a:p>
            <a:endParaRPr lang="en-US" altLang="ja-JP" sz="700" dirty="0"/>
          </a:p>
          <a:p>
            <a:r>
              <a:rPr lang="en-US" altLang="ja-JP" sz="2000" dirty="0" smtClean="0"/>
              <a:t>Therefore, cooperative work with local people and utilize their knowledge is one solution of realistic biodiversity survey.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520" y="5733256"/>
            <a:ext cx="17988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/>
                </a:solidFill>
              </a:rPr>
              <a:t>Photo by </a:t>
            </a:r>
            <a:r>
              <a:rPr kumimoji="1" lang="en-US" altLang="ja-JP" sz="1100" dirty="0" err="1" smtClean="0">
                <a:solidFill>
                  <a:schemeClr val="bg1"/>
                </a:solidFill>
              </a:rPr>
              <a:t>Shuich</a:t>
            </a:r>
            <a:r>
              <a:rPr kumimoji="1" lang="en-US" altLang="ja-JP" sz="1100" dirty="0" smtClean="0">
                <a:solidFill>
                  <a:schemeClr val="bg1"/>
                </a:solidFill>
              </a:rPr>
              <a:t> KOBAYASHI</a:t>
            </a:r>
            <a:endParaRPr kumimoji="1" lang="ja-JP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37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 smtClean="0">
                <a:latin typeface="+mn-lt"/>
              </a:rPr>
              <a:t>©Japan Forest Technology Association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>
                <a:latin typeface="+mn-lt"/>
              </a:rPr>
              <a:t>7</a:t>
            </a:fld>
            <a:endParaRPr kumimoji="1" lang="ja-JP" altLang="en-US" dirty="0">
              <a:latin typeface="+mn-lt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85749"/>
            <a:ext cx="827584" cy="699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0000">
            <a:off x="193118" y="1119290"/>
            <a:ext cx="6642268" cy="5060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1400274" y="58614"/>
            <a:ext cx="7708230" cy="850106"/>
          </a:xfrm>
        </p:spPr>
        <p:txBody>
          <a:bodyPr>
            <a:noAutofit/>
          </a:bodyPr>
          <a:lstStyle/>
          <a:p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Case study of D.R.C</a:t>
            </a:r>
            <a:r>
              <a:rPr kumimoji="1" lang="ja-JP" altLang="en-US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　</a:t>
            </a:r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–Challenges for Biodiversity survey -</a:t>
            </a:r>
            <a:endParaRPr kumimoji="1" lang="ja-JP" altLang="en-US" sz="3600" b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63803" y="2453987"/>
            <a:ext cx="604064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Interview sheets for local people about fauna habitat information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102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0274" y="58614"/>
            <a:ext cx="7708230" cy="850106"/>
          </a:xfrm>
        </p:spPr>
        <p:txBody>
          <a:bodyPr>
            <a:noAutofit/>
          </a:bodyPr>
          <a:lstStyle/>
          <a:p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Case study of Botswana</a:t>
            </a:r>
            <a:b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–Importance </a:t>
            </a:r>
            <a:r>
              <a:rPr lang="en-US" altLang="ja-JP" sz="3600" b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for </a:t>
            </a:r>
            <a:r>
              <a:rPr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biodiversity </a:t>
            </a:r>
            <a:r>
              <a:rPr lang="en-US" altLang="ja-JP" sz="3600" b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survey -</a:t>
            </a:r>
            <a:endParaRPr kumimoji="1" lang="ja-JP" altLang="en-US" sz="3600" b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 smtClean="0">
                <a:latin typeface="+mn-lt"/>
              </a:rPr>
              <a:t>©Japan Forest Technology Association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>
                <a:latin typeface="+mn-lt"/>
              </a:rPr>
              <a:t>8</a:t>
            </a:fld>
            <a:endParaRPr kumimoji="1" lang="ja-JP" altLang="en-US" dirty="0">
              <a:latin typeface="+mn-lt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85749"/>
            <a:ext cx="827584" cy="699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9729" y="1084526"/>
            <a:ext cx="3080783" cy="2407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132856"/>
            <a:ext cx="3024336" cy="2399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4700302"/>
            <a:ext cx="2413526" cy="160901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2282" y="4707963"/>
            <a:ext cx="2380766" cy="158717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721" y="4707963"/>
            <a:ext cx="2390543" cy="159369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0504" y="4700302"/>
            <a:ext cx="2380766" cy="1609018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07504" y="1124352"/>
            <a:ext cx="584820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In Botswana, national park and game reserve forest </a:t>
            </a:r>
            <a:r>
              <a:rPr lang="en-US" altLang="ja-JP" sz="2000" dirty="0" smtClean="0"/>
              <a:t>play a significant role in sight seeing resources.</a:t>
            </a:r>
          </a:p>
          <a:p>
            <a:r>
              <a:rPr kumimoji="1" lang="en-US" altLang="ja-JP" sz="2000" dirty="0" smtClean="0"/>
              <a:t>Therefore, surveying about fauna (especially, mammal species) are assigned high priority.</a:t>
            </a:r>
          </a:p>
          <a:p>
            <a:endParaRPr lang="en-US" altLang="ja-JP" dirty="0" smtClean="0"/>
          </a:p>
          <a:p>
            <a:pPr marL="285750" indent="-285750">
              <a:buBlip>
                <a:blip r:embed="rId9"/>
              </a:buBlip>
            </a:pPr>
            <a:r>
              <a:rPr lang="en-US" altLang="ja-JP" sz="2400" dirty="0" smtClean="0"/>
              <a:t>Observation from vehicle</a:t>
            </a:r>
          </a:p>
          <a:p>
            <a:pPr marL="285750" indent="-285750">
              <a:buBlip>
                <a:blip r:embed="rId9"/>
              </a:buBlip>
            </a:pPr>
            <a:r>
              <a:rPr lang="en-US" altLang="ja-JP" sz="2400" dirty="0" smtClean="0"/>
              <a:t>Introduce fix-point camera</a:t>
            </a:r>
          </a:p>
          <a:p>
            <a:r>
              <a:rPr kumimoji="1" lang="ja-JP" altLang="en-US" sz="2400" b="1" dirty="0" smtClean="0"/>
              <a:t>⇒</a:t>
            </a:r>
            <a:r>
              <a:rPr kumimoji="1" lang="en-US" altLang="ja-JP" sz="2400" b="1" dirty="0" smtClean="0"/>
              <a:t>Measurement of species and population</a:t>
            </a:r>
            <a:endParaRPr kumimoji="1" lang="ja-JP" altLang="en-US" sz="24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344753" y="6093296"/>
            <a:ext cx="18357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solidFill>
                  <a:schemeClr val="bg1"/>
                </a:solidFill>
              </a:rPr>
              <a:t>Photo by Tomoko KUSAKABE</a:t>
            </a:r>
            <a:endParaRPr kumimoji="1" lang="ja-JP" alt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87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0274" y="58614"/>
            <a:ext cx="7708230" cy="850106"/>
          </a:xfrm>
        </p:spPr>
        <p:txBody>
          <a:bodyPr>
            <a:noAutofit/>
          </a:bodyPr>
          <a:lstStyle/>
          <a:p>
            <a:r>
              <a:rPr kumimoji="1" lang="en-US" altLang="ja-JP" sz="3600" b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Conclusion and proposed solution</a:t>
            </a:r>
            <a:endParaRPr kumimoji="1" lang="ja-JP" altLang="en-US" sz="3600" b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z="1200" dirty="0" smtClean="0">
                <a:latin typeface="+mn-lt"/>
              </a:rPr>
              <a:t>©Japan Forest Technology Association</a:t>
            </a:r>
            <a:endParaRPr kumimoji="1" lang="ja-JP" altLang="en-US" sz="1200" dirty="0">
              <a:latin typeface="+mn-lt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143D06-1955-43FC-9231-A504B26AE64D}" type="slidenum">
              <a:rPr kumimoji="1" lang="ja-JP" altLang="en-US" smtClean="0">
                <a:latin typeface="+mn-lt"/>
              </a:rPr>
              <a:t>9</a:t>
            </a:fld>
            <a:endParaRPr kumimoji="1" lang="ja-JP" altLang="en-US" dirty="0">
              <a:latin typeface="+mn-lt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85749"/>
            <a:ext cx="827584" cy="6996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softEdge rad="12700"/>
          </a:effectLst>
        </p:spPr>
      </p:pic>
      <p:sp>
        <p:nvSpPr>
          <p:cNvPr id="3" name="テキスト ボックス 2"/>
          <p:cNvSpPr txBox="1"/>
          <p:nvPr/>
        </p:nvSpPr>
        <p:spPr>
          <a:xfrm>
            <a:off x="35496" y="959524"/>
            <a:ext cx="910850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When full fill of UNF3C requirement and </a:t>
            </a:r>
            <a:r>
              <a:rPr lang="en-US" altLang="ja-JP" sz="2400" dirty="0"/>
              <a:t>carrying out the design of </a:t>
            </a:r>
            <a:r>
              <a:rPr lang="en-US" altLang="ja-JP" sz="2400" dirty="0" smtClean="0"/>
              <a:t>NFMS, </a:t>
            </a:r>
            <a:r>
              <a:rPr lang="en-US" altLang="ja-JP" sz="2400" dirty="0"/>
              <a:t>we can not reach full scale at a stroke.</a:t>
            </a:r>
          </a:p>
          <a:p>
            <a:r>
              <a:rPr lang="ja-JP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</a:t>
            </a:r>
            <a:r>
              <a:rPr lang="en-US" altLang="ja-JP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</a:t>
            </a:r>
            <a:r>
              <a:rPr lang="ja-JP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⇒</a:t>
            </a:r>
            <a:r>
              <a:rPr lang="en-US" altLang="ja-JP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Introducing stepwise approach</a:t>
            </a:r>
          </a:p>
          <a:p>
            <a:endParaRPr lang="en-US" altLang="ja-JP" sz="1000" dirty="0" smtClean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dirty="0"/>
              <a:t>Allows flexible </a:t>
            </a:r>
            <a:r>
              <a:rPr lang="en-US" altLang="ja-JP" sz="2400" dirty="0" smtClean="0"/>
              <a:t>system </a:t>
            </a:r>
            <a:r>
              <a:rPr lang="en-US" altLang="ja-JP" sz="2400" dirty="0"/>
              <a:t>taking into account of national circumstances (such as finance, forest </a:t>
            </a:r>
            <a:r>
              <a:rPr lang="en-US" altLang="ja-JP" sz="2400" dirty="0" smtClean="0"/>
              <a:t>status, capability </a:t>
            </a:r>
            <a:r>
              <a:rPr lang="en-US" altLang="ja-JP" sz="2400" dirty="0"/>
              <a:t>level)</a:t>
            </a:r>
          </a:p>
          <a:p>
            <a:r>
              <a:rPr lang="ja-JP" altLang="en-US" sz="2400" dirty="0"/>
              <a:t>　</a:t>
            </a:r>
            <a:r>
              <a:rPr lang="en-US" altLang="ja-JP" sz="2400" i="1" dirty="0" smtClean="0"/>
              <a:t>Q!</a:t>
            </a:r>
            <a:r>
              <a:rPr lang="ja-JP" altLang="en-US" sz="2400" i="1" dirty="0" smtClean="0"/>
              <a:t>⇒</a:t>
            </a:r>
            <a:r>
              <a:rPr lang="en-US" altLang="ja-JP" i="1" dirty="0" smtClean="0"/>
              <a:t>Reduction </a:t>
            </a:r>
            <a:r>
              <a:rPr lang="en-US" altLang="ja-JP" i="1" dirty="0"/>
              <a:t>of emission measured by different methodology could treat as same credit ?</a:t>
            </a:r>
            <a:r>
              <a:rPr lang="en-US" altLang="ja-JP" dirty="0"/>
              <a:t> </a:t>
            </a:r>
            <a:endParaRPr lang="en-US" altLang="ja-JP" sz="2400" dirty="0"/>
          </a:p>
          <a:p>
            <a:endParaRPr lang="en-US" altLang="ja-JP" sz="1000" dirty="0" smtClean="0"/>
          </a:p>
          <a:p>
            <a:pPr>
              <a:buFont typeface="Wingdings" pitchFamily="2" charset="2"/>
              <a:buChar char="l"/>
            </a:pPr>
            <a:r>
              <a:rPr lang="en-US" altLang="ja-JP" sz="2400" dirty="0"/>
              <a:t>Design of field-base forest inventory, systematic sampling is robust methodology but impossible to operate.</a:t>
            </a:r>
            <a:r>
              <a:rPr lang="ja-JP" altLang="en-US" sz="2400" dirty="0"/>
              <a:t> </a:t>
            </a:r>
            <a:endParaRPr lang="en-US" altLang="ja-JP" sz="2400" dirty="0"/>
          </a:p>
          <a:p>
            <a:r>
              <a:rPr lang="en-US" altLang="ja-JP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Solution</a:t>
            </a:r>
            <a:r>
              <a:rPr lang="ja-JP" alt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⇒</a:t>
            </a:r>
            <a:r>
              <a:rPr lang="en-US" altLang="ja-JP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Introduce limitation of </a:t>
            </a:r>
            <a:r>
              <a:rPr lang="en-US" altLang="ja-JP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accessibility.</a:t>
            </a:r>
          </a:p>
          <a:p>
            <a:endParaRPr lang="en-US" altLang="ja-JP" sz="1000" dirty="0" smtClean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Design of biodiversity survey, we have to follow scientific approach but carefully attention is needed to explorer human resource and their level.</a:t>
            </a:r>
          </a:p>
          <a:p>
            <a:r>
              <a:rPr lang="en-US" altLang="ja-JP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Solution</a:t>
            </a:r>
            <a:r>
              <a:rPr lang="ja-JP" alt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⇒</a:t>
            </a:r>
            <a:r>
              <a:rPr lang="en-US" altLang="ja-JP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Simplify of methodology and cooperative work with local   </a:t>
            </a:r>
          </a:p>
          <a:p>
            <a:r>
              <a:rPr lang="en-US" altLang="ja-JP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communities.</a:t>
            </a:r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44242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日林協共通">
      <a:dk1>
        <a:sysClr val="windowText" lastClr="000000"/>
      </a:dk1>
      <a:lt1>
        <a:sysClr val="window" lastClr="FFFFFF"/>
      </a:lt1>
      <a:dk2>
        <a:srgbClr val="4F6128"/>
      </a:dk2>
      <a:lt2>
        <a:srgbClr val="EEECE1"/>
      </a:lt2>
      <a:accent1>
        <a:srgbClr val="92D050"/>
      </a:accent1>
      <a:accent2>
        <a:srgbClr val="0070C0"/>
      </a:accent2>
      <a:accent3>
        <a:srgbClr val="FFFF66"/>
      </a:accent3>
      <a:accent4>
        <a:srgbClr val="FFC000"/>
      </a:accent4>
      <a:accent5>
        <a:srgbClr val="FF66FF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4163</TotalTime>
  <Words>584</Words>
  <Application>Microsoft Office PowerPoint</Application>
  <PresentationFormat>画面に合わせる (4:3)</PresentationFormat>
  <Paragraphs>141</Paragraphs>
  <Slides>10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Biodiversity survey in realistic forestry inventory in some African countries  </vt:lpstr>
      <vt:lpstr>International Requirement of National Forest Monitoring System</vt:lpstr>
      <vt:lpstr>Aspect of Realistic design for NFMS</vt:lpstr>
      <vt:lpstr>Case study of Gabon - Challenges of access-</vt:lpstr>
      <vt:lpstr>Case study of Gabon(2)</vt:lpstr>
      <vt:lpstr>Case study of D.R.C　 –Challenges for biodiversity survey -</vt:lpstr>
      <vt:lpstr>Case study of D.R.C　 –Challenges for Biodiversity survey -</vt:lpstr>
      <vt:lpstr>Case study of Botswana –Importance for biodiversity survey -</vt:lpstr>
      <vt:lpstr>Conclusion and proposed solution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</dc:creator>
  <cp:lastModifiedBy>suzuki</cp:lastModifiedBy>
  <cp:revision>147</cp:revision>
  <dcterms:created xsi:type="dcterms:W3CDTF">2012-06-04T10:10:06Z</dcterms:created>
  <dcterms:modified xsi:type="dcterms:W3CDTF">2013-11-14T14:30:20Z</dcterms:modified>
</cp:coreProperties>
</file>