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64" r:id="rId3"/>
    <p:sldId id="257" r:id="rId4"/>
    <p:sldId id="262" r:id="rId5"/>
    <p:sldId id="258" r:id="rId6"/>
    <p:sldId id="259" r:id="rId7"/>
    <p:sldId id="260" r:id="rId8"/>
    <p:sldId id="261" r:id="rId9"/>
    <p:sldId id="265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253" autoAdjust="0"/>
  </p:normalViewPr>
  <p:slideViewPr>
    <p:cSldViewPr>
      <p:cViewPr varScale="1">
        <p:scale>
          <a:sx n="74" d="100"/>
          <a:sy n="74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664C9-E67D-425B-A0FE-C69BA267D0EB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BDDEF-6D32-4CFA-BDC7-370B9152CE0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224824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BDDEF-6D32-4CFA-BDC7-370B9152CE0B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798765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BDDEF-6D32-4CFA-BDC7-370B9152CE0B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20421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ノート プレースホルダー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  <p:sp>
        <p:nvSpPr>
          <p:cNvPr id="21508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EFB34D17-1ECB-44FC-BC7E-9B8D6234B36D}" type="slidenum">
              <a:rPr lang="en-US" altLang="ja-JP" smtClean="0"/>
              <a:pPr/>
              <a:t>4</a:t>
            </a:fld>
            <a:endParaRPr lang="en-US" altLang="ja-JP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0F698-CDDF-4BF9-9552-B8E26F5EEC03}" type="datetimeFigureOut">
              <a:rPr kumimoji="1" lang="ja-JP" altLang="en-US" smtClean="0"/>
              <a:pPr/>
              <a:t>2013/11/14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92536-326D-4A50-828E-978F4CB3276B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25535" y="-1348"/>
            <a:ext cx="9085172" cy="6872288"/>
            <a:chOff x="25535" y="-1348"/>
            <a:chExt cx="9085172" cy="6872288"/>
          </a:xfrm>
        </p:grpSpPr>
        <p:pic>
          <p:nvPicPr>
            <p:cNvPr id="6" name="Picture 23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806341" y="2092881"/>
              <a:ext cx="1828285" cy="18834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正方形/長方形 6"/>
            <p:cNvSpPr/>
            <p:nvPr/>
          </p:nvSpPr>
          <p:spPr>
            <a:xfrm>
              <a:off x="836550" y="0"/>
              <a:ext cx="7613416" cy="209288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r"/>
              <a:r>
                <a:rPr lang="en-US" altLang="ja-JP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Joint </a:t>
              </a:r>
              <a:r>
                <a:rPr lang="en-US" altLang="ja-JP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Side Event at </a:t>
              </a:r>
              <a:r>
                <a:rPr lang="en-US" altLang="ja-JP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UNFCCC-COP19</a:t>
              </a:r>
            </a:p>
            <a:p>
              <a:pPr algn="r"/>
              <a:endParaRPr lang="ja-JP" altLang="ja-JP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n-US" altLang="ja-JP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REDD+: Study Safeguards from Field Experiences NOW!</a:t>
              </a:r>
              <a:r>
                <a:rPr lang="en-US" altLang="ja-JP" sz="4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ja-JP" altLang="ja-JP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2473301" y="2120856"/>
              <a:ext cx="5976665" cy="156966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altLang="ja-JP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</a:t>
              </a:r>
              <a:r>
                <a:rPr lang="en-US" altLang="ja-JP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Date</a:t>
              </a:r>
              <a:r>
                <a:rPr lang="ja-JP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altLang="ja-JP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 Friday</a:t>
              </a:r>
              <a:r>
                <a:rPr lang="en-US" altLang="ja-JP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15 November 2013</a:t>
              </a:r>
            </a:p>
            <a:p>
              <a:r>
                <a:rPr lang="en-US" altLang="ja-JP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Time: 9:00-11:15</a:t>
              </a:r>
              <a:endPara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en-US" altLang="ja-JP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Venue </a:t>
              </a:r>
              <a:r>
                <a:rPr lang="en-US" altLang="ja-JP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  Japan Pavilion, Warsaw</a:t>
              </a:r>
            </a:p>
          </p:txBody>
        </p:sp>
        <p:pic>
          <p:nvPicPr>
            <p:cNvPr id="9" name="Picture 21" descr="C:\Users\a07075\AppData\Local\Temp\notes2BB683\SUSFORM(2)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042" y="4381750"/>
              <a:ext cx="3301665" cy="24762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8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35" y="4447817"/>
              <a:ext cx="3486674" cy="242312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Picture 9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-1348"/>
              <a:ext cx="2329900" cy="797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 descr="C:\Users\27429\Desktop\Boundary demarcation in Seima-rev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3699076"/>
              <a:ext cx="3542348" cy="236271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98679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619672" y="4725144"/>
            <a:ext cx="6336703" cy="2132856"/>
          </a:xfrm>
          <a:prstGeom prst="rect">
            <a:avLst/>
          </a:prstGeom>
          <a:pattFill prst="ltUpDiag">
            <a:fgClr>
              <a:schemeClr val="accent3">
                <a:lumMod val="40000"/>
                <a:lumOff val="60000"/>
              </a:schemeClr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60040" y="134076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ja-JP" sz="3100" b="1" dirty="0">
                <a:solidFill>
                  <a:srgbClr val="C00000"/>
                </a:solidFill>
              </a:rPr>
              <a:t>ITTO / JICA</a:t>
            </a:r>
            <a:r>
              <a:rPr lang="ja-JP" altLang="ja-JP" sz="3100" b="1" dirty="0">
                <a:solidFill>
                  <a:srgbClr val="C00000"/>
                </a:solidFill>
              </a:rPr>
              <a:t>　</a:t>
            </a:r>
            <a:r>
              <a:rPr lang="en-US" altLang="ja-JP" sz="3100" b="1" dirty="0">
                <a:solidFill>
                  <a:srgbClr val="C00000"/>
                </a:solidFill>
              </a:rPr>
              <a:t>Joint Side Event at UNFCCC-COP19</a:t>
            </a:r>
            <a:r>
              <a:rPr lang="ja-JP" altLang="ja-JP" dirty="0">
                <a:solidFill>
                  <a:schemeClr val="bg1"/>
                </a:solidFill>
              </a:rPr>
              <a:t/>
            </a:r>
            <a:br>
              <a:rPr lang="ja-JP" altLang="ja-JP" dirty="0">
                <a:solidFill>
                  <a:schemeClr val="bg1"/>
                </a:solidFill>
              </a:rPr>
            </a:br>
            <a:r>
              <a:rPr lang="en-US" altLang="ja-JP" sz="5300" b="1" dirty="0">
                <a:solidFill>
                  <a:srgbClr val="FF0000"/>
                </a:solidFill>
              </a:rPr>
              <a:t>REDD+: Study Safeguards </a:t>
            </a:r>
            <a:r>
              <a:rPr lang="en-US" altLang="ja-JP" sz="5300" b="1" dirty="0" smtClean="0">
                <a:solidFill>
                  <a:srgbClr val="FF0000"/>
                </a:solidFill>
              </a:rPr>
              <a:t>from </a:t>
            </a:r>
            <a:r>
              <a:rPr lang="en-US" altLang="ja-JP" sz="5300" b="1" dirty="0">
                <a:solidFill>
                  <a:srgbClr val="FF0000"/>
                </a:solidFill>
              </a:rPr>
              <a:t>Field Experiences NOW!</a:t>
            </a:r>
            <a:endParaRPr kumimoji="1" lang="ja-JP" altLang="en-US" sz="5300" dirty="0">
              <a:solidFill>
                <a:srgbClr val="FF000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06896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kumimoji="1" lang="en-US" altLang="ja-JP" b="1" dirty="0" smtClean="0">
                <a:solidFill>
                  <a:schemeClr val="tx1"/>
                </a:solidFill>
              </a:rPr>
              <a:t>GOSEKI Kazuhiro</a:t>
            </a:r>
          </a:p>
          <a:p>
            <a:pPr>
              <a:lnSpc>
                <a:spcPct val="20000"/>
              </a:lnSpc>
              <a:spcBef>
                <a:spcPts val="0"/>
              </a:spcBef>
            </a:pPr>
            <a:endParaRPr kumimoji="1" lang="en-US" altLang="ja-JP" sz="2800" b="1" dirty="0" smtClean="0">
              <a:solidFill>
                <a:schemeClr val="tx1"/>
              </a:solidFill>
            </a:endParaRPr>
          </a:p>
          <a:p>
            <a:r>
              <a:rPr lang="en-US" altLang="ja-JP" b="1" dirty="0" smtClean="0">
                <a:solidFill>
                  <a:schemeClr val="tx1"/>
                </a:solidFill>
              </a:rPr>
              <a:t>Global Environment Division</a:t>
            </a:r>
          </a:p>
          <a:p>
            <a:r>
              <a:rPr lang="en-US" altLang="ja-JP" b="1" dirty="0" smtClean="0">
                <a:solidFill>
                  <a:schemeClr val="tx1"/>
                </a:solidFill>
              </a:rPr>
              <a:t>JICA </a:t>
            </a:r>
            <a:endParaRPr kumimoji="1" lang="ja-JP" altLang="en-US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097" y="548680"/>
            <a:ext cx="790575" cy="500063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05697" y="548680"/>
            <a:ext cx="633412" cy="511175"/>
          </a:xfrm>
          <a:prstGeom prst="rect">
            <a:avLst/>
          </a:prstGeom>
          <a:noFill/>
        </p:spPr>
      </p:pic>
      <p:pic>
        <p:nvPicPr>
          <p:cNvPr id="15" name="Picture 4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6512" y="0"/>
            <a:ext cx="576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869160"/>
            <a:ext cx="2781819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984" y="4869360"/>
            <a:ext cx="2590051" cy="18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7089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  <a:solidFill>
            <a:srgbClr val="FFFF00"/>
          </a:solidFill>
          <a:effectLst>
            <a:softEdge rad="317500"/>
          </a:effectLst>
        </p:spPr>
        <p:txBody>
          <a:bodyPr>
            <a:normAutofit/>
          </a:bodyPr>
          <a:lstStyle/>
          <a:p>
            <a:r>
              <a:rPr lang="en-US" altLang="ja-JP" sz="5400" b="1" dirty="0" smtClean="0">
                <a:solidFill>
                  <a:srgbClr val="C00000"/>
                </a:solidFill>
              </a:rPr>
              <a:t>History</a:t>
            </a:r>
            <a:r>
              <a:rPr kumimoji="1" lang="en-US" altLang="ja-JP" sz="5400" b="1" dirty="0" smtClean="0">
                <a:solidFill>
                  <a:srgbClr val="C00000"/>
                </a:solidFill>
              </a:rPr>
              <a:t> of REDD+</a:t>
            </a:r>
            <a:endParaRPr kumimoji="1" lang="ja-JP" altLang="en-US" sz="5400" b="1" dirty="0">
              <a:solidFill>
                <a:srgbClr val="C00000"/>
              </a:solidFill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90872" y="1556792"/>
            <a:ext cx="8229600" cy="3960440"/>
          </a:xfrm>
        </p:spPr>
        <p:txBody>
          <a:bodyPr/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Durban Agreement </a:t>
            </a:r>
            <a:r>
              <a:rPr kumimoji="1" lang="en-US" altLang="ja-JP" b="1" dirty="0" smtClean="0"/>
              <a:t>(2011): </a:t>
            </a:r>
            <a:r>
              <a:rPr lang="en-US" altLang="ja-JP" b="1" dirty="0" smtClean="0"/>
              <a:t>A new frame work (including </a:t>
            </a:r>
            <a:r>
              <a:rPr lang="en-US" altLang="ja-JP" b="1" dirty="0" smtClean="0">
                <a:solidFill>
                  <a:srgbClr val="FF0000"/>
                </a:solidFill>
              </a:rPr>
              <a:t>REDD+</a:t>
            </a:r>
            <a:r>
              <a:rPr lang="en-US" altLang="ja-JP" b="1" dirty="0" smtClean="0"/>
              <a:t>) should be </a:t>
            </a:r>
            <a:r>
              <a:rPr lang="en-US" altLang="ja-JP" b="1" dirty="0" smtClean="0">
                <a:solidFill>
                  <a:srgbClr val="FF0000"/>
                </a:solidFill>
              </a:rPr>
              <a:t>completed  by 2015</a:t>
            </a:r>
            <a:r>
              <a:rPr lang="en-US" altLang="ja-JP" b="1" dirty="0" smtClean="0"/>
              <a:t> &amp; put into </a:t>
            </a:r>
            <a:r>
              <a:rPr lang="en-US" altLang="ja-JP" b="1" dirty="0" smtClean="0">
                <a:solidFill>
                  <a:srgbClr val="FF0000"/>
                </a:solidFill>
              </a:rPr>
              <a:t>effect in 2020</a:t>
            </a:r>
            <a:r>
              <a:rPr lang="en-US" altLang="ja-JP" b="1" dirty="0" smtClean="0"/>
              <a:t>.</a:t>
            </a:r>
          </a:p>
          <a:p>
            <a:r>
              <a:rPr lang="en-US" altLang="ja-JP" b="1" dirty="0" smtClean="0"/>
              <a:t>Since </a:t>
            </a:r>
            <a:r>
              <a:rPr lang="en-US" altLang="ja-JP" b="1" dirty="0" smtClean="0">
                <a:solidFill>
                  <a:srgbClr val="FF0000"/>
                </a:solidFill>
              </a:rPr>
              <a:t>Bali</a:t>
            </a:r>
            <a:r>
              <a:rPr lang="en-US" altLang="ja-JP" b="1" dirty="0" smtClean="0"/>
              <a:t> (2007), </a:t>
            </a:r>
            <a:r>
              <a:rPr lang="en-US" altLang="ja-JP" b="1" dirty="0" smtClean="0">
                <a:solidFill>
                  <a:srgbClr val="FF0000"/>
                </a:solidFill>
              </a:rPr>
              <a:t>various field REDD+</a:t>
            </a:r>
            <a:r>
              <a:rPr lang="en-US" altLang="ja-JP" b="1" dirty="0" smtClean="0"/>
              <a:t> activities have been carried out. </a:t>
            </a:r>
          </a:p>
          <a:p>
            <a:r>
              <a:rPr lang="en-US" altLang="ja-JP" b="1" dirty="0" smtClean="0">
                <a:solidFill>
                  <a:srgbClr val="FF0000"/>
                </a:solidFill>
              </a:rPr>
              <a:t>L</a:t>
            </a:r>
            <a:r>
              <a:rPr lang="en-US" altLang="ja-JP" b="1" dirty="0" smtClean="0">
                <a:solidFill>
                  <a:srgbClr val="FF0000"/>
                </a:solidFill>
              </a:rPr>
              <a:t>essons </a:t>
            </a:r>
            <a:r>
              <a:rPr lang="en-US" altLang="ja-JP" b="1" dirty="0" smtClean="0">
                <a:solidFill>
                  <a:srgbClr val="FF0000"/>
                </a:solidFill>
              </a:rPr>
              <a:t>learned from the field </a:t>
            </a:r>
            <a:r>
              <a:rPr lang="en-US" altLang="ja-JP" b="1" dirty="0" smtClean="0"/>
              <a:t>activities must  be </a:t>
            </a:r>
            <a:r>
              <a:rPr lang="en-US" altLang="ja-JP" b="1" dirty="0" smtClean="0">
                <a:solidFill>
                  <a:srgbClr val="FF0000"/>
                </a:solidFill>
              </a:rPr>
              <a:t>studied </a:t>
            </a:r>
            <a:r>
              <a:rPr lang="en-US" altLang="ja-JP" b="1" dirty="0" smtClean="0">
                <a:solidFill>
                  <a:srgbClr val="FF0000"/>
                </a:solidFill>
              </a:rPr>
              <a:t>NOW</a:t>
            </a:r>
            <a:r>
              <a:rPr lang="en-US" altLang="ja-JP" b="1" dirty="0" smtClean="0"/>
              <a:t>!</a:t>
            </a:r>
          </a:p>
          <a:p>
            <a:pPr lvl="1"/>
            <a:endParaRPr kumimoji="1" lang="ja-JP" altLang="en-US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683728" y="5029200"/>
            <a:ext cx="7776544" cy="1828800"/>
            <a:chOff x="683728" y="5029200"/>
            <a:chExt cx="7776544" cy="1828800"/>
          </a:xfrm>
        </p:grpSpPr>
        <p:pic>
          <p:nvPicPr>
            <p:cNvPr id="6" name="Picture 28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11643"/>
            <a:stretch/>
          </p:blipFill>
          <p:spPr bwMode="auto">
            <a:xfrm>
              <a:off x="7020272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30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t="8539" b="5197"/>
            <a:stretch/>
          </p:blipFill>
          <p:spPr bwMode="auto">
            <a:xfrm>
              <a:off x="3852080" y="5029200"/>
              <a:ext cx="1440000" cy="182880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538" b="8726"/>
            <a:stretch/>
          </p:blipFill>
          <p:spPr bwMode="auto">
            <a:xfrm>
              <a:off x="683728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" name="Picture 4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6512" y="0"/>
            <a:ext cx="576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グループ化 21"/>
          <p:cNvGrpSpPr/>
          <p:nvPr/>
        </p:nvGrpSpPr>
        <p:grpSpPr>
          <a:xfrm>
            <a:off x="683728" y="5029200"/>
            <a:ext cx="7776544" cy="1828800"/>
            <a:chOff x="683728" y="5029200"/>
            <a:chExt cx="7776544" cy="1828800"/>
          </a:xfrm>
        </p:grpSpPr>
        <p:pic>
          <p:nvPicPr>
            <p:cNvPr id="23" name="Picture 28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11643"/>
            <a:stretch/>
          </p:blipFill>
          <p:spPr bwMode="auto">
            <a:xfrm>
              <a:off x="7020272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4" name="Picture 30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t="8539" b="5197"/>
            <a:stretch/>
          </p:blipFill>
          <p:spPr bwMode="auto">
            <a:xfrm>
              <a:off x="3852080" y="5029200"/>
              <a:ext cx="1440000" cy="182880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5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538" b="8726"/>
            <a:stretch/>
          </p:blipFill>
          <p:spPr bwMode="auto">
            <a:xfrm>
              <a:off x="683728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0" name="Picture 21" descr="\\MNMS-03S-FSK01\shared_kokunai_06\210_地球環境部\4_特殊\01_G1(森林・自然環境)共有フォルダ\01_国際会議_ロジ_広報\06_UNFCC_COP19\プレゼン資料\素材（redd+案件地図）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77938"/>
            <a:ext cx="9144000" cy="4973637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" y="6251575"/>
            <a:ext cx="5969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テキスト ボックス 58"/>
          <p:cNvSpPr txBox="1"/>
          <p:nvPr/>
        </p:nvSpPr>
        <p:spPr>
          <a:xfrm>
            <a:off x="268288" y="495300"/>
            <a:ext cx="8659812" cy="769441"/>
          </a:xfrm>
          <a:prstGeom prst="rect">
            <a:avLst/>
          </a:prstGeom>
          <a:solidFill>
            <a:srgbClr val="FFFF00"/>
          </a:solidFill>
          <a:effectLst>
            <a:softEdge rad="127000"/>
          </a:effectLst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ja-JP" sz="44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JICA’s REDD+ </a:t>
            </a:r>
            <a:r>
              <a:rPr lang="en-US" altLang="ja-JP" sz="4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Related </a:t>
            </a:r>
            <a:r>
              <a:rPr lang="en-US" altLang="ja-JP" sz="44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P</a:t>
            </a:r>
            <a:r>
              <a:rPr lang="en-US" altLang="ja-JP" sz="4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rojects  </a:t>
            </a:r>
            <a:r>
              <a:rPr lang="en-US" altLang="ja-JP" sz="2000" b="1" dirty="0" smtClean="0">
                <a:solidFill>
                  <a:srgbClr val="006600"/>
                </a:solidFill>
                <a:latin typeface="+mj-lt"/>
                <a:ea typeface="ＭＳ Ｐゴシック" pitchFamily="50" charset="-128"/>
                <a:cs typeface="IrisUPC" pitchFamily="34" charset="-34"/>
              </a:rPr>
              <a:t> </a:t>
            </a:r>
            <a:r>
              <a:rPr lang="en-US" altLang="ja-JP" sz="2400" b="1" dirty="0" smtClean="0">
                <a:solidFill>
                  <a:srgbClr val="006600"/>
                </a:solidFill>
                <a:latin typeface="+mj-lt"/>
                <a:ea typeface="ＭＳ Ｐゴシック" pitchFamily="50" charset="-128"/>
                <a:cs typeface="IrisUPC" pitchFamily="34" charset="-34"/>
              </a:rPr>
              <a:t>   </a:t>
            </a:r>
            <a:endParaRPr lang="en-US" altLang="ja-JP" sz="2400" b="1" dirty="0">
              <a:solidFill>
                <a:srgbClr val="006600"/>
              </a:solidFill>
              <a:latin typeface="+mj-lt"/>
              <a:ea typeface="ＭＳ Ｐゴシック" pitchFamily="50" charset="-128"/>
              <a:cs typeface="Iris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6149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576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  <a:solidFill>
            <a:srgbClr val="FFFF00"/>
          </a:solidFill>
          <a:effectLst>
            <a:softEdge rad="127000"/>
          </a:effectLst>
        </p:spPr>
        <p:txBody>
          <a:bodyPr>
            <a:normAutofit fontScale="90000"/>
          </a:bodyPr>
          <a:lstStyle/>
          <a:p>
            <a:r>
              <a:rPr kumimoji="1" lang="en-US" altLang="ja-JP" b="1" dirty="0" smtClean="0">
                <a:solidFill>
                  <a:srgbClr val="C00000"/>
                </a:solidFill>
              </a:rPr>
              <a:t>Examples of Lessons Learned</a:t>
            </a:r>
            <a:br>
              <a:rPr kumimoji="1" lang="en-US" altLang="ja-JP" b="1" dirty="0" smtClean="0">
                <a:solidFill>
                  <a:srgbClr val="C00000"/>
                </a:solidFill>
              </a:rPr>
            </a:br>
            <a:r>
              <a:rPr kumimoji="1" lang="en-US" altLang="ja-JP" b="1" dirty="0" smtClean="0">
                <a:solidFill>
                  <a:srgbClr val="C00000"/>
                </a:solidFill>
              </a:rPr>
              <a:t>from JICA’s REDD+ Field Activities</a:t>
            </a:r>
            <a:endParaRPr kumimoji="1" lang="ja-JP" altLang="en-US" b="1" dirty="0">
              <a:solidFill>
                <a:srgbClr val="C00000"/>
              </a:solidFill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683728" y="5029200"/>
            <a:ext cx="7776544" cy="1828800"/>
            <a:chOff x="683728" y="5029200"/>
            <a:chExt cx="7776544" cy="1828800"/>
          </a:xfrm>
          <a:solidFill>
            <a:schemeClr val="accent1">
              <a:tint val="66000"/>
              <a:satMod val="160000"/>
            </a:schemeClr>
          </a:solidFill>
        </p:grpSpPr>
        <p:pic>
          <p:nvPicPr>
            <p:cNvPr id="7" name="Picture 28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11643"/>
            <a:stretch/>
          </p:blipFill>
          <p:spPr bwMode="auto">
            <a:xfrm>
              <a:off x="7020272" y="5029200"/>
              <a:ext cx="1440000" cy="1777773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pic>
          <p:nvPicPr>
            <p:cNvPr id="8" name="Picture 30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t="8539" b="5197"/>
            <a:stretch/>
          </p:blipFill>
          <p:spPr bwMode="auto">
            <a:xfrm>
              <a:off x="3852080" y="5029200"/>
              <a:ext cx="1440000" cy="1828800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538" b="8726"/>
            <a:stretch/>
          </p:blipFill>
          <p:spPr bwMode="auto">
            <a:xfrm>
              <a:off x="683728" y="5029200"/>
              <a:ext cx="1440000" cy="1777773"/>
            </a:xfrm>
            <a:prstGeom prst="ellipse">
              <a:avLst/>
            </a:prstGeom>
            <a:grpFill/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39552" y="1628800"/>
            <a:ext cx="8604448" cy="4699397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National Forest Monitoring &amp; MRV</a:t>
            </a:r>
            <a:r>
              <a:rPr kumimoji="1" lang="en-US" altLang="ja-JP" b="1" dirty="0" smtClean="0"/>
              <a:t>: overcoming limited human resources </a:t>
            </a:r>
            <a:r>
              <a:rPr lang="en-US" altLang="ja-JP" b="1" dirty="0" smtClean="0"/>
              <a:t>&amp;</a:t>
            </a:r>
            <a:r>
              <a:rPr kumimoji="1" lang="en-US" altLang="ja-JP" b="1" dirty="0" smtClean="0"/>
              <a:t> road accesses </a:t>
            </a:r>
            <a:r>
              <a:rPr kumimoji="1" lang="en-US" altLang="ja-JP" b="1" dirty="0" smtClean="0"/>
              <a:t>by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remote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sensing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&amp;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ground truth</a:t>
            </a:r>
            <a:r>
              <a:rPr kumimoji="1" lang="en-US" altLang="ja-JP" b="1" dirty="0" smtClean="0"/>
              <a:t> (</a:t>
            </a:r>
            <a:r>
              <a:rPr kumimoji="1" lang="en-US" altLang="ja-JP" b="1" dirty="0" smtClean="0"/>
              <a:t>PNG)</a:t>
            </a:r>
            <a:endParaRPr kumimoji="1" lang="en-US" altLang="ja-JP" b="1" dirty="0" smtClean="0"/>
          </a:p>
          <a:p>
            <a:r>
              <a:rPr lang="en-US" altLang="ja-JP" b="1" dirty="0" smtClean="0">
                <a:solidFill>
                  <a:srgbClr val="FF0000"/>
                </a:solidFill>
              </a:rPr>
              <a:t>REL/RL</a:t>
            </a:r>
            <a:r>
              <a:rPr lang="en-US" altLang="ja-JP" b="1" dirty="0" smtClean="0"/>
              <a:t>: establishing </a:t>
            </a:r>
            <a:r>
              <a:rPr lang="en-US" altLang="ja-JP" b="1" dirty="0" smtClean="0">
                <a:solidFill>
                  <a:srgbClr val="FF0000"/>
                </a:solidFill>
              </a:rPr>
              <a:t>taking </a:t>
            </a:r>
            <a:r>
              <a:rPr lang="en-US" altLang="ja-JP" b="1" dirty="0" smtClean="0">
                <a:solidFill>
                  <a:srgbClr val="FF0000"/>
                </a:solidFill>
              </a:rPr>
              <a:t>the country’s early actions into account </a:t>
            </a:r>
            <a:r>
              <a:rPr lang="en-US" altLang="ja-JP" b="1" dirty="0" smtClean="0"/>
              <a:t>(Vietnam)</a:t>
            </a:r>
          </a:p>
          <a:p>
            <a:r>
              <a:rPr kumimoji="1" lang="en-US" altLang="ja-JP" b="1" dirty="0" smtClean="0">
                <a:solidFill>
                  <a:srgbClr val="FF0000"/>
                </a:solidFill>
              </a:rPr>
              <a:t>National/Sub-national Frameworks</a:t>
            </a:r>
            <a:r>
              <a:rPr kumimoji="1" lang="en-US" altLang="ja-JP" b="1" dirty="0" smtClean="0"/>
              <a:t>: developing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on the traditional systems </a:t>
            </a:r>
            <a:r>
              <a:rPr kumimoji="1" lang="en-US" altLang="ja-JP" b="1" dirty="0" smtClean="0"/>
              <a:t>(</a:t>
            </a:r>
            <a:r>
              <a:rPr kumimoji="1" lang="en-US" altLang="ja-JP" b="1" dirty="0" smtClean="0"/>
              <a:t>Mozambique)</a:t>
            </a:r>
            <a:endParaRPr kumimoji="1" lang="ja-JP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576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effectLst>
            <a:softEdge rad="317500"/>
          </a:effectLst>
        </p:spPr>
        <p:txBody>
          <a:bodyPr/>
          <a:lstStyle/>
          <a:p>
            <a:r>
              <a:rPr kumimoji="1" lang="en-US" altLang="ja-JP" b="1" dirty="0" smtClean="0">
                <a:solidFill>
                  <a:srgbClr val="C00000"/>
                </a:solidFill>
              </a:rPr>
              <a:t>Current Status of Safeguards</a:t>
            </a:r>
            <a:endParaRPr kumimoji="1" lang="ja-JP" altLang="en-US" b="1" dirty="0">
              <a:solidFill>
                <a:srgbClr val="C00000"/>
              </a:solidFill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683728" y="5029200"/>
            <a:ext cx="7776544" cy="1828800"/>
            <a:chOff x="683728" y="5029200"/>
            <a:chExt cx="7776544" cy="1828800"/>
          </a:xfrm>
        </p:grpSpPr>
        <p:pic>
          <p:nvPicPr>
            <p:cNvPr id="7" name="Picture 28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11643"/>
            <a:stretch/>
          </p:blipFill>
          <p:spPr bwMode="auto">
            <a:xfrm>
              <a:off x="7020272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Picture 30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t="8539" b="5197"/>
            <a:stretch/>
          </p:blipFill>
          <p:spPr bwMode="auto">
            <a:xfrm>
              <a:off x="3852080" y="5029200"/>
              <a:ext cx="1440000" cy="182880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538" b="8726"/>
            <a:stretch/>
          </p:blipFill>
          <p:spPr bwMode="auto">
            <a:xfrm>
              <a:off x="683728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196752"/>
            <a:ext cx="8686800" cy="4205064"/>
          </a:xfrm>
        </p:spPr>
        <p:txBody>
          <a:bodyPr>
            <a:norm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Cancun Agreement </a:t>
            </a:r>
            <a:r>
              <a:rPr lang="en-US" altLang="ja-JP" b="1" dirty="0" smtClean="0"/>
              <a:t>(2010): </a:t>
            </a:r>
            <a:r>
              <a:rPr lang="en-US" altLang="ja-JP" b="1" dirty="0" smtClean="0">
                <a:solidFill>
                  <a:srgbClr val="FF0000"/>
                </a:solidFill>
              </a:rPr>
              <a:t>P</a:t>
            </a:r>
            <a:r>
              <a:rPr lang="en-US" altLang="ja-JP" b="1" dirty="0" smtClean="0">
                <a:solidFill>
                  <a:srgbClr val="FF0000"/>
                </a:solidFill>
              </a:rPr>
              <a:t>rinciples for promoting/supporting safeguards </a:t>
            </a:r>
            <a:r>
              <a:rPr lang="en-US" altLang="ja-JP" b="1" dirty="0" smtClean="0"/>
              <a:t>were listed.</a:t>
            </a:r>
            <a:endParaRPr lang="en-US" altLang="ja-JP" b="1" dirty="0" smtClean="0"/>
          </a:p>
          <a:p>
            <a:r>
              <a:rPr lang="en-US" altLang="ja-JP" b="1" dirty="0" smtClean="0">
                <a:solidFill>
                  <a:srgbClr val="FF0000"/>
                </a:solidFill>
              </a:rPr>
              <a:t>COP 17 </a:t>
            </a:r>
            <a:r>
              <a:rPr lang="en-US" altLang="ja-JP" b="1" dirty="0" smtClean="0"/>
              <a:t>(2011): </a:t>
            </a:r>
            <a:r>
              <a:rPr lang="en-US" altLang="ja-JP" b="1" dirty="0" smtClean="0">
                <a:solidFill>
                  <a:srgbClr val="FF0000"/>
                </a:solidFill>
              </a:rPr>
              <a:t>Guidance on systems for providing information </a:t>
            </a:r>
            <a:r>
              <a:rPr lang="en-US" altLang="ja-JP" b="1" dirty="0" smtClean="0"/>
              <a:t>on how safeguards are addressed &amp; respected was adopted.</a:t>
            </a:r>
          </a:p>
          <a:p>
            <a:r>
              <a:rPr lang="en-US" altLang="ja-JP" b="1" dirty="0" smtClean="0">
                <a:solidFill>
                  <a:srgbClr val="FF0000"/>
                </a:solidFill>
              </a:rPr>
              <a:t>SBSTA 38 </a:t>
            </a:r>
            <a:r>
              <a:rPr lang="en-US" altLang="ja-JP" b="1" dirty="0" smtClean="0"/>
              <a:t>(2013</a:t>
            </a:r>
            <a:r>
              <a:rPr lang="en-US" altLang="ja-JP" b="1" dirty="0" smtClean="0"/>
              <a:t>): Continuing </a:t>
            </a:r>
            <a:r>
              <a:rPr lang="en-US" altLang="ja-JP" b="1" dirty="0" smtClean="0">
                <a:solidFill>
                  <a:srgbClr val="FF0000"/>
                </a:solidFill>
              </a:rPr>
              <a:t>building experiences/best practices </a:t>
            </a:r>
            <a:r>
              <a:rPr lang="en-US" altLang="ja-JP" b="1" dirty="0" smtClean="0"/>
              <a:t>for providing information on the </a:t>
            </a:r>
            <a:r>
              <a:rPr lang="en-US" altLang="ja-JP" b="1" dirty="0" smtClean="0"/>
              <a:t>safeguards was encouraged.</a:t>
            </a:r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576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effectLst>
            <a:softEdge rad="317500"/>
          </a:effectLst>
        </p:spPr>
        <p:txBody>
          <a:bodyPr>
            <a:normAutofit fontScale="90000"/>
          </a:bodyPr>
          <a:lstStyle/>
          <a:p>
            <a:r>
              <a:rPr lang="en-US" altLang="ja-JP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 Safeguards from Fields Now!</a:t>
            </a:r>
            <a:endParaRPr kumimoji="1" lang="ja-JP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683728" y="5029200"/>
            <a:ext cx="7776544" cy="1828800"/>
            <a:chOff x="683728" y="5029200"/>
            <a:chExt cx="7776544" cy="1828800"/>
          </a:xfrm>
        </p:grpSpPr>
        <p:pic>
          <p:nvPicPr>
            <p:cNvPr id="7" name="Picture 28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11643"/>
            <a:stretch/>
          </p:blipFill>
          <p:spPr bwMode="auto">
            <a:xfrm>
              <a:off x="7020272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Picture 30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t="8539" b="5197"/>
            <a:stretch/>
          </p:blipFill>
          <p:spPr bwMode="auto">
            <a:xfrm>
              <a:off x="3852080" y="5029200"/>
              <a:ext cx="1440000" cy="182880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538" b="8726"/>
            <a:stretch/>
          </p:blipFill>
          <p:spPr bwMode="auto">
            <a:xfrm>
              <a:off x="683728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SBSTA 41 </a:t>
            </a:r>
            <a:r>
              <a:rPr lang="en-US" altLang="ja-JP" b="1" dirty="0" smtClean="0"/>
              <a:t>(2014): the </a:t>
            </a:r>
            <a:r>
              <a:rPr lang="en-US" altLang="ja-JP" b="1" dirty="0" smtClean="0">
                <a:solidFill>
                  <a:srgbClr val="FF0000"/>
                </a:solidFill>
              </a:rPr>
              <a:t>needs for further </a:t>
            </a:r>
            <a:r>
              <a:rPr lang="en-US" altLang="ja-JP" b="1" dirty="0" smtClean="0">
                <a:solidFill>
                  <a:srgbClr val="FF0000"/>
                </a:solidFill>
              </a:rPr>
              <a:t>guidance will </a:t>
            </a:r>
            <a:r>
              <a:rPr lang="en-US" altLang="ja-JP" b="1" dirty="0" smtClean="0">
                <a:solidFill>
                  <a:srgbClr val="FF0000"/>
                </a:solidFill>
              </a:rPr>
              <a:t>be </a:t>
            </a:r>
            <a:r>
              <a:rPr lang="en-US" altLang="ja-JP" b="1" dirty="0" smtClean="0">
                <a:solidFill>
                  <a:srgbClr val="FF0000"/>
                </a:solidFill>
              </a:rPr>
              <a:t>considered </a:t>
            </a:r>
            <a:r>
              <a:rPr lang="en-US" altLang="ja-JP" b="1" dirty="0" smtClean="0"/>
              <a:t>taking  </a:t>
            </a:r>
            <a:r>
              <a:rPr lang="en-US" altLang="ja-JP" b="1" dirty="0" smtClean="0"/>
              <a:t>into account the experiences/ lessons </a:t>
            </a:r>
            <a:r>
              <a:rPr lang="en-US" altLang="ja-JP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learned from </a:t>
            </a:r>
            <a:r>
              <a:rPr lang="en-US" altLang="ja-JP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altLang="ja-JP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</a:t>
            </a:r>
            <a:r>
              <a:rPr lang="en-US" altLang="ja-JP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</a:p>
          <a:p>
            <a:pPr indent="17463">
              <a:buNone/>
            </a:pPr>
            <a:r>
              <a:rPr lang="en-US" altLang="ja-JP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altLang="ja-JP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systems </a:t>
            </a:r>
            <a:r>
              <a:rPr lang="en-US" altLang="ja-JP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providing </a:t>
            </a:r>
            <a:r>
              <a:rPr lang="en-US" altLang="ja-JP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information”</a:t>
            </a:r>
          </a:p>
          <a:p>
            <a:pPr lvl="1" indent="-22225">
              <a:buNone/>
            </a:pPr>
            <a:r>
              <a:rPr lang="en-US" altLang="ja-JP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(= </a:t>
            </a:r>
            <a:r>
              <a:rPr lang="en-US" altLang="ja-JP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making clear </a:t>
            </a:r>
            <a:r>
              <a:rPr lang="en-US" altLang="ja-JP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should be addressed and respected </a:t>
            </a:r>
            <a:r>
              <a:rPr lang="en-US" altLang="ja-JP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</a:t>
            </a:r>
            <a:r>
              <a:rPr lang="en-US" altLang="ja-JP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fields)</a:t>
            </a:r>
            <a:endParaRPr lang="en-US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576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536" y="404664"/>
            <a:ext cx="835292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effectLst>
            <a:softEdge rad="317500"/>
          </a:effectLst>
        </p:spPr>
        <p:txBody>
          <a:bodyPr/>
          <a:lstStyle/>
          <a:p>
            <a:r>
              <a:rPr kumimoji="1" lang="en-US" altLang="ja-JP" b="1" dirty="0" smtClean="0">
                <a:solidFill>
                  <a:srgbClr val="C00000"/>
                </a:solidFill>
              </a:rPr>
              <a:t>Objective of This Side Event</a:t>
            </a:r>
            <a:endParaRPr kumimoji="1" lang="ja-JP" altLang="en-US" b="1" dirty="0">
              <a:solidFill>
                <a:srgbClr val="C00000"/>
              </a:solidFill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683728" y="5029200"/>
            <a:ext cx="7776544" cy="1828800"/>
            <a:chOff x="683728" y="5029200"/>
            <a:chExt cx="7776544" cy="1828800"/>
          </a:xfrm>
        </p:grpSpPr>
        <p:pic>
          <p:nvPicPr>
            <p:cNvPr id="10" name="Picture 28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11643"/>
            <a:stretch/>
          </p:blipFill>
          <p:spPr bwMode="auto">
            <a:xfrm>
              <a:off x="7020272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Picture 30"/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t="8539" b="5197"/>
            <a:stretch/>
          </p:blipFill>
          <p:spPr bwMode="auto">
            <a:xfrm>
              <a:off x="3852080" y="5029200"/>
              <a:ext cx="1440000" cy="182880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0538" b="8726"/>
            <a:stretch/>
          </p:blipFill>
          <p:spPr bwMode="auto">
            <a:xfrm>
              <a:off x="683728" y="5029200"/>
              <a:ext cx="1440000" cy="17777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コンテンツ プレースホルダ 6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/>
          <a:lstStyle/>
          <a:p>
            <a:r>
              <a:rPr kumimoji="1" lang="en-US" altLang="ja-JP" b="1" dirty="0" smtClean="0">
                <a:solidFill>
                  <a:srgbClr val="FF0000"/>
                </a:solidFill>
              </a:rPr>
              <a:t>Share the safeguards experiences &amp; lessons learned </a:t>
            </a:r>
            <a:r>
              <a:rPr kumimoji="1" lang="en-US" altLang="ja-JP" b="1" dirty="0" smtClean="0"/>
              <a:t>from the </a:t>
            </a:r>
            <a:r>
              <a:rPr kumimoji="1" lang="en-US" altLang="ja-JP" b="1" dirty="0" smtClean="0"/>
              <a:t>ITTO/JICA’s field activities</a:t>
            </a:r>
            <a:endParaRPr kumimoji="1" lang="en-US" altLang="ja-JP" b="1" dirty="0" smtClean="0"/>
          </a:p>
          <a:p>
            <a:r>
              <a:rPr lang="en-US" altLang="ja-JP" b="1" dirty="0" smtClean="0">
                <a:solidFill>
                  <a:srgbClr val="FF0000"/>
                </a:solidFill>
              </a:rPr>
              <a:t>Identify key issues </a:t>
            </a:r>
            <a:r>
              <a:rPr lang="en-US" altLang="ja-JP" b="1" dirty="0" smtClean="0"/>
              <a:t>need to be considered to </a:t>
            </a:r>
            <a:r>
              <a:rPr lang="en-US" altLang="ja-JP" b="1" dirty="0" smtClean="0"/>
              <a:t>address </a:t>
            </a:r>
            <a:r>
              <a:rPr lang="en-US" altLang="ja-JP" b="1" dirty="0" smtClean="0"/>
              <a:t>&amp; </a:t>
            </a:r>
            <a:r>
              <a:rPr lang="en-US" altLang="ja-JP" b="1" dirty="0" smtClean="0"/>
              <a:t>respect </a:t>
            </a:r>
            <a:r>
              <a:rPr lang="en-US" altLang="ja-JP" b="1" dirty="0" smtClean="0"/>
              <a:t>the </a:t>
            </a:r>
            <a:r>
              <a:rPr lang="en-US" altLang="ja-JP" b="1" dirty="0" smtClean="0"/>
              <a:t>safeguards in a practical manner</a:t>
            </a:r>
          </a:p>
          <a:p>
            <a:r>
              <a:rPr kumimoji="1" lang="en-US" altLang="ja-JP" b="1" dirty="0" smtClean="0">
                <a:solidFill>
                  <a:srgbClr val="FF0000"/>
                </a:solidFill>
              </a:rPr>
              <a:t>Contribute to the process to develop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REDD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+ </a:t>
            </a:r>
            <a:r>
              <a:rPr kumimoji="1" lang="en-US" altLang="ja-JP" b="1" dirty="0" smtClean="0"/>
              <a:t>implementation mechanism</a:t>
            </a:r>
            <a:endParaRPr kumimoji="1" lang="ja-JP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/>
        </p:nvGrpSpPr>
        <p:grpSpPr>
          <a:xfrm>
            <a:off x="25535" y="-1348"/>
            <a:ext cx="9085172" cy="6872288"/>
            <a:chOff x="25535" y="-1348"/>
            <a:chExt cx="9085172" cy="6872288"/>
          </a:xfrm>
        </p:grpSpPr>
        <p:pic>
          <p:nvPicPr>
            <p:cNvPr id="6" name="Picture 23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806341" y="2092881"/>
              <a:ext cx="1828285" cy="18834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正方形/長方形 6"/>
            <p:cNvSpPr/>
            <p:nvPr/>
          </p:nvSpPr>
          <p:spPr>
            <a:xfrm>
              <a:off x="836550" y="0"/>
              <a:ext cx="7613416" cy="209288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r"/>
              <a:r>
                <a:rPr lang="en-US" altLang="ja-JP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Joint </a:t>
              </a:r>
              <a:r>
                <a:rPr lang="en-US" altLang="ja-JP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Side Event at </a:t>
              </a:r>
              <a:r>
                <a:rPr lang="en-US" altLang="ja-JP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UNFCCC-COP19</a:t>
              </a:r>
            </a:p>
            <a:p>
              <a:pPr algn="r"/>
              <a:endParaRPr lang="ja-JP" altLang="ja-JP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n-US" altLang="ja-JP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REDD+: Study Safeguards from Field Experiences NOW!</a:t>
              </a:r>
              <a:r>
                <a:rPr lang="en-US" altLang="ja-JP" sz="4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ja-JP" altLang="ja-JP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2473301" y="2120856"/>
              <a:ext cx="5976665" cy="156966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altLang="ja-JP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</a:t>
              </a:r>
              <a:r>
                <a:rPr lang="en-US" altLang="ja-JP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Date</a:t>
              </a:r>
              <a:r>
                <a:rPr lang="ja-JP" alt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altLang="ja-JP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 Friday</a:t>
              </a:r>
              <a:r>
                <a:rPr lang="en-US" altLang="ja-JP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15 November 2013</a:t>
              </a:r>
            </a:p>
            <a:p>
              <a:r>
                <a:rPr lang="en-US" altLang="ja-JP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Time: 9:00-11:15</a:t>
              </a:r>
              <a:endPara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en-US" altLang="ja-JP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Venue </a:t>
              </a:r>
              <a:r>
                <a:rPr lang="en-US" altLang="ja-JP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:  Japan Pavilion, Warsaw</a:t>
              </a:r>
            </a:p>
          </p:txBody>
        </p:sp>
        <p:pic>
          <p:nvPicPr>
            <p:cNvPr id="9" name="Picture 21" descr="C:\Users\a07075\AppData\Local\Temp\notes2BB683\SUSFORM(2)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042" y="4381750"/>
              <a:ext cx="3301665" cy="24762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8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35" y="4447817"/>
              <a:ext cx="3486674" cy="242312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Picture 9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-1348"/>
              <a:ext cx="2329900" cy="7976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 descr="C:\Users\27429\Desktop\Boundary demarcation in Seima-rev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3699076"/>
              <a:ext cx="3542348" cy="236271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7181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Wind in the Pines</Template>
  <TotalTime>348</TotalTime>
  <Words>337</Words>
  <Application>Microsoft Office PowerPoint</Application>
  <PresentationFormat>画面に合わせる (4:3)</PresentationFormat>
  <Paragraphs>41</Paragraphs>
  <Slides>9</Slides>
  <Notes>3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テーマ</vt:lpstr>
      <vt:lpstr>スライド 1</vt:lpstr>
      <vt:lpstr>ITTO / JICA　Joint Side Event at UNFCCC-COP19 REDD+: Study Safeguards from Field Experiences NOW!</vt:lpstr>
      <vt:lpstr>History of REDD+</vt:lpstr>
      <vt:lpstr>スライド 4</vt:lpstr>
      <vt:lpstr>Examples of Lessons Learned from JICA’s REDD+ Field Activities</vt:lpstr>
      <vt:lpstr>Current Status of Safeguards</vt:lpstr>
      <vt:lpstr>Study Safeguards from Fields Now!</vt:lpstr>
      <vt:lpstr>Objective of This Side Event</vt:lpstr>
      <vt:lpstr>スライド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ITTO / JICA　Joint Side Event at UNFCCC-COP19 REDD+: Study Safeguards from Field Experiences NOW!</dc:title>
  <dc:creator>GOSEKI</dc:creator>
  <cp:lastModifiedBy>GOSEKI</cp:lastModifiedBy>
  <cp:revision>28</cp:revision>
  <dcterms:created xsi:type="dcterms:W3CDTF">2013-10-31T18:44:37Z</dcterms:created>
  <dcterms:modified xsi:type="dcterms:W3CDTF">2013-11-14T07:49:09Z</dcterms:modified>
</cp:coreProperties>
</file>