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7" r:id="rId2"/>
    <p:sldId id="302" r:id="rId3"/>
    <p:sldId id="297" r:id="rId4"/>
    <p:sldId id="304" r:id="rId5"/>
    <p:sldId id="309" r:id="rId6"/>
    <p:sldId id="303" r:id="rId7"/>
    <p:sldId id="305" r:id="rId8"/>
    <p:sldId id="310" r:id="rId9"/>
    <p:sldId id="306" r:id="rId10"/>
    <p:sldId id="308" r:id="rId11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303D18"/>
    <a:srgbClr val="263013"/>
    <a:srgbClr val="252F13"/>
    <a:srgbClr val="0C0B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5" d="100"/>
          <a:sy n="95" d="100"/>
        </p:scale>
        <p:origin x="-120" y="-9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handoutMaster" Target="handoutMasters/handoutMaster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oleObject" Target="&#12502;&#12483;&#12463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dLbls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Sheet1!$A$1:$A$5</c:f>
              <c:strCache>
                <c:ptCount val="5"/>
                <c:pt idx="0">
                  <c:v>LUCF</c:v>
                </c:pt>
                <c:pt idx="1">
                  <c:v>Agriculture</c:v>
                </c:pt>
                <c:pt idx="2">
                  <c:v>Energy</c:v>
                </c:pt>
                <c:pt idx="3">
                  <c:v>Waste</c:v>
                </c:pt>
                <c:pt idx="4">
                  <c:v>Industrial Products</c:v>
                </c:pt>
              </c:strCache>
            </c:strRef>
          </c:cat>
          <c:val>
            <c:numRef>
              <c:f>Sheet1!$B$1:$B$5</c:f>
              <c:numCache>
                <c:formatCode>#,##0_);[Red]\(#,##0\)</c:formatCode>
                <c:ptCount val="5"/>
                <c:pt idx="0">
                  <c:v>43963.0</c:v>
                </c:pt>
                <c:pt idx="1">
                  <c:v>7606.0</c:v>
                </c:pt>
                <c:pt idx="2">
                  <c:v>1040.0</c:v>
                </c:pt>
                <c:pt idx="3">
                  <c:v>132.0</c:v>
                </c:pt>
                <c:pt idx="4">
                  <c:v>48.0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B2EB34-330B-FA4D-818A-F67B4ACD590E}" type="datetimeFigureOut">
              <a:rPr kumimoji="1" lang="ja-JP" altLang="en-US" smtClean="0"/>
              <a:t>2013/11/05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E7FCFD-7A29-D542-B7FE-BE261946636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180949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28A6BE-7903-4243-9E51-605D140A715C}" type="datetimeFigureOut">
              <a:rPr kumimoji="1" lang="ja-JP" altLang="en-US" smtClean="0"/>
              <a:t>2013/11/05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8E04CC-5765-1646-9E4B-22521E07530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04328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4A04D0-B0AD-4444-AAD9-66AEB60A3AF7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118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6175" y="685800"/>
            <a:ext cx="4568825" cy="3427413"/>
          </a:xfrm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th</a:t>
            </a:r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3F7E3-9A7C-4B48-8F28-906013A69080}" type="datetimeFigureOut">
              <a:rPr kumimoji="1" lang="ja-JP" altLang="en-US" smtClean="0"/>
              <a:t>2013/11/05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B25A5-4815-6A48-B8C8-C4AA24A09FB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18074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3F7E3-9A7C-4B48-8F28-906013A69080}" type="datetimeFigureOut">
              <a:rPr kumimoji="1" lang="ja-JP" altLang="en-US" smtClean="0"/>
              <a:t>2013/11/05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B25A5-4815-6A48-B8C8-C4AA24A09FB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206023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3F7E3-9A7C-4B48-8F28-906013A69080}" type="datetimeFigureOut">
              <a:rPr kumimoji="1" lang="ja-JP" altLang="en-US" smtClean="0"/>
              <a:t>2013/11/05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B25A5-4815-6A48-B8C8-C4AA24A09FB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8214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3F7E3-9A7C-4B48-8F28-906013A69080}" type="datetimeFigureOut">
              <a:rPr kumimoji="1" lang="ja-JP" altLang="en-US" smtClean="0"/>
              <a:t>2013/11/05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B25A5-4815-6A48-B8C8-C4AA24A09FB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6207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3F7E3-9A7C-4B48-8F28-906013A69080}" type="datetimeFigureOut">
              <a:rPr kumimoji="1" lang="ja-JP" altLang="en-US" smtClean="0"/>
              <a:t>2013/11/05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B25A5-4815-6A48-B8C8-C4AA24A09FB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14734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3F7E3-9A7C-4B48-8F28-906013A69080}" type="datetimeFigureOut">
              <a:rPr kumimoji="1" lang="ja-JP" altLang="en-US" smtClean="0"/>
              <a:t>2013/11/05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B25A5-4815-6A48-B8C8-C4AA24A09FB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7996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3F7E3-9A7C-4B48-8F28-906013A69080}" type="datetimeFigureOut">
              <a:rPr kumimoji="1" lang="ja-JP" altLang="en-US" smtClean="0"/>
              <a:t>2013/11/05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B25A5-4815-6A48-B8C8-C4AA24A09FB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4790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3F7E3-9A7C-4B48-8F28-906013A69080}" type="datetimeFigureOut">
              <a:rPr kumimoji="1" lang="ja-JP" altLang="en-US" smtClean="0"/>
              <a:t>2013/11/05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B25A5-4815-6A48-B8C8-C4AA24A09FB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1304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3F7E3-9A7C-4B48-8F28-906013A69080}" type="datetimeFigureOut">
              <a:rPr kumimoji="1" lang="ja-JP" altLang="en-US" smtClean="0"/>
              <a:t>2013/11/05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B25A5-4815-6A48-B8C8-C4AA24A09FB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64087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3F7E3-9A7C-4B48-8F28-906013A69080}" type="datetimeFigureOut">
              <a:rPr kumimoji="1" lang="ja-JP" altLang="en-US" smtClean="0"/>
              <a:t>2013/11/05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B25A5-4815-6A48-B8C8-C4AA24A09FB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82075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3F7E3-9A7C-4B48-8F28-906013A69080}" type="datetimeFigureOut">
              <a:rPr kumimoji="1" lang="ja-JP" altLang="en-US" smtClean="0"/>
              <a:t>2013/11/05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B25A5-4815-6A48-B8C8-C4AA24A09FB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10226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13F7E3-9A7C-4B48-8F28-906013A69080}" type="datetimeFigureOut">
              <a:rPr kumimoji="1" lang="ja-JP" altLang="en-US" smtClean="0"/>
              <a:t>2013/11/05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8B25A5-4815-6A48-B8C8-C4AA24A09FB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76179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4" Type="http://schemas.openxmlformats.org/officeDocument/2006/relationships/image" Target="../media/image3.png"/><Relationship Id="rId5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4" Type="http://schemas.openxmlformats.org/officeDocument/2006/relationships/image" Target="../media/image3.png"/><Relationship Id="rId5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4" Type="http://schemas.openxmlformats.org/officeDocument/2006/relationships/image" Target="../media/image10.jpg"/><Relationship Id="rId5" Type="http://schemas.openxmlformats.org/officeDocument/2006/relationships/image" Target="../media/image11.jpg"/><Relationship Id="rId6" Type="http://schemas.openxmlformats.org/officeDocument/2006/relationships/image" Target="../media/image12.jpg"/><Relationship Id="rId7" Type="http://schemas.openxmlformats.org/officeDocument/2006/relationships/image" Target="../media/image13.jpeg"/><Relationship Id="rId8" Type="http://schemas.openxmlformats.org/officeDocument/2006/relationships/image" Target="../media/image14.jpg"/><Relationship Id="rId9" Type="http://schemas.openxmlformats.org/officeDocument/2006/relationships/image" Target="../media/image15.jpg"/><Relationship Id="rId10" Type="http://schemas.openxmlformats.org/officeDocument/2006/relationships/image" Target="../media/image16.jpg"/><Relationship Id="rId11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4" Type="http://schemas.openxmlformats.org/officeDocument/2006/relationships/image" Target="../media/image20.jpeg"/><Relationship Id="rId5" Type="http://schemas.openxmlformats.org/officeDocument/2006/relationships/image" Target="../media/image21.jpeg"/><Relationship Id="rId6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g"/><Relationship Id="rId3" Type="http://schemas.openxmlformats.org/officeDocument/2006/relationships/image" Target="../media/image24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C0B0B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pareddlastslide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3405"/>
            <a:ext cx="9144000" cy="2779285"/>
          </a:xfrm>
          <a:prstGeom prst="rect">
            <a:avLst/>
          </a:prstGeom>
        </p:spPr>
      </p:pic>
      <p:sp>
        <p:nvSpPr>
          <p:cNvPr id="5" name="正方形/長方形 4"/>
          <p:cNvSpPr/>
          <p:nvPr/>
        </p:nvSpPr>
        <p:spPr>
          <a:xfrm>
            <a:off x="364322" y="3564770"/>
            <a:ext cx="858426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1400" dirty="0" smtClean="0">
                <a:solidFill>
                  <a:schemeClr val="bg1"/>
                </a:solidFill>
              </a:rPr>
              <a:t>Case Study of Participatory Land and Forest Management Project for Reducing  Deforestation (PAREDD), Lao PDR </a:t>
            </a:r>
          </a:p>
        </p:txBody>
      </p:sp>
      <p:sp>
        <p:nvSpPr>
          <p:cNvPr id="7" name="タイトル 7"/>
          <p:cNvSpPr txBox="1">
            <a:spLocks/>
          </p:cNvSpPr>
          <p:nvPr/>
        </p:nvSpPr>
        <p:spPr>
          <a:xfrm>
            <a:off x="500547" y="2248634"/>
            <a:ext cx="8104731" cy="1470025"/>
          </a:xfrm>
          <a:prstGeom prst="rect">
            <a:avLst/>
          </a:prstGeom>
        </p:spPr>
        <p:txBody>
          <a:bodyPr bIns="91440" anchor="ctr" anchorCtr="0">
            <a:normAutofit/>
          </a:bodyPr>
          <a:lstStyle/>
          <a:p>
            <a:pPr lvl="0" algn="ctr" defTabSz="914400">
              <a:spcBef>
                <a:spcPct val="0"/>
              </a:spcBef>
              <a:defRPr/>
            </a:pPr>
            <a:r>
              <a:rPr lang="en-US" altLang="ja-JP" sz="32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Realistic and </a:t>
            </a:r>
            <a:r>
              <a:rPr lang="en-US" altLang="ja-JP" sz="32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Applicable Social Safeguard for REDD+ project</a:t>
            </a:r>
            <a:endParaRPr kumimoji="1" lang="en-US" altLang="ja-JP" sz="3200" b="1" i="0" u="none" strike="noStrike" kern="1200" cap="none" spc="0" normalizeH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サブタイトル 8"/>
          <p:cNvSpPr txBox="1">
            <a:spLocks/>
          </p:cNvSpPr>
          <p:nvPr/>
        </p:nvSpPr>
        <p:spPr>
          <a:xfrm>
            <a:off x="1098851" y="4391915"/>
            <a:ext cx="6921325" cy="999465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lvl="0" algn="ctr" defTabSz="914400">
              <a:spcBef>
                <a:spcPts val="580"/>
              </a:spcBef>
              <a:buClr>
                <a:schemeClr val="accent1"/>
              </a:buClr>
              <a:buSzPct val="85000"/>
              <a:defRPr/>
            </a:pPr>
            <a:r>
              <a:rPr lang="en-US" altLang="ja-JP" dirty="0">
                <a:solidFill>
                  <a:schemeClr val="bg1"/>
                </a:solidFill>
                <a:cs typeface="Calibri"/>
              </a:rPr>
              <a:t>Khamsene </a:t>
            </a:r>
            <a:r>
              <a:rPr lang="en-US" altLang="ja-JP" dirty="0" smtClean="0">
                <a:solidFill>
                  <a:schemeClr val="bg1"/>
                </a:solidFill>
                <a:cs typeface="Calibri"/>
              </a:rPr>
              <a:t>OUNEKHAM</a:t>
            </a:r>
          </a:p>
          <a:p>
            <a:pPr lvl="0" algn="ctr" defTabSz="914400">
              <a:spcBef>
                <a:spcPts val="580"/>
              </a:spcBef>
              <a:buClr>
                <a:schemeClr val="accent1"/>
              </a:buClr>
              <a:buSzPct val="85000"/>
              <a:defRPr/>
            </a:pPr>
            <a:r>
              <a:rPr kumimoji="1" lang="en-US" altLang="ja-JP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ＭＳ Ｐゴシック"/>
                <a:cs typeface="Calibri"/>
              </a:rPr>
              <a:t>Deputy Director,</a:t>
            </a:r>
            <a:r>
              <a:rPr kumimoji="1" lang="en-US" altLang="ja-JP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ＭＳ Ｐゴシック"/>
                <a:cs typeface="Calibri"/>
              </a:rPr>
              <a:t> REDD+ Office</a:t>
            </a:r>
          </a:p>
          <a:p>
            <a:pPr lvl="0" algn="ctr" defTabSz="914400">
              <a:spcBef>
                <a:spcPts val="580"/>
              </a:spcBef>
              <a:buClr>
                <a:schemeClr val="accent1"/>
              </a:buClr>
              <a:buSzPct val="85000"/>
              <a:defRPr/>
            </a:pPr>
            <a:r>
              <a:rPr kumimoji="1" lang="en-US" altLang="ja-JP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ＭＳ Ｐゴシック"/>
                <a:cs typeface="Calibri"/>
              </a:rPr>
              <a:t>Department of Forestry, Ministry of Agriculture and Forestry</a:t>
            </a:r>
            <a:endParaRPr kumimoji="1" lang="en-US" altLang="ja-JP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ＭＳ Ｐゴシック"/>
              <a:cs typeface="Calibri"/>
            </a:endParaRPr>
          </a:p>
        </p:txBody>
      </p:sp>
      <p:pic>
        <p:nvPicPr>
          <p:cNvPr id="3" name="図 2" descr="PAREDD 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1627" y="6037318"/>
            <a:ext cx="1153637" cy="664808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2803" y="5982110"/>
            <a:ext cx="884949" cy="796454"/>
          </a:xfrm>
          <a:prstGeom prst="rect">
            <a:avLst/>
          </a:prstGeom>
        </p:spPr>
      </p:pic>
      <p:pic>
        <p:nvPicPr>
          <p:cNvPr id="10" name="図 9" descr="Logo DOF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68" y="5914173"/>
            <a:ext cx="807357" cy="864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7339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C0B0B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 descr="pareddlastslide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3405"/>
            <a:ext cx="9144000" cy="2779285"/>
          </a:xfrm>
          <a:prstGeom prst="rect">
            <a:avLst/>
          </a:prstGeom>
        </p:spPr>
      </p:pic>
      <p:pic>
        <p:nvPicPr>
          <p:cNvPr id="3" name="図 2" descr="PAREDD 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1627" y="6037318"/>
            <a:ext cx="1153637" cy="664808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2803" y="5982110"/>
            <a:ext cx="884949" cy="796454"/>
          </a:xfrm>
          <a:prstGeom prst="rect">
            <a:avLst/>
          </a:prstGeom>
        </p:spPr>
      </p:pic>
      <p:pic>
        <p:nvPicPr>
          <p:cNvPr id="10" name="図 9" descr="Logo DOF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68" y="5914173"/>
            <a:ext cx="807357" cy="864391"/>
          </a:xfrm>
          <a:prstGeom prst="rect">
            <a:avLst/>
          </a:prstGeom>
        </p:spPr>
      </p:pic>
      <p:sp>
        <p:nvSpPr>
          <p:cNvPr id="11" name="正方形/長方形 10"/>
          <p:cNvSpPr/>
          <p:nvPr/>
        </p:nvSpPr>
        <p:spPr>
          <a:xfrm>
            <a:off x="439173" y="3193080"/>
            <a:ext cx="82001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2400" dirty="0" smtClean="0">
                <a:solidFill>
                  <a:schemeClr val="bg1"/>
                </a:solidFill>
              </a:rPr>
              <a:t>Thank you for your kind attention</a:t>
            </a:r>
          </a:p>
        </p:txBody>
      </p:sp>
    </p:spTree>
    <p:extLst>
      <p:ext uri="{BB962C8B-B14F-4D97-AF65-F5344CB8AC3E}">
        <p14:creationId xmlns:p14="http://schemas.microsoft.com/office/powerpoint/2010/main" val="30858847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6967847" y="6389358"/>
            <a:ext cx="128753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200" dirty="0">
                <a:latin typeface="Calibri"/>
                <a:cs typeface="Calibri"/>
              </a:rPr>
              <a:t>Source: </a:t>
            </a:r>
            <a:r>
              <a:rPr lang="en-US" sz="1200" dirty="0" smtClean="0">
                <a:latin typeface="Calibri"/>
                <a:cs typeface="Calibri"/>
              </a:rPr>
              <a:t>DNA Laos</a:t>
            </a:r>
            <a:endParaRPr lang="en-US" sz="1200" dirty="0">
              <a:latin typeface="Calibri"/>
              <a:cs typeface="Calibri"/>
            </a:endParaRPr>
          </a:p>
        </p:txBody>
      </p:sp>
      <p:sp>
        <p:nvSpPr>
          <p:cNvPr id="23" name="Text Box 7"/>
          <p:cNvSpPr txBox="1">
            <a:spLocks noChangeArrowheads="1"/>
          </p:cNvSpPr>
          <p:nvPr/>
        </p:nvSpPr>
        <p:spPr bwMode="auto">
          <a:xfrm>
            <a:off x="447648" y="920561"/>
            <a:ext cx="4868209" cy="5115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177800" indent="-177800">
              <a:spcBef>
                <a:spcPct val="30000"/>
              </a:spcBef>
              <a:buClr>
                <a:schemeClr val="bg2">
                  <a:lumMod val="25000"/>
                </a:schemeClr>
              </a:buClr>
              <a:buFont typeface="Wingdings" charset="0"/>
              <a:buChar char="n"/>
            </a:pPr>
            <a:r>
              <a:rPr lang="en-US" altLang="ja-JP" sz="2400" dirty="0"/>
              <a:t>Land use change (deforestation) is a largest source of GHG emission in Lao </a:t>
            </a:r>
            <a:r>
              <a:rPr lang="en-US" altLang="ja-JP" sz="2400" dirty="0" smtClean="0"/>
              <a:t>PDR. REDD+ is important measure for GHG emission reduction.</a:t>
            </a:r>
          </a:p>
          <a:p>
            <a:pPr marL="177800" indent="-177800">
              <a:spcBef>
                <a:spcPct val="30000"/>
              </a:spcBef>
              <a:buClr>
                <a:schemeClr val="bg2">
                  <a:lumMod val="25000"/>
                </a:schemeClr>
              </a:buClr>
              <a:buFont typeface="Wingdings" charset="0"/>
              <a:buChar char="n"/>
            </a:pPr>
            <a:r>
              <a:rPr lang="en-US" altLang="ja-JP" sz="2400" dirty="0" smtClean="0"/>
              <a:t>REDD</a:t>
            </a:r>
            <a:r>
              <a:rPr lang="en-US" altLang="ja-JP" sz="2400" dirty="0"/>
              <a:t>+ will </a:t>
            </a:r>
            <a:r>
              <a:rPr lang="en-US" altLang="ja-JP" sz="2400" dirty="0" smtClean="0"/>
              <a:t>also be </a:t>
            </a:r>
            <a:r>
              <a:rPr lang="en-US" altLang="ja-JP" sz="2400" dirty="0"/>
              <a:t>highly valuable for both sustainable forest management and livelihood improvement for forest-dependent </a:t>
            </a:r>
            <a:r>
              <a:rPr lang="en-US" altLang="ja-JP" sz="2400" dirty="0" smtClean="0"/>
              <a:t>people.</a:t>
            </a:r>
            <a:endParaRPr lang="en-US" altLang="ja-JP" sz="2400" dirty="0"/>
          </a:p>
          <a:p>
            <a:pPr marL="177800" indent="-177800">
              <a:spcBef>
                <a:spcPct val="30000"/>
              </a:spcBef>
              <a:buClr>
                <a:schemeClr val="bg2">
                  <a:lumMod val="25000"/>
                </a:schemeClr>
              </a:buClr>
              <a:buFont typeface="Wingdings" charset="0"/>
              <a:buChar char="n"/>
            </a:pPr>
            <a:r>
              <a:rPr lang="en-US" altLang="ja-JP" sz="2400" dirty="0" smtClean="0"/>
              <a:t>Laos </a:t>
            </a:r>
            <a:r>
              <a:rPr lang="en-US" altLang="ja-JP" sz="2400" dirty="0"/>
              <a:t>has been making considerable efforts in preparing </a:t>
            </a:r>
            <a:r>
              <a:rPr lang="en-US" altLang="ja-JP" sz="2400" dirty="0" smtClean="0"/>
              <a:t>REDD+ since 2008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cxnSp>
        <p:nvCxnSpPr>
          <p:cNvPr id="11" name="直線コネクタ 10"/>
          <p:cNvCxnSpPr/>
          <p:nvPr/>
        </p:nvCxnSpPr>
        <p:spPr>
          <a:xfrm>
            <a:off x="486651" y="105775"/>
            <a:ext cx="8200149" cy="23740"/>
          </a:xfrm>
          <a:prstGeom prst="line">
            <a:avLst/>
          </a:prstGeom>
          <a:ln>
            <a:solidFill>
              <a:srgbClr val="252F13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" name="直線コネクタ 11"/>
          <p:cNvCxnSpPr/>
          <p:nvPr/>
        </p:nvCxnSpPr>
        <p:spPr>
          <a:xfrm>
            <a:off x="486650" y="693566"/>
            <a:ext cx="8255274" cy="0"/>
          </a:xfrm>
          <a:prstGeom prst="line">
            <a:avLst/>
          </a:prstGeom>
          <a:ln w="19050" cmpd="sng">
            <a:solidFill>
              <a:srgbClr val="252F13"/>
            </a:solidFill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3" name="タイトル 1"/>
          <p:cNvSpPr txBox="1">
            <a:spLocks/>
          </p:cNvSpPr>
          <p:nvPr/>
        </p:nvSpPr>
        <p:spPr>
          <a:xfrm>
            <a:off x="486650" y="141505"/>
            <a:ext cx="8255274" cy="552061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1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2600" b="1" dirty="0" smtClean="0">
                <a:solidFill>
                  <a:srgbClr val="303D18"/>
                </a:solidFill>
              </a:rPr>
              <a:t>REDD+ </a:t>
            </a:r>
            <a:r>
              <a:rPr lang="en-US" altLang="ja-JP" sz="2600" b="1" dirty="0">
                <a:solidFill>
                  <a:srgbClr val="303D18"/>
                </a:solidFill>
              </a:rPr>
              <a:t>in </a:t>
            </a:r>
            <a:r>
              <a:rPr lang="en-US" altLang="ja-JP" sz="2600" b="1" dirty="0" smtClean="0">
                <a:solidFill>
                  <a:srgbClr val="303D18"/>
                </a:solidFill>
              </a:rPr>
              <a:t>Lao PDR</a:t>
            </a:r>
            <a:endParaRPr lang="ja-JP" altLang="en-US" sz="2600" b="1" dirty="0">
              <a:solidFill>
                <a:srgbClr val="303D18"/>
              </a:solidFill>
            </a:endParaRPr>
          </a:p>
        </p:txBody>
      </p:sp>
      <p:sp>
        <p:nvSpPr>
          <p:cNvPr id="15" name="スライド番号プレースホルダ 43"/>
          <p:cNvSpPr>
            <a:spLocks noGrp="1"/>
          </p:cNvSpPr>
          <p:nvPr>
            <p:ph type="sldNum" sz="quarter" idx="12"/>
          </p:nvPr>
        </p:nvSpPr>
        <p:spPr bwMode="auto">
          <a:xfrm>
            <a:off x="8741924" y="6579401"/>
            <a:ext cx="382953" cy="278599"/>
          </a:xfrm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717EA517-0B0D-5A4F-84FD-28747FC04135}" type="slidenum">
              <a:rPr kumimoji="0" lang="en-US" altLang="ja-JP" sz="900">
                <a:latin typeface="Calibri" charset="0"/>
              </a:rPr>
              <a:pPr eaLnBrk="1" hangingPunct="1"/>
              <a:t>2</a:t>
            </a:fld>
            <a:endParaRPr lang="ja-JP" altLang="en-US" sz="900" dirty="0">
              <a:latin typeface="Calibri" charset="0"/>
            </a:endParaRPr>
          </a:p>
        </p:txBody>
      </p:sp>
      <p:grpSp>
        <p:nvGrpSpPr>
          <p:cNvPr id="5" name="図形グループ 4"/>
          <p:cNvGrpSpPr/>
          <p:nvPr/>
        </p:nvGrpSpPr>
        <p:grpSpPr>
          <a:xfrm>
            <a:off x="5014765" y="1630118"/>
            <a:ext cx="4110112" cy="3498853"/>
            <a:chOff x="4838697" y="2858494"/>
            <a:chExt cx="4110112" cy="3498853"/>
          </a:xfrm>
        </p:grpSpPr>
        <p:graphicFrame>
          <p:nvGraphicFramePr>
            <p:cNvPr id="17" name="グラフ 16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192277061"/>
                </p:ext>
              </p:extLst>
            </p:nvPr>
          </p:nvGraphicFramePr>
          <p:xfrm>
            <a:off x="4838697" y="3379545"/>
            <a:ext cx="4110112" cy="297780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0" name="Text Box 6"/>
            <p:cNvSpPr txBox="1">
              <a:spLocks noChangeArrowheads="1"/>
            </p:cNvSpPr>
            <p:nvPr/>
          </p:nvSpPr>
          <p:spPr bwMode="auto">
            <a:xfrm>
              <a:off x="5440336" y="2858494"/>
              <a:ext cx="2912501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1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dirty="0" smtClean="0"/>
                <a:t>GHG emissions by sector (2000) </a:t>
              </a:r>
              <a:endParaRPr lang="en-US" sz="1800" dirty="0"/>
            </a:p>
          </p:txBody>
        </p:sp>
        <p:sp>
          <p:nvSpPr>
            <p:cNvPr id="2" name="テキスト ボックス 1"/>
            <p:cNvSpPr txBox="1"/>
            <p:nvPr/>
          </p:nvSpPr>
          <p:spPr>
            <a:xfrm>
              <a:off x="7154860" y="5409428"/>
              <a:ext cx="66083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200" dirty="0" smtClean="0"/>
                <a:t>(83.3%)</a:t>
              </a:r>
              <a:endParaRPr kumimoji="1" lang="ja-JP" altLang="en-US" sz="1200" dirty="0"/>
            </a:p>
          </p:txBody>
        </p:sp>
        <p:sp>
          <p:nvSpPr>
            <p:cNvPr id="16" name="テキスト ボックス 15"/>
            <p:cNvSpPr txBox="1"/>
            <p:nvPr/>
          </p:nvSpPr>
          <p:spPr>
            <a:xfrm>
              <a:off x="6298327" y="4444229"/>
              <a:ext cx="66083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200" dirty="0" smtClean="0"/>
                <a:t>(14.4%)</a:t>
              </a:r>
              <a:endParaRPr kumimoji="1" lang="ja-JP" altLang="en-US" sz="1200" dirty="0"/>
            </a:p>
          </p:txBody>
        </p:sp>
        <p:sp>
          <p:nvSpPr>
            <p:cNvPr id="21" name="テキスト ボックス 20"/>
            <p:cNvSpPr txBox="1"/>
            <p:nvPr/>
          </p:nvSpPr>
          <p:spPr>
            <a:xfrm>
              <a:off x="5440335" y="3531461"/>
              <a:ext cx="46599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200" dirty="0" smtClean="0"/>
                <a:t>(2%)</a:t>
              </a:r>
              <a:endParaRPr kumimoji="1" lang="ja-JP" altLang="en-US" sz="1200" dirty="0"/>
            </a:p>
          </p:txBody>
        </p:sp>
        <p:sp>
          <p:nvSpPr>
            <p:cNvPr id="25" name="テキスト ボックス 24"/>
            <p:cNvSpPr txBox="1"/>
            <p:nvPr/>
          </p:nvSpPr>
          <p:spPr>
            <a:xfrm>
              <a:off x="6878751" y="3274962"/>
              <a:ext cx="51647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000" dirty="0" smtClean="0"/>
                <a:t>(0.3%)</a:t>
              </a:r>
              <a:endParaRPr kumimoji="1" lang="ja-JP" altLang="en-US" sz="1000" dirty="0"/>
            </a:p>
          </p:txBody>
        </p:sp>
        <p:sp>
          <p:nvSpPr>
            <p:cNvPr id="26" name="テキスト ボックス 25"/>
            <p:cNvSpPr txBox="1"/>
            <p:nvPr/>
          </p:nvSpPr>
          <p:spPr>
            <a:xfrm>
              <a:off x="7836367" y="3550474"/>
              <a:ext cx="51647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000" dirty="0" smtClean="0"/>
                <a:t>(0.1%)</a:t>
              </a:r>
              <a:endParaRPr kumimoji="1" lang="ja-JP" altLang="en-US" sz="1000" dirty="0"/>
            </a:p>
          </p:txBody>
        </p:sp>
      </p:grpSp>
    </p:spTree>
    <p:extLst>
      <p:ext uri="{BB962C8B-B14F-4D97-AF65-F5344CB8AC3E}">
        <p14:creationId xmlns:p14="http://schemas.microsoft.com/office/powerpoint/2010/main" val="12365820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テキスト ボックス 12"/>
          <p:cNvSpPr txBox="1"/>
          <p:nvPr/>
        </p:nvSpPr>
        <p:spPr>
          <a:xfrm>
            <a:off x="486649" y="1161143"/>
            <a:ext cx="60810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ja-JP" dirty="0" smtClean="0"/>
              <a:t>Participatory  Land and Forest Management Project for Reducing Deforestation in Lao PDR (PAREDD)</a:t>
            </a: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486653" y="2337850"/>
            <a:ext cx="54097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ja-JP" dirty="0" smtClean="0"/>
              <a:t>24 August, 2009 – 23 August, 2014 (5 years)</a:t>
            </a:r>
          </a:p>
        </p:txBody>
      </p:sp>
      <p:sp>
        <p:nvSpPr>
          <p:cNvPr id="17" name="AutoShape 11"/>
          <p:cNvSpPr>
            <a:spLocks noChangeArrowheads="1"/>
          </p:cNvSpPr>
          <p:nvPr/>
        </p:nvSpPr>
        <p:spPr bwMode="auto">
          <a:xfrm>
            <a:off x="486650" y="788111"/>
            <a:ext cx="1835636" cy="373032"/>
          </a:xfrm>
          <a:prstGeom prst="roundRect">
            <a:avLst>
              <a:gd name="adj" fmla="val 16667"/>
            </a:avLst>
          </a:prstGeom>
          <a:solidFill>
            <a:schemeClr val="accent3">
              <a:lumMod val="50000"/>
            </a:schemeClr>
          </a:solidFill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55440" tIns="3600" rIns="55440" bIns="144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dirty="0" smtClean="0">
                <a:solidFill>
                  <a:srgbClr val="FFFFFF"/>
                </a:solidFill>
                <a:latin typeface="Calibri"/>
                <a:ea typeface="ＭＳ 明朝" charset="0"/>
                <a:cs typeface="Calibri"/>
              </a:rPr>
              <a:t>Project Title</a:t>
            </a:r>
            <a:endParaRPr kumimoji="1" lang="en-US" altLang="ja-JP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Calibri"/>
              <a:ea typeface="ＭＳ 明朝" charset="0"/>
              <a:cs typeface="Calibri"/>
            </a:endParaRPr>
          </a:p>
        </p:txBody>
      </p:sp>
      <p:sp>
        <p:nvSpPr>
          <p:cNvPr id="19" name="AutoShape 11"/>
          <p:cNvSpPr>
            <a:spLocks noChangeArrowheads="1"/>
          </p:cNvSpPr>
          <p:nvPr/>
        </p:nvSpPr>
        <p:spPr bwMode="auto">
          <a:xfrm>
            <a:off x="486651" y="1950083"/>
            <a:ext cx="1835637" cy="366449"/>
          </a:xfrm>
          <a:prstGeom prst="roundRect">
            <a:avLst>
              <a:gd name="adj" fmla="val 16667"/>
            </a:avLst>
          </a:prstGeom>
          <a:solidFill>
            <a:schemeClr val="accent3">
              <a:lumMod val="50000"/>
            </a:schemeClr>
          </a:solidFill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55440" tIns="3600" rIns="55440" bIns="144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dirty="0" smtClean="0">
                <a:solidFill>
                  <a:srgbClr val="FFFFFF"/>
                </a:solidFill>
                <a:latin typeface="Calibri"/>
                <a:ea typeface="ＭＳ 明朝" charset="0"/>
                <a:cs typeface="Calibri"/>
              </a:rPr>
              <a:t>Project Period</a:t>
            </a:r>
            <a:endParaRPr kumimoji="1" lang="en-US" altLang="ja-JP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Calibri"/>
              <a:ea typeface="ＭＳ 明朝" charset="0"/>
              <a:cs typeface="Calibri"/>
            </a:endParaRPr>
          </a:p>
        </p:txBody>
      </p:sp>
      <p:cxnSp>
        <p:nvCxnSpPr>
          <p:cNvPr id="12" name="直線コネクタ 11"/>
          <p:cNvCxnSpPr/>
          <p:nvPr/>
        </p:nvCxnSpPr>
        <p:spPr>
          <a:xfrm>
            <a:off x="486651" y="105775"/>
            <a:ext cx="8200149" cy="23740"/>
          </a:xfrm>
          <a:prstGeom prst="line">
            <a:avLst/>
          </a:prstGeom>
          <a:ln>
            <a:solidFill>
              <a:srgbClr val="252F13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直線コネクタ 14"/>
          <p:cNvCxnSpPr/>
          <p:nvPr/>
        </p:nvCxnSpPr>
        <p:spPr>
          <a:xfrm>
            <a:off x="486650" y="693566"/>
            <a:ext cx="8255274" cy="0"/>
          </a:xfrm>
          <a:prstGeom prst="line">
            <a:avLst/>
          </a:prstGeom>
          <a:ln w="19050" cmpd="sng">
            <a:solidFill>
              <a:srgbClr val="252F13"/>
            </a:solidFill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3" name="タイトル 1"/>
          <p:cNvSpPr txBox="1">
            <a:spLocks/>
          </p:cNvSpPr>
          <p:nvPr/>
        </p:nvSpPr>
        <p:spPr>
          <a:xfrm>
            <a:off x="486650" y="141505"/>
            <a:ext cx="8255274" cy="552061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1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2400" b="1" dirty="0" smtClean="0">
                <a:solidFill>
                  <a:srgbClr val="303D18"/>
                </a:solidFill>
              </a:rPr>
              <a:t>Basic Information of PAREDD project</a:t>
            </a:r>
            <a:endParaRPr lang="ja-JP" altLang="en-US" sz="2400" b="1" dirty="0">
              <a:solidFill>
                <a:srgbClr val="303D18"/>
              </a:solidFill>
            </a:endParaRPr>
          </a:p>
        </p:txBody>
      </p:sp>
      <p:sp>
        <p:nvSpPr>
          <p:cNvPr id="18" name="スライド番号プレースホルダ 43"/>
          <p:cNvSpPr>
            <a:spLocks noGrp="1"/>
          </p:cNvSpPr>
          <p:nvPr>
            <p:ph type="sldNum" sz="quarter" idx="12"/>
          </p:nvPr>
        </p:nvSpPr>
        <p:spPr bwMode="auto">
          <a:xfrm>
            <a:off x="8741924" y="6579401"/>
            <a:ext cx="382953" cy="278599"/>
          </a:xfrm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717EA517-0B0D-5A4F-84FD-28747FC04135}" type="slidenum">
              <a:rPr kumimoji="0" lang="en-US" altLang="ja-JP" sz="900">
                <a:latin typeface="Calibri" charset="0"/>
              </a:rPr>
              <a:pPr eaLnBrk="1" hangingPunct="1"/>
              <a:t>3</a:t>
            </a:fld>
            <a:endParaRPr lang="ja-JP" altLang="en-US" sz="900" dirty="0">
              <a:latin typeface="Calibri" charset="0"/>
            </a:endParaRPr>
          </a:p>
        </p:txBody>
      </p:sp>
      <p:pic>
        <p:nvPicPr>
          <p:cNvPr id="20" name="図 19" descr="PAREDD_TargetDistric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8400" y="3012074"/>
            <a:ext cx="1097743" cy="1411989"/>
          </a:xfrm>
          <a:prstGeom prst="rect">
            <a:avLst/>
          </a:prstGeom>
        </p:spPr>
      </p:pic>
      <p:pic>
        <p:nvPicPr>
          <p:cNvPr id="21" name="図 20" descr="図0-1_LaosMap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8400" y="4633264"/>
            <a:ext cx="1159902" cy="1622563"/>
          </a:xfrm>
          <a:prstGeom prst="rect">
            <a:avLst/>
          </a:prstGeom>
        </p:spPr>
      </p:pic>
      <p:pic>
        <p:nvPicPr>
          <p:cNvPr id="24" name="図 23" descr="Project area Phonsay PAREDD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923" y="1082378"/>
            <a:ext cx="2349379" cy="1624804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3" name="直線コネクタ 2"/>
          <p:cNvCxnSpPr/>
          <p:nvPr/>
        </p:nvCxnSpPr>
        <p:spPr>
          <a:xfrm>
            <a:off x="6518923" y="2707182"/>
            <a:ext cx="1518363" cy="1211675"/>
          </a:xfrm>
          <a:prstGeom prst="line">
            <a:avLst/>
          </a:prstGeom>
          <a:ln w="6350" cmpd="sng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/>
          <p:cNvCxnSpPr/>
          <p:nvPr/>
        </p:nvCxnSpPr>
        <p:spPr>
          <a:xfrm flipH="1">
            <a:off x="8617857" y="2707136"/>
            <a:ext cx="250446" cy="1012150"/>
          </a:xfrm>
          <a:prstGeom prst="line">
            <a:avLst/>
          </a:prstGeom>
          <a:ln w="6350" cmpd="sng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/>
          <p:cNvCxnSpPr/>
          <p:nvPr/>
        </p:nvCxnSpPr>
        <p:spPr>
          <a:xfrm>
            <a:off x="7708400" y="4424063"/>
            <a:ext cx="265386" cy="828294"/>
          </a:xfrm>
          <a:prstGeom prst="line">
            <a:avLst/>
          </a:prstGeom>
          <a:ln w="6350" cmpd="sng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/>
          <p:cNvCxnSpPr/>
          <p:nvPr/>
        </p:nvCxnSpPr>
        <p:spPr>
          <a:xfrm flipH="1">
            <a:off x="8191500" y="4424063"/>
            <a:ext cx="614644" cy="764794"/>
          </a:xfrm>
          <a:prstGeom prst="line">
            <a:avLst/>
          </a:prstGeom>
          <a:ln w="6350" cmpd="sng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テキスト ボックス 31"/>
          <p:cNvSpPr txBox="1"/>
          <p:nvPr/>
        </p:nvSpPr>
        <p:spPr>
          <a:xfrm>
            <a:off x="486651" y="3340882"/>
            <a:ext cx="54097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ja-JP" dirty="0" smtClean="0"/>
              <a:t>6 villages, approximately 30,000ha in total  </a:t>
            </a:r>
          </a:p>
        </p:txBody>
      </p:sp>
      <p:sp>
        <p:nvSpPr>
          <p:cNvPr id="33" name="AutoShape 11"/>
          <p:cNvSpPr>
            <a:spLocks noChangeArrowheads="1"/>
          </p:cNvSpPr>
          <p:nvPr/>
        </p:nvSpPr>
        <p:spPr bwMode="auto">
          <a:xfrm>
            <a:off x="486649" y="2953115"/>
            <a:ext cx="1835637" cy="366449"/>
          </a:xfrm>
          <a:prstGeom prst="roundRect">
            <a:avLst>
              <a:gd name="adj" fmla="val 16667"/>
            </a:avLst>
          </a:prstGeom>
          <a:solidFill>
            <a:schemeClr val="accent3">
              <a:lumMod val="50000"/>
            </a:schemeClr>
          </a:solidFill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55440" tIns="3600" rIns="55440" bIns="144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dirty="0" smtClean="0">
                <a:solidFill>
                  <a:srgbClr val="FFFFFF"/>
                </a:solidFill>
                <a:latin typeface="Calibri"/>
                <a:ea typeface="ＭＳ 明朝" charset="0"/>
                <a:cs typeface="Calibri"/>
              </a:rPr>
              <a:t>Target Area</a:t>
            </a:r>
            <a:endParaRPr kumimoji="1" lang="en-US" altLang="ja-JP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Calibri"/>
              <a:ea typeface="ＭＳ 明朝" charset="0"/>
              <a:cs typeface="Calibri"/>
            </a:endParaRPr>
          </a:p>
        </p:txBody>
      </p:sp>
      <p:sp>
        <p:nvSpPr>
          <p:cNvPr id="34" name="AutoShape 11"/>
          <p:cNvSpPr>
            <a:spLocks noChangeArrowheads="1"/>
          </p:cNvSpPr>
          <p:nvPr/>
        </p:nvSpPr>
        <p:spPr bwMode="auto">
          <a:xfrm>
            <a:off x="486649" y="3914142"/>
            <a:ext cx="2252922" cy="372284"/>
          </a:xfrm>
          <a:prstGeom prst="roundRect">
            <a:avLst>
              <a:gd name="adj" fmla="val 16667"/>
            </a:avLst>
          </a:prstGeom>
          <a:solidFill>
            <a:schemeClr val="accent3">
              <a:lumMod val="50000"/>
            </a:schemeClr>
          </a:solidFill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55440" tIns="3600" rIns="55440" bIns="144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dirty="0" smtClean="0">
                <a:solidFill>
                  <a:srgbClr val="FFFFFF"/>
                </a:solidFill>
                <a:latin typeface="Calibri"/>
                <a:ea typeface="ＭＳ 明朝" charset="0"/>
                <a:cs typeface="Calibri"/>
              </a:rPr>
              <a:t>REDD pilot Activities </a:t>
            </a:r>
            <a:endParaRPr kumimoji="1" lang="en-US" altLang="ja-JP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Calibri"/>
              <a:ea typeface="ＭＳ 明朝" charset="0"/>
              <a:cs typeface="Calibri"/>
            </a:endParaRPr>
          </a:p>
        </p:txBody>
      </p:sp>
      <p:sp>
        <p:nvSpPr>
          <p:cNvPr id="35" name="正方形/長方形 34"/>
          <p:cNvSpPr/>
          <p:nvPr/>
        </p:nvSpPr>
        <p:spPr>
          <a:xfrm>
            <a:off x="486649" y="4286426"/>
            <a:ext cx="699727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2" indent="-285750">
              <a:buFont typeface="Wingdings" charset="2"/>
              <a:buChar char="Ø"/>
              <a:defRPr/>
            </a:pPr>
            <a:r>
              <a:rPr lang="en-US" altLang="ja-JP" dirty="0" smtClean="0"/>
              <a:t>Project </a:t>
            </a:r>
            <a:r>
              <a:rPr lang="en-US" altLang="ja-JP" dirty="0"/>
              <a:t>REL </a:t>
            </a:r>
            <a:endParaRPr lang="en-US" altLang="ja-JP" dirty="0" smtClean="0"/>
          </a:p>
          <a:p>
            <a:pPr marL="285750" lvl="2" indent="-285750">
              <a:buFont typeface="Wingdings" charset="2"/>
              <a:buChar char="Ø"/>
              <a:defRPr/>
            </a:pPr>
            <a:r>
              <a:rPr lang="en-US" altLang="ja-JP" dirty="0"/>
              <a:t>Participatory </a:t>
            </a:r>
            <a:r>
              <a:rPr lang="en-US" altLang="ja-JP" dirty="0" smtClean="0"/>
              <a:t>monitoring</a:t>
            </a:r>
          </a:p>
          <a:p>
            <a:pPr marL="285750" lvl="2" indent="-285750">
              <a:buFont typeface="Wingdings" charset="2"/>
              <a:buChar char="Ø"/>
              <a:defRPr/>
            </a:pPr>
            <a:r>
              <a:rPr lang="en-US" altLang="ja-JP" dirty="0" smtClean="0"/>
              <a:t>Institutional setup for forest management at village level</a:t>
            </a:r>
            <a:endParaRPr lang="en-US" altLang="ja-JP" dirty="0"/>
          </a:p>
          <a:p>
            <a:pPr marL="285750" lvl="2" indent="-285750">
              <a:buFont typeface="Wingdings" charset="2"/>
              <a:buChar char="Ø"/>
              <a:defRPr/>
            </a:pPr>
            <a:r>
              <a:rPr lang="en-US" altLang="ja-JP" dirty="0" smtClean="0"/>
              <a:t>Mitigation activities (land use planning, alternative livelihood option, </a:t>
            </a:r>
            <a:r>
              <a:rPr lang="en-US" altLang="ja-JP" dirty="0" err="1" smtClean="0"/>
              <a:t>etc</a:t>
            </a:r>
            <a:r>
              <a:rPr lang="en-US" altLang="ja-JP" dirty="0" smtClean="0"/>
              <a:t>)</a:t>
            </a:r>
          </a:p>
          <a:p>
            <a:pPr marL="285750" lvl="2" indent="-285750">
              <a:buFont typeface="Wingdings" charset="2"/>
              <a:buChar char="Ø"/>
              <a:defRPr/>
            </a:pPr>
            <a:r>
              <a:rPr lang="en-US" altLang="ja-JP" dirty="0" smtClean="0"/>
              <a:t>Awareness raising as part of FPIC process and stakeholder consultation process. 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600287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AutoShape 11"/>
          <p:cNvSpPr>
            <a:spLocks noChangeArrowheads="1"/>
          </p:cNvSpPr>
          <p:nvPr/>
        </p:nvSpPr>
        <p:spPr bwMode="auto">
          <a:xfrm>
            <a:off x="6440201" y="2394856"/>
            <a:ext cx="2633010" cy="4320000"/>
          </a:xfrm>
          <a:prstGeom prst="roundRect">
            <a:avLst>
              <a:gd name="adj" fmla="val 16667"/>
            </a:avLst>
          </a:prstGeom>
          <a:solidFill>
            <a:schemeClr val="accent3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55440" tIns="3600" rIns="55440" bIns="144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700" b="1" dirty="0" smtClean="0">
                <a:solidFill>
                  <a:srgbClr val="000000"/>
                </a:solidFill>
                <a:latin typeface="Calibri"/>
                <a:ea typeface="ＭＳ 明朝" charset="0"/>
                <a:cs typeface="Calibri"/>
              </a:rPr>
              <a:t>Official Approval</a:t>
            </a:r>
            <a:r>
              <a:rPr lang="en-US" altLang="ja-JP" sz="1700" dirty="0" smtClean="0">
                <a:solidFill>
                  <a:srgbClr val="000000"/>
                </a:solidFill>
                <a:latin typeface="Calibri"/>
                <a:ea typeface="ＭＳ 明朝" charset="0"/>
                <a:cs typeface="Calibri"/>
              </a:rPr>
              <a:t> </a:t>
            </a:r>
            <a:endParaRPr lang="en-US" altLang="ja-JP" dirty="0" smtClean="0">
              <a:solidFill>
                <a:srgbClr val="000000"/>
              </a:solidFill>
              <a:latin typeface="Calibri"/>
              <a:ea typeface="ＭＳ 明朝" charset="0"/>
              <a:cs typeface="Calibri"/>
            </a:endParaRPr>
          </a:p>
          <a:p>
            <a:pPr marL="180975" marR="0" lvl="0" indent="-180975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</a:pPr>
            <a:r>
              <a:rPr lang="en-US" altLang="ja-JP" sz="1400" dirty="0" smtClean="0">
                <a:solidFill>
                  <a:srgbClr val="000000"/>
                </a:solidFill>
                <a:latin typeface="Calibri"/>
                <a:ea typeface="ＭＳ 明朝" charset="0"/>
                <a:cs typeface="Calibri"/>
              </a:rPr>
              <a:t>District governor and local community make an agreement for land </a:t>
            </a:r>
            <a:r>
              <a:rPr lang="en-US" altLang="ja-JP" sz="1400" dirty="0">
                <a:solidFill>
                  <a:srgbClr val="000000"/>
                </a:solidFill>
                <a:latin typeface="Calibri"/>
                <a:ea typeface="ＭＳ 明朝" charset="0"/>
                <a:cs typeface="Calibri"/>
              </a:rPr>
              <a:t>u</a:t>
            </a:r>
            <a:r>
              <a:rPr lang="en-US" altLang="ja-JP" sz="1400" dirty="0" smtClean="0">
                <a:solidFill>
                  <a:srgbClr val="000000"/>
                </a:solidFill>
                <a:latin typeface="Calibri"/>
                <a:ea typeface="ＭＳ 明朝" charset="0"/>
                <a:cs typeface="Calibri"/>
              </a:rPr>
              <a:t>se zoning.</a:t>
            </a:r>
          </a:p>
        </p:txBody>
      </p:sp>
      <p:sp>
        <p:nvSpPr>
          <p:cNvPr id="25" name="AutoShape 11"/>
          <p:cNvSpPr>
            <a:spLocks noChangeArrowheads="1"/>
          </p:cNvSpPr>
          <p:nvPr/>
        </p:nvSpPr>
        <p:spPr bwMode="auto">
          <a:xfrm>
            <a:off x="3348195" y="2394856"/>
            <a:ext cx="2700000" cy="4297007"/>
          </a:xfrm>
          <a:prstGeom prst="roundRect">
            <a:avLst>
              <a:gd name="adj" fmla="val 16667"/>
            </a:avLst>
          </a:prstGeom>
          <a:solidFill>
            <a:schemeClr val="accent3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55440" tIns="3600" rIns="55440" bIns="144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700" b="1" dirty="0" smtClean="0">
                <a:solidFill>
                  <a:srgbClr val="000000"/>
                </a:solidFill>
                <a:latin typeface="Calibri"/>
                <a:ea typeface="ＭＳ 明朝" charset="0"/>
                <a:cs typeface="Calibri"/>
              </a:rPr>
              <a:t>Participatory Zoning</a:t>
            </a:r>
            <a:endParaRPr lang="en-US" altLang="ja-JP" b="1" dirty="0" smtClean="0">
              <a:solidFill>
                <a:srgbClr val="000000"/>
              </a:solidFill>
              <a:latin typeface="Calibri"/>
              <a:ea typeface="ＭＳ 明朝" charset="0"/>
              <a:cs typeface="Calibri"/>
            </a:endParaRPr>
          </a:p>
          <a:p>
            <a:pPr marL="180975" marR="0" lvl="0" indent="-180975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</a:pPr>
            <a:r>
              <a:rPr lang="en-US" altLang="ja-JP" sz="1400" dirty="0" smtClean="0">
                <a:solidFill>
                  <a:srgbClr val="000000"/>
                </a:solidFill>
                <a:latin typeface="Calibri"/>
                <a:ea typeface="ＭＳ 明朝" charset="0"/>
                <a:cs typeface="Calibri"/>
              </a:rPr>
              <a:t>Establish Village committee for land zoning</a:t>
            </a:r>
          </a:p>
          <a:p>
            <a:pPr marL="180975" marR="0" lvl="0" indent="-180975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</a:pPr>
            <a:r>
              <a:rPr lang="en-US" altLang="ja-JP" sz="1400" dirty="0" smtClean="0">
                <a:solidFill>
                  <a:srgbClr val="000000"/>
                </a:solidFill>
                <a:latin typeface="Calibri"/>
                <a:ea typeface="ＭＳ 明朝" charset="0"/>
                <a:cs typeface="Calibri"/>
              </a:rPr>
              <a:t>Transect walk with GPS</a:t>
            </a:r>
          </a:p>
          <a:p>
            <a:pPr marL="180975" marR="0" lvl="0" indent="-180975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</a:pPr>
            <a:r>
              <a:rPr lang="en-US" altLang="ja-JP" sz="1400" dirty="0" smtClean="0">
                <a:solidFill>
                  <a:srgbClr val="000000"/>
                </a:solidFill>
                <a:latin typeface="Calibri"/>
                <a:ea typeface="ＭＳ 明朝" charset="0"/>
                <a:cs typeface="Calibri"/>
              </a:rPr>
              <a:t>Village consultation for approval</a:t>
            </a:r>
          </a:p>
        </p:txBody>
      </p:sp>
      <p:sp>
        <p:nvSpPr>
          <p:cNvPr id="24" name="AutoShape 11"/>
          <p:cNvSpPr>
            <a:spLocks noChangeArrowheads="1"/>
          </p:cNvSpPr>
          <p:nvPr/>
        </p:nvSpPr>
        <p:spPr bwMode="auto">
          <a:xfrm>
            <a:off x="254002" y="2385785"/>
            <a:ext cx="2700000" cy="4297007"/>
          </a:xfrm>
          <a:prstGeom prst="roundRect">
            <a:avLst>
              <a:gd name="adj" fmla="val 16667"/>
            </a:avLst>
          </a:prstGeom>
          <a:solidFill>
            <a:schemeClr val="accent3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55440" tIns="3600" rIns="55440" bIns="144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7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ＭＳ 明朝" charset="0"/>
                <a:cs typeface="Calibri"/>
              </a:rPr>
              <a:t>Group Discussion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7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ＭＳ 明朝" charset="0"/>
                <a:cs typeface="Calibri"/>
              </a:rPr>
              <a:t>for gender and ethnic</a:t>
            </a:r>
            <a:endParaRPr lang="en-US" altLang="ja-JP" sz="1700" b="1" dirty="0">
              <a:solidFill>
                <a:srgbClr val="000000"/>
              </a:solidFill>
              <a:latin typeface="Calibri"/>
              <a:ea typeface="ＭＳ 明朝" charset="0"/>
              <a:cs typeface="Calibri"/>
            </a:endParaRPr>
          </a:p>
          <a:p>
            <a:pPr marL="180975" marR="0" lvl="0" indent="-180975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</a:pPr>
            <a:r>
              <a:rPr lang="en-US" altLang="ja-JP" sz="1400" dirty="0" smtClean="0">
                <a:solidFill>
                  <a:srgbClr val="000000"/>
                </a:solidFill>
                <a:latin typeface="Calibri"/>
                <a:ea typeface="ＭＳ 明朝" charset="0"/>
                <a:cs typeface="Calibri"/>
              </a:rPr>
              <a:t>Sketch Mapping on land and forest </a:t>
            </a:r>
          </a:p>
          <a:p>
            <a:pPr marL="180975" marR="0" lvl="0" indent="-180975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</a:pPr>
            <a:r>
              <a:rPr lang="en-US" altLang="ja-JP" sz="1400" dirty="0" smtClean="0">
                <a:solidFill>
                  <a:srgbClr val="000000"/>
                </a:solidFill>
                <a:latin typeface="Calibri"/>
                <a:ea typeface="ＭＳ 明朝" charset="0"/>
                <a:cs typeface="Calibri"/>
              </a:rPr>
              <a:t>Problem Analysis over forest and forest resource</a:t>
            </a:r>
          </a:p>
        </p:txBody>
      </p:sp>
      <p:sp>
        <p:nvSpPr>
          <p:cNvPr id="11" name="スライド番号プレースホルダ 43"/>
          <p:cNvSpPr>
            <a:spLocks noGrp="1"/>
          </p:cNvSpPr>
          <p:nvPr>
            <p:ph type="sldNum" sz="quarter" idx="12"/>
          </p:nvPr>
        </p:nvSpPr>
        <p:spPr bwMode="auto">
          <a:xfrm>
            <a:off x="8741924" y="6579401"/>
            <a:ext cx="382953" cy="278599"/>
          </a:xfrm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717EA517-0B0D-5A4F-84FD-28747FC04135}" type="slidenum">
              <a:rPr kumimoji="0" lang="en-US" altLang="ja-JP" sz="900">
                <a:latin typeface="Calibri" charset="0"/>
              </a:rPr>
              <a:pPr eaLnBrk="1" hangingPunct="1"/>
              <a:t>4</a:t>
            </a:fld>
            <a:endParaRPr lang="ja-JP" altLang="en-US" sz="900" dirty="0">
              <a:latin typeface="Calibri" charset="0"/>
            </a:endParaRPr>
          </a:p>
        </p:txBody>
      </p:sp>
      <p:cxnSp>
        <p:nvCxnSpPr>
          <p:cNvPr id="17" name="直線コネクタ 16"/>
          <p:cNvCxnSpPr/>
          <p:nvPr/>
        </p:nvCxnSpPr>
        <p:spPr>
          <a:xfrm>
            <a:off x="486651" y="105775"/>
            <a:ext cx="8200149" cy="23740"/>
          </a:xfrm>
          <a:prstGeom prst="line">
            <a:avLst/>
          </a:prstGeom>
          <a:ln>
            <a:solidFill>
              <a:srgbClr val="252F13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8" name="直線コネクタ 17"/>
          <p:cNvCxnSpPr/>
          <p:nvPr/>
        </p:nvCxnSpPr>
        <p:spPr>
          <a:xfrm>
            <a:off x="486650" y="693566"/>
            <a:ext cx="8255274" cy="0"/>
          </a:xfrm>
          <a:prstGeom prst="line">
            <a:avLst/>
          </a:prstGeom>
          <a:ln w="19050" cmpd="sng">
            <a:solidFill>
              <a:srgbClr val="252F13"/>
            </a:solidFill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9" name="タイトル 1"/>
          <p:cNvSpPr txBox="1">
            <a:spLocks/>
          </p:cNvSpPr>
          <p:nvPr/>
        </p:nvSpPr>
        <p:spPr>
          <a:xfrm>
            <a:off x="486650" y="141505"/>
            <a:ext cx="8255274" cy="552061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1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2600" b="1" dirty="0" smtClean="0">
                <a:solidFill>
                  <a:srgbClr val="303D18"/>
                </a:solidFill>
              </a:rPr>
              <a:t>Social Safeguard of PAREDD – Participation</a:t>
            </a:r>
            <a:endParaRPr lang="ja-JP" altLang="en-US" sz="2600" b="1" dirty="0">
              <a:solidFill>
                <a:srgbClr val="303D18"/>
              </a:solidFill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447648" y="829847"/>
            <a:ext cx="8294276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30000"/>
              </a:spcBef>
              <a:buClr>
                <a:schemeClr val="bg2">
                  <a:lumMod val="25000"/>
                </a:schemeClr>
              </a:buClr>
            </a:pPr>
            <a:r>
              <a:rPr lang="en-US" dirty="0" smtClean="0"/>
              <a:t>PAREDD take a consideration for fully and </a:t>
            </a:r>
            <a:r>
              <a:rPr kumimoji="0" lang="en-US" altLang="ja-JP" dirty="0" smtClean="0"/>
              <a:t>effective </a:t>
            </a:r>
            <a:r>
              <a:rPr kumimoji="0" lang="en-US" altLang="ja-JP" dirty="0"/>
              <a:t>participation of relevant stakeholders, in particular </a:t>
            </a:r>
            <a:r>
              <a:rPr kumimoji="0" lang="en-US" altLang="ja-JP" dirty="0" smtClean="0"/>
              <a:t>local communities during planning, implementation and monitoring stage.</a:t>
            </a:r>
          </a:p>
        </p:txBody>
      </p:sp>
      <p:sp>
        <p:nvSpPr>
          <p:cNvPr id="8" name="右矢印 7"/>
          <p:cNvSpPr/>
          <p:nvPr/>
        </p:nvSpPr>
        <p:spPr>
          <a:xfrm>
            <a:off x="2954002" y="4020853"/>
            <a:ext cx="394193" cy="813416"/>
          </a:xfrm>
          <a:prstGeom prst="rightArrow">
            <a:avLst>
              <a:gd name="adj1" fmla="val 50000"/>
              <a:gd name="adj2" fmla="val 61506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0" name="図 9" descr="s-ProblemAnalysis-Houayking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7756" y="4022699"/>
            <a:ext cx="1259153" cy="840484"/>
          </a:xfrm>
          <a:prstGeom prst="rect">
            <a:avLst/>
          </a:prstGeom>
        </p:spPr>
      </p:pic>
      <p:pic>
        <p:nvPicPr>
          <p:cNvPr id="13" name="図 12" descr="s-step4_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3873" y="4022699"/>
            <a:ext cx="1240996" cy="930747"/>
          </a:xfrm>
          <a:prstGeom prst="rect">
            <a:avLst/>
          </a:prstGeom>
        </p:spPr>
      </p:pic>
      <p:pic>
        <p:nvPicPr>
          <p:cNvPr id="14" name="図 13" descr="s-SketchMapping-Houayking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681" y="4931994"/>
            <a:ext cx="1190676" cy="794776"/>
          </a:xfrm>
          <a:prstGeom prst="rect">
            <a:avLst/>
          </a:prstGeom>
        </p:spPr>
      </p:pic>
      <p:pic>
        <p:nvPicPr>
          <p:cNvPr id="15" name="図 14" descr="s-step4_3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9152" y="4989287"/>
            <a:ext cx="1215718" cy="811493"/>
          </a:xfrm>
          <a:prstGeom prst="rect">
            <a:avLst/>
          </a:prstGeom>
        </p:spPr>
      </p:pic>
      <p:pic>
        <p:nvPicPr>
          <p:cNvPr id="16" name="図 15" descr="s-LandUseZone_Houaykhot_XGN.jp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9" r="11136"/>
          <a:stretch/>
        </p:blipFill>
        <p:spPr>
          <a:xfrm>
            <a:off x="6870698" y="4931994"/>
            <a:ext cx="1625600" cy="1029558"/>
          </a:xfrm>
          <a:prstGeom prst="rect">
            <a:avLst/>
          </a:prstGeom>
        </p:spPr>
      </p:pic>
      <p:pic>
        <p:nvPicPr>
          <p:cNvPr id="20" name="Picture 2" descr="F:\Step 5 Photos\Resized\IMG_434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6212" y="4022700"/>
            <a:ext cx="1181272" cy="885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AutoShape 11"/>
          <p:cNvSpPr>
            <a:spLocks noChangeArrowheads="1"/>
          </p:cNvSpPr>
          <p:nvPr/>
        </p:nvSpPr>
        <p:spPr bwMode="auto">
          <a:xfrm>
            <a:off x="254003" y="1897672"/>
            <a:ext cx="8819208" cy="373032"/>
          </a:xfrm>
          <a:prstGeom prst="roundRect">
            <a:avLst>
              <a:gd name="adj" fmla="val 16667"/>
            </a:avLst>
          </a:prstGeom>
          <a:solidFill>
            <a:schemeClr val="accent3">
              <a:lumMod val="50000"/>
              <a:alpha val="67000"/>
            </a:schemeClr>
          </a:solidFill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55440" tIns="3600" rIns="55440" bIns="144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Calibri"/>
                <a:ea typeface="ＭＳ 明朝" charset="0"/>
                <a:cs typeface="Calibri"/>
              </a:rPr>
              <a:t>Example: Land Use Zoning</a:t>
            </a:r>
          </a:p>
        </p:txBody>
      </p:sp>
      <p:pic>
        <p:nvPicPr>
          <p:cNvPr id="3" name="図 2" descr="グループディスカッション女性Houayha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4022698"/>
            <a:ext cx="1120644" cy="840484"/>
          </a:xfrm>
          <a:prstGeom prst="rect">
            <a:avLst/>
          </a:prstGeom>
        </p:spPr>
      </p:pic>
      <p:sp>
        <p:nvSpPr>
          <p:cNvPr id="26" name="右矢印 25"/>
          <p:cNvSpPr/>
          <p:nvPr/>
        </p:nvSpPr>
        <p:spPr>
          <a:xfrm>
            <a:off x="6046008" y="4020853"/>
            <a:ext cx="394193" cy="813416"/>
          </a:xfrm>
          <a:prstGeom prst="rightArrow">
            <a:avLst>
              <a:gd name="adj1" fmla="val 50000"/>
              <a:gd name="adj2" fmla="val 61506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" name="図 3" descr="ゾーニング承認証書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0484" y="3908518"/>
            <a:ext cx="1384301" cy="925751"/>
          </a:xfrm>
          <a:prstGeom prst="rect">
            <a:avLst/>
          </a:prstGeom>
        </p:spPr>
      </p:pic>
      <p:pic>
        <p:nvPicPr>
          <p:cNvPr id="5" name="図 4" descr="ゾーニング承認会議.jp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104" y="4991962"/>
            <a:ext cx="1345769" cy="756995"/>
          </a:xfrm>
          <a:prstGeom prst="rect">
            <a:avLst/>
          </a:prstGeom>
        </p:spPr>
      </p:pic>
      <p:pic>
        <p:nvPicPr>
          <p:cNvPr id="32" name="図 31" descr="DSC_0283.jp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4931993"/>
            <a:ext cx="1271642" cy="794776"/>
          </a:xfrm>
          <a:prstGeom prst="rect">
            <a:avLst/>
          </a:prstGeom>
          <a:ln w="3175" cmpd="sng">
            <a:solidFill>
              <a:schemeClr val="tx1"/>
            </a:solidFill>
          </a:ln>
        </p:spPr>
      </p:pic>
      <p:sp>
        <p:nvSpPr>
          <p:cNvPr id="30" name="右矢印 29"/>
          <p:cNvSpPr/>
          <p:nvPr/>
        </p:nvSpPr>
        <p:spPr>
          <a:xfrm>
            <a:off x="486652" y="5800780"/>
            <a:ext cx="8549259" cy="813416"/>
          </a:xfrm>
          <a:prstGeom prst="rightArrow">
            <a:avLst>
              <a:gd name="adj1" fmla="val 50000"/>
              <a:gd name="adj2" fmla="val 76029"/>
            </a:avLst>
          </a:prstGeom>
          <a:gradFill flip="none" rotWithShape="1">
            <a:gsLst>
              <a:gs pos="50000">
                <a:schemeClr val="accent3">
                  <a:lumMod val="50000"/>
                </a:schemeClr>
              </a:gs>
              <a:gs pos="100000">
                <a:srgbClr val="FFFFFF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400" dirty="0" smtClean="0">
                <a:solidFill>
                  <a:schemeClr val="bg1"/>
                </a:solidFill>
              </a:rPr>
              <a:t>Facilitate consultation and agreement for each steps </a:t>
            </a:r>
            <a:endParaRPr kumimoji="1" lang="ja-JP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74288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スライド番号プレースホルダ 43"/>
          <p:cNvSpPr>
            <a:spLocks noGrp="1"/>
          </p:cNvSpPr>
          <p:nvPr>
            <p:ph type="sldNum" sz="quarter" idx="12"/>
          </p:nvPr>
        </p:nvSpPr>
        <p:spPr bwMode="auto">
          <a:xfrm>
            <a:off x="8741924" y="6579401"/>
            <a:ext cx="382953" cy="278599"/>
          </a:xfrm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717EA517-0B0D-5A4F-84FD-28747FC04135}" type="slidenum">
              <a:rPr kumimoji="0" lang="en-US" altLang="ja-JP" sz="900">
                <a:latin typeface="Calibri" charset="0"/>
              </a:rPr>
              <a:pPr eaLnBrk="1" hangingPunct="1"/>
              <a:t>5</a:t>
            </a:fld>
            <a:endParaRPr lang="ja-JP" altLang="en-US" sz="900" dirty="0">
              <a:latin typeface="Calibri" charset="0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491904" y="802633"/>
            <a:ext cx="8250020" cy="2785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Wingdings" charset="2"/>
              <a:buChar char="n"/>
            </a:pPr>
            <a:r>
              <a:rPr lang="en-US" altLang="ja-JP" sz="2000" dirty="0" smtClean="0">
                <a:cs typeface="Calibri"/>
              </a:rPr>
              <a:t>Agricultural </a:t>
            </a:r>
            <a:r>
              <a:rPr lang="en-US" altLang="ja-JP" sz="2000" dirty="0">
                <a:cs typeface="Calibri"/>
              </a:rPr>
              <a:t>land </a:t>
            </a:r>
            <a:r>
              <a:rPr lang="en-US" altLang="ja-JP" sz="2000" dirty="0" smtClean="0">
                <a:cs typeface="Calibri"/>
              </a:rPr>
              <a:t>expansion</a:t>
            </a:r>
            <a:r>
              <a:rPr lang="en-US" altLang="ja-JP" sz="2000" dirty="0">
                <a:latin typeface="Calibri"/>
                <a:cs typeface="Calibri"/>
              </a:rPr>
              <a:t> </a:t>
            </a:r>
            <a:r>
              <a:rPr lang="en-US" altLang="ja-JP" sz="2000" dirty="0" smtClean="0">
                <a:latin typeface="Calibri"/>
                <a:cs typeface="Calibri"/>
              </a:rPr>
              <a:t>is one of the main causes of </a:t>
            </a:r>
            <a:r>
              <a:rPr lang="en-US" altLang="ja-JP" sz="2000" dirty="0" smtClean="0">
                <a:cs typeface="Calibri"/>
              </a:rPr>
              <a:t>deforestation </a:t>
            </a:r>
            <a:r>
              <a:rPr lang="en-US" altLang="ja-JP" sz="2000" dirty="0">
                <a:cs typeface="Calibri"/>
              </a:rPr>
              <a:t>and forest </a:t>
            </a:r>
            <a:r>
              <a:rPr lang="en-US" altLang="ja-JP" sz="2000" dirty="0" smtClean="0">
                <a:cs typeface="Calibri"/>
              </a:rPr>
              <a:t>degradation in t</a:t>
            </a:r>
            <a:r>
              <a:rPr lang="en-US" altLang="ja-JP" sz="2000" dirty="0" smtClean="0">
                <a:cs typeface="Calibri"/>
              </a:rPr>
              <a:t>he </a:t>
            </a:r>
            <a:r>
              <a:rPr lang="en-US" altLang="ja-JP" sz="2000" dirty="0">
                <a:cs typeface="Calibri"/>
              </a:rPr>
              <a:t>target villages </a:t>
            </a:r>
            <a:r>
              <a:rPr lang="en-US" altLang="ja-JP" sz="2000" dirty="0" smtClean="0">
                <a:cs typeface="Calibri"/>
              </a:rPr>
              <a:t>. </a:t>
            </a:r>
            <a:endParaRPr lang="en-US" altLang="ja-JP" sz="2000" dirty="0">
              <a:cs typeface="Calibri"/>
            </a:endParaRPr>
          </a:p>
          <a:p>
            <a:pPr marL="285750" indent="-285750">
              <a:spcAft>
                <a:spcPts val="600"/>
              </a:spcAft>
              <a:buFont typeface="Wingdings" charset="2"/>
              <a:buChar char="n"/>
            </a:pPr>
            <a:r>
              <a:rPr lang="en-US" altLang="ja-JP" sz="2000" dirty="0" smtClean="0">
                <a:latin typeface="Calibri"/>
                <a:cs typeface="Calibri"/>
              </a:rPr>
              <a:t>PAREDD </a:t>
            </a:r>
            <a:r>
              <a:rPr lang="en-US" altLang="ja-JP" sz="2000" dirty="0" smtClean="0">
                <a:latin typeface="Calibri"/>
                <a:cs typeface="Calibri"/>
              </a:rPr>
              <a:t>provides technical and </a:t>
            </a:r>
            <a:r>
              <a:rPr lang="en-US" altLang="ja-JP" sz="2000" dirty="0" smtClean="0">
                <a:cs typeface="Calibri"/>
              </a:rPr>
              <a:t>financial </a:t>
            </a:r>
            <a:r>
              <a:rPr lang="en-US" altLang="ja-JP" sz="2000" dirty="0" smtClean="0">
                <a:latin typeface="Calibri"/>
                <a:cs typeface="Calibri"/>
              </a:rPr>
              <a:t>support for alternative livelihood options to reduce the pressure to the forest area. (i.e. livestock raising, paddy field expansion, food processing, fruit tree plantation, </a:t>
            </a:r>
            <a:r>
              <a:rPr lang="en-US" altLang="ja-JP" sz="2000" dirty="0" err="1" smtClean="0">
                <a:latin typeface="Calibri"/>
                <a:cs typeface="Calibri"/>
              </a:rPr>
              <a:t>etc</a:t>
            </a:r>
            <a:r>
              <a:rPr lang="en-GB" altLang="ja-JP" sz="2000" dirty="0" smtClean="0">
                <a:latin typeface="Calibri"/>
                <a:ea typeface="Arial Unicode MS" pitchFamily="34" charset="-128"/>
                <a:cs typeface="Calibri"/>
              </a:rPr>
              <a:t>.) </a:t>
            </a:r>
          </a:p>
          <a:p>
            <a:pPr marL="285750" indent="-285750">
              <a:spcAft>
                <a:spcPts val="600"/>
              </a:spcAft>
              <a:buFont typeface="Wingdings" charset="2"/>
              <a:buChar char="n"/>
            </a:pPr>
            <a:r>
              <a:rPr lang="en-GB" altLang="ja-JP" sz="2000" dirty="0" smtClean="0">
                <a:latin typeface="Calibri"/>
                <a:ea typeface="Arial Unicode MS" pitchFamily="34" charset="-128"/>
                <a:cs typeface="Calibri"/>
              </a:rPr>
              <a:t>Decisions on participant selection and activities made by the local community. </a:t>
            </a:r>
          </a:p>
          <a:p>
            <a:pPr marL="285750" indent="-285750">
              <a:spcAft>
                <a:spcPts val="600"/>
              </a:spcAft>
              <a:buFont typeface="Wingdings" charset="2"/>
              <a:buChar char="n"/>
            </a:pPr>
            <a:endParaRPr lang="en-GB" altLang="ja-JP" sz="2000" dirty="0">
              <a:latin typeface="Calibri"/>
              <a:ea typeface="Arial Unicode MS" pitchFamily="34" charset="-128"/>
              <a:cs typeface="Calibri"/>
            </a:endParaRPr>
          </a:p>
        </p:txBody>
      </p:sp>
      <p:cxnSp>
        <p:nvCxnSpPr>
          <p:cNvPr id="7" name="直線コネクタ 6"/>
          <p:cNvCxnSpPr/>
          <p:nvPr/>
        </p:nvCxnSpPr>
        <p:spPr>
          <a:xfrm>
            <a:off x="486651" y="105775"/>
            <a:ext cx="8200149" cy="23740"/>
          </a:xfrm>
          <a:prstGeom prst="line">
            <a:avLst/>
          </a:prstGeom>
          <a:ln>
            <a:solidFill>
              <a:srgbClr val="252F13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直線コネクタ 7"/>
          <p:cNvCxnSpPr/>
          <p:nvPr/>
        </p:nvCxnSpPr>
        <p:spPr>
          <a:xfrm>
            <a:off x="486650" y="693566"/>
            <a:ext cx="8255274" cy="0"/>
          </a:xfrm>
          <a:prstGeom prst="line">
            <a:avLst/>
          </a:prstGeom>
          <a:ln w="19050" cmpd="sng">
            <a:solidFill>
              <a:srgbClr val="252F13"/>
            </a:solidFill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" name="タイトル 1"/>
          <p:cNvSpPr txBox="1">
            <a:spLocks/>
          </p:cNvSpPr>
          <p:nvPr/>
        </p:nvSpPr>
        <p:spPr>
          <a:xfrm>
            <a:off x="486650" y="141505"/>
            <a:ext cx="8255274" cy="552061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1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2600" b="1" dirty="0" smtClean="0">
                <a:solidFill>
                  <a:srgbClr val="303D18"/>
                </a:solidFill>
              </a:rPr>
              <a:t>Social Safeguard of PAREDD – Pro-Poor REDD+</a:t>
            </a:r>
            <a:endParaRPr lang="ja-JP" altLang="en-US" sz="2600" b="1" dirty="0">
              <a:solidFill>
                <a:srgbClr val="303D18"/>
              </a:solidFill>
            </a:endParaRPr>
          </a:p>
        </p:txBody>
      </p:sp>
      <p:pic>
        <p:nvPicPr>
          <p:cNvPr id="14" name="図 13" descr="DSC0021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8886" y="3426399"/>
            <a:ext cx="2426067" cy="1516292"/>
          </a:xfrm>
          <a:prstGeom prst="rect">
            <a:avLst/>
          </a:prstGeom>
          <a:ln w="3175" cmpd="sng">
            <a:solidFill>
              <a:schemeClr val="tx1"/>
            </a:solidFill>
          </a:ln>
        </p:spPr>
      </p:pic>
      <p:pic>
        <p:nvPicPr>
          <p:cNvPr id="15" name="図 14" descr="Sakouw (5)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5686" y="3426399"/>
            <a:ext cx="1970626" cy="3153002"/>
          </a:xfrm>
          <a:prstGeom prst="rect">
            <a:avLst/>
          </a:prstGeom>
          <a:ln w="3175" cmpd="sng">
            <a:solidFill>
              <a:schemeClr val="tx1"/>
            </a:solidFill>
          </a:ln>
        </p:spPr>
      </p:pic>
      <p:pic>
        <p:nvPicPr>
          <p:cNvPr id="16" name="図 15" descr="DSCF3320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8885" y="5062175"/>
            <a:ext cx="2426067" cy="1516292"/>
          </a:xfrm>
          <a:prstGeom prst="rect">
            <a:avLst/>
          </a:prstGeom>
          <a:ln w="3175" cmpd="sng">
            <a:solidFill>
              <a:schemeClr val="tx1"/>
            </a:solidFill>
          </a:ln>
        </p:spPr>
      </p:pic>
      <p:pic>
        <p:nvPicPr>
          <p:cNvPr id="17" name="Picture 3" descr="H:\PAREDD\写真（仕事）\2013.05.29　植樹の日\Resized\DSCF641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849" y="3426399"/>
            <a:ext cx="2021723" cy="151629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H:\PAREDD\写真（仕事）\2012.06.08 中間評価現地視察\Resized\DSCF512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605" y="5062175"/>
            <a:ext cx="2022967" cy="151722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1044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スライド番号プレースホルダ 43"/>
          <p:cNvSpPr>
            <a:spLocks noGrp="1"/>
          </p:cNvSpPr>
          <p:nvPr>
            <p:ph type="sldNum" sz="quarter" idx="12"/>
          </p:nvPr>
        </p:nvSpPr>
        <p:spPr bwMode="auto">
          <a:xfrm>
            <a:off x="8741924" y="6579401"/>
            <a:ext cx="382953" cy="278599"/>
          </a:xfrm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717EA517-0B0D-5A4F-84FD-28747FC04135}" type="slidenum">
              <a:rPr kumimoji="0" lang="en-US" altLang="ja-JP" sz="900">
                <a:latin typeface="Calibri" charset="0"/>
              </a:rPr>
              <a:pPr eaLnBrk="1" hangingPunct="1"/>
              <a:t>6</a:t>
            </a:fld>
            <a:endParaRPr lang="ja-JP" altLang="en-US" sz="900" dirty="0">
              <a:latin typeface="Calibri" charset="0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447648" y="920561"/>
            <a:ext cx="8079495" cy="1708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Wingdings" charset="2"/>
              <a:buChar char="n"/>
            </a:pPr>
            <a:r>
              <a:rPr lang="en-US" altLang="ja-JP" sz="2000" dirty="0" smtClean="0">
                <a:latin typeface="Calibri"/>
                <a:cs typeface="Calibri"/>
              </a:rPr>
              <a:t>As part of FPIC process, PAREDD provides </a:t>
            </a:r>
            <a:r>
              <a:rPr lang="en-GB" altLang="ja-JP" sz="2000" dirty="0" smtClean="0">
                <a:latin typeface="Calibri"/>
                <a:ea typeface="Arial Unicode MS" pitchFamily="34" charset="-128"/>
                <a:cs typeface="Calibri"/>
              </a:rPr>
              <a:t>a </a:t>
            </a:r>
            <a:r>
              <a:rPr lang="en-GB" altLang="ja-JP" sz="2000" dirty="0">
                <a:latin typeface="Calibri"/>
                <a:ea typeface="Arial Unicode MS" pitchFamily="34" charset="-128"/>
                <a:cs typeface="Calibri"/>
              </a:rPr>
              <a:t>series of training and workshop on awareness building of climate change and REDD+ for both local government counterparts and </a:t>
            </a:r>
            <a:r>
              <a:rPr lang="en-GB" altLang="ja-JP" sz="2000" dirty="0" smtClean="0">
                <a:latin typeface="Calibri"/>
                <a:ea typeface="Arial Unicode MS" pitchFamily="34" charset="-128"/>
                <a:cs typeface="Calibri"/>
              </a:rPr>
              <a:t>local communities with technical support from RECOFTC</a:t>
            </a:r>
            <a:r>
              <a:rPr lang="en-GB" altLang="ja-JP" sz="2000" dirty="0">
                <a:latin typeface="Calibri"/>
                <a:ea typeface="Arial Unicode MS" pitchFamily="34" charset="-128"/>
                <a:cs typeface="Calibri"/>
              </a:rPr>
              <a:t>.</a:t>
            </a:r>
          </a:p>
          <a:p>
            <a:pPr marL="285750" indent="-285750">
              <a:spcAft>
                <a:spcPts val="600"/>
              </a:spcAft>
              <a:buFont typeface="Wingdings" charset="2"/>
              <a:buChar char="n"/>
            </a:pPr>
            <a:r>
              <a:rPr lang="en-GB" altLang="ja-JP" sz="2000" dirty="0" smtClean="0">
                <a:latin typeface="Calibri"/>
                <a:ea typeface="Arial Unicode MS" pitchFamily="34" charset="-128"/>
                <a:cs typeface="Calibri"/>
              </a:rPr>
              <a:t>Visual </a:t>
            </a:r>
            <a:r>
              <a:rPr lang="en-GB" altLang="ja-JP" sz="2000" dirty="0">
                <a:latin typeface="Calibri"/>
                <a:ea typeface="Arial Unicode MS" pitchFamily="34" charset="-128"/>
                <a:cs typeface="Calibri"/>
              </a:rPr>
              <a:t>material for awareness building for </a:t>
            </a:r>
            <a:r>
              <a:rPr lang="en-GB" altLang="ja-JP" sz="2000" dirty="0" smtClean="0">
                <a:latin typeface="Calibri"/>
                <a:ea typeface="Arial Unicode MS" pitchFamily="34" charset="-128"/>
                <a:cs typeface="Calibri"/>
              </a:rPr>
              <a:t>villagers is also prepared.</a:t>
            </a:r>
            <a:endParaRPr lang="en-GB" altLang="ja-JP" sz="2000" dirty="0">
              <a:latin typeface="Calibri"/>
              <a:ea typeface="Arial Unicode MS" pitchFamily="34" charset="-128"/>
              <a:cs typeface="Calibri"/>
            </a:endParaRPr>
          </a:p>
        </p:txBody>
      </p:sp>
      <p:cxnSp>
        <p:nvCxnSpPr>
          <p:cNvPr id="7" name="直線コネクタ 6"/>
          <p:cNvCxnSpPr/>
          <p:nvPr/>
        </p:nvCxnSpPr>
        <p:spPr>
          <a:xfrm>
            <a:off x="486651" y="105775"/>
            <a:ext cx="8200149" cy="23740"/>
          </a:xfrm>
          <a:prstGeom prst="line">
            <a:avLst/>
          </a:prstGeom>
          <a:ln>
            <a:solidFill>
              <a:srgbClr val="252F13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直線コネクタ 7"/>
          <p:cNvCxnSpPr/>
          <p:nvPr/>
        </p:nvCxnSpPr>
        <p:spPr>
          <a:xfrm>
            <a:off x="486650" y="693566"/>
            <a:ext cx="8255274" cy="0"/>
          </a:xfrm>
          <a:prstGeom prst="line">
            <a:avLst/>
          </a:prstGeom>
          <a:ln w="19050" cmpd="sng">
            <a:solidFill>
              <a:srgbClr val="252F13"/>
            </a:solidFill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" name="タイトル 1"/>
          <p:cNvSpPr txBox="1">
            <a:spLocks/>
          </p:cNvSpPr>
          <p:nvPr/>
        </p:nvSpPr>
        <p:spPr>
          <a:xfrm>
            <a:off x="486650" y="141505"/>
            <a:ext cx="8255274" cy="552061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1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2600" b="1" dirty="0" smtClean="0">
                <a:solidFill>
                  <a:srgbClr val="303D18"/>
                </a:solidFill>
              </a:rPr>
              <a:t>Social Safeguard of PAREDD – Awareness </a:t>
            </a:r>
            <a:r>
              <a:rPr lang="en-US" altLang="ja-JP" sz="2600" b="1" dirty="0" smtClean="0">
                <a:solidFill>
                  <a:srgbClr val="303D18"/>
                </a:solidFill>
              </a:rPr>
              <a:t>raising</a:t>
            </a:r>
            <a:r>
              <a:rPr lang="en-US" altLang="ja-JP" sz="2600" b="1" dirty="0" smtClean="0">
                <a:solidFill>
                  <a:srgbClr val="303D18"/>
                </a:solidFill>
              </a:rPr>
              <a:t> </a:t>
            </a:r>
            <a:r>
              <a:rPr lang="en-US" altLang="ja-JP" sz="2600" b="1" dirty="0" smtClean="0">
                <a:solidFill>
                  <a:srgbClr val="303D18"/>
                </a:solidFill>
              </a:rPr>
              <a:t>for FPIC</a:t>
            </a:r>
            <a:endParaRPr lang="ja-JP" altLang="en-US" sz="2600" b="1" dirty="0">
              <a:solidFill>
                <a:srgbClr val="303D18"/>
              </a:solidFill>
            </a:endParaRPr>
          </a:p>
        </p:txBody>
      </p:sp>
      <p:pic>
        <p:nvPicPr>
          <p:cNvPr id="10" name="図 9" descr="s-RICOFTC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788" y="3183628"/>
            <a:ext cx="3729750" cy="2489608"/>
          </a:xfrm>
          <a:prstGeom prst="rect">
            <a:avLst/>
          </a:prstGeom>
        </p:spPr>
      </p:pic>
      <p:pic>
        <p:nvPicPr>
          <p:cNvPr id="12" name="図 11" descr="s-住民集会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8114" y="3183629"/>
            <a:ext cx="3732590" cy="2489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7759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スライド番号プレースホルダ 43"/>
          <p:cNvSpPr>
            <a:spLocks noGrp="1"/>
          </p:cNvSpPr>
          <p:nvPr>
            <p:ph type="sldNum" sz="quarter" idx="12"/>
          </p:nvPr>
        </p:nvSpPr>
        <p:spPr bwMode="auto">
          <a:xfrm>
            <a:off x="8741924" y="6579401"/>
            <a:ext cx="382953" cy="278599"/>
          </a:xfrm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717EA517-0B0D-5A4F-84FD-28747FC04135}" type="slidenum">
              <a:rPr kumimoji="0" lang="en-US" altLang="ja-JP" sz="900">
                <a:latin typeface="Calibri" charset="0"/>
              </a:rPr>
              <a:pPr eaLnBrk="1" hangingPunct="1"/>
              <a:t>7</a:t>
            </a:fld>
            <a:endParaRPr lang="ja-JP" altLang="en-US" sz="900" dirty="0">
              <a:latin typeface="Calibri" charset="0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447648" y="920561"/>
            <a:ext cx="8239152" cy="5373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342900" indent="-342900">
              <a:spcBef>
                <a:spcPct val="30000"/>
              </a:spcBef>
              <a:buClr>
                <a:schemeClr val="bg2">
                  <a:lumMod val="25000"/>
                </a:schemeClr>
              </a:buClr>
              <a:buFont typeface="Wingdings" charset="2"/>
              <a:buChar char="n"/>
            </a:pPr>
            <a:r>
              <a:rPr lang="en-US" sz="2200" dirty="0" smtClean="0"/>
              <a:t>It is quite difficult for local community to understand the conceptual matters and principle of REDD+.</a:t>
            </a:r>
            <a:r>
              <a:rPr lang="en-US" sz="2200" dirty="0"/>
              <a:t> </a:t>
            </a:r>
            <a:r>
              <a:rPr lang="en-US" sz="2200" dirty="0" smtClean="0"/>
              <a:t>(Greenhouse gas? Carbon and Forest? Concept of REDD? How to </a:t>
            </a:r>
            <a:r>
              <a:rPr lang="en-US" sz="2200" dirty="0" smtClean="0"/>
              <a:t>sale Carbon Credit ?</a:t>
            </a:r>
            <a:r>
              <a:rPr lang="en-US" sz="2200" dirty="0" smtClean="0"/>
              <a:t>). What extent the project needs to make local community understand REDD+ for successful FPIC ?</a:t>
            </a:r>
          </a:p>
          <a:p>
            <a:pPr marL="342900" indent="-342900">
              <a:spcBef>
                <a:spcPct val="30000"/>
              </a:spcBef>
              <a:buClr>
                <a:schemeClr val="bg2">
                  <a:lumMod val="25000"/>
                </a:schemeClr>
              </a:buClr>
              <a:buFont typeface="Wingdings" charset="2"/>
              <a:buChar char="n"/>
            </a:pPr>
            <a:r>
              <a:rPr lang="en-US" sz="2200" dirty="0" smtClean="0"/>
              <a:t>Local community highly expects to know how much they can get from REDD+. However, the project cannot promise anything due to lack of rule and regulation of benefit sharing mechanism, lack of sufficient data on estimated emission reduction, and price of </a:t>
            </a:r>
            <a:r>
              <a:rPr lang="en-US" sz="2200" dirty="0" smtClean="0"/>
              <a:t>carbon credit. </a:t>
            </a:r>
            <a:r>
              <a:rPr lang="en-US" sz="2200" dirty="0" smtClean="0"/>
              <a:t>Under conditions of policy, forest information and market uncertainty, how we could proceed FPIC for villagers?</a:t>
            </a:r>
          </a:p>
          <a:p>
            <a:pPr marL="342900" indent="-342900">
              <a:spcBef>
                <a:spcPct val="30000"/>
              </a:spcBef>
              <a:buClr>
                <a:schemeClr val="bg2">
                  <a:lumMod val="25000"/>
                </a:schemeClr>
              </a:buClr>
              <a:buFont typeface="Wingdings" charset="2"/>
              <a:buChar char="n"/>
            </a:pPr>
            <a:r>
              <a:rPr lang="en-US" altLang="ja-JP" sz="2200" dirty="0"/>
              <a:t>“Prior” consent is likely to be made </a:t>
            </a:r>
            <a:r>
              <a:rPr lang="en-US" altLang="ja-JP" sz="2200" dirty="0" smtClean="0"/>
              <a:t>mostly by </a:t>
            </a:r>
            <a:r>
              <a:rPr lang="en-US" altLang="ja-JP" sz="2200" dirty="0"/>
              <a:t>their </a:t>
            </a:r>
            <a:r>
              <a:rPr lang="en-US" altLang="ja-JP" sz="2200" dirty="0" smtClean="0"/>
              <a:t>positive expectation</a:t>
            </a:r>
            <a:r>
              <a:rPr lang="en-US" altLang="ja-JP" sz="2200" dirty="0"/>
              <a:t>. Local community can </a:t>
            </a:r>
            <a:r>
              <a:rPr lang="en-US" altLang="ja-JP" sz="2200" dirty="0" smtClean="0"/>
              <a:t>realize not only </a:t>
            </a:r>
            <a:r>
              <a:rPr lang="en-US" altLang="ja-JP" sz="2200" dirty="0"/>
              <a:t>its benefit </a:t>
            </a:r>
            <a:r>
              <a:rPr lang="en-US" altLang="ja-JP" sz="2200" dirty="0" smtClean="0"/>
              <a:t>but also negative impact and </a:t>
            </a:r>
            <a:r>
              <a:rPr lang="en-US" altLang="ja-JP" sz="2200" dirty="0"/>
              <a:t>risk during project implementation as </a:t>
            </a:r>
            <a:r>
              <a:rPr lang="en-US" altLang="ja-JP" sz="2200" dirty="0" smtClean="0"/>
              <a:t>their </a:t>
            </a:r>
            <a:r>
              <a:rPr lang="en-US" altLang="ja-JP" sz="2200" dirty="0"/>
              <a:t>own experience. </a:t>
            </a:r>
          </a:p>
        </p:txBody>
      </p:sp>
      <p:cxnSp>
        <p:nvCxnSpPr>
          <p:cNvPr id="7" name="直線コネクタ 6"/>
          <p:cNvCxnSpPr/>
          <p:nvPr/>
        </p:nvCxnSpPr>
        <p:spPr>
          <a:xfrm>
            <a:off x="486651" y="105775"/>
            <a:ext cx="8200149" cy="23740"/>
          </a:xfrm>
          <a:prstGeom prst="line">
            <a:avLst/>
          </a:prstGeom>
          <a:ln>
            <a:solidFill>
              <a:srgbClr val="252F13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直線コネクタ 7"/>
          <p:cNvCxnSpPr/>
          <p:nvPr/>
        </p:nvCxnSpPr>
        <p:spPr>
          <a:xfrm>
            <a:off x="486650" y="693566"/>
            <a:ext cx="8255274" cy="0"/>
          </a:xfrm>
          <a:prstGeom prst="line">
            <a:avLst/>
          </a:prstGeom>
          <a:ln w="19050" cmpd="sng">
            <a:solidFill>
              <a:srgbClr val="252F13"/>
            </a:solidFill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" name="タイトル 1"/>
          <p:cNvSpPr txBox="1">
            <a:spLocks/>
          </p:cNvSpPr>
          <p:nvPr/>
        </p:nvSpPr>
        <p:spPr>
          <a:xfrm>
            <a:off x="486650" y="141505"/>
            <a:ext cx="8255274" cy="552061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1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2600" b="1" dirty="0" smtClean="0">
                <a:solidFill>
                  <a:srgbClr val="303D18"/>
                </a:solidFill>
              </a:rPr>
              <a:t>Problems at project implementation</a:t>
            </a:r>
            <a:endParaRPr lang="ja-JP" altLang="en-US" sz="2600" b="1" dirty="0">
              <a:solidFill>
                <a:srgbClr val="303D1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1832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スライド番号プレースホルダ 43"/>
          <p:cNvSpPr>
            <a:spLocks noGrp="1"/>
          </p:cNvSpPr>
          <p:nvPr>
            <p:ph type="sldNum" sz="quarter" idx="12"/>
          </p:nvPr>
        </p:nvSpPr>
        <p:spPr bwMode="auto">
          <a:xfrm>
            <a:off x="8741924" y="6579401"/>
            <a:ext cx="382953" cy="278599"/>
          </a:xfrm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717EA517-0B0D-5A4F-84FD-28747FC04135}" type="slidenum">
              <a:rPr kumimoji="0" lang="en-US" altLang="ja-JP" sz="900">
                <a:latin typeface="Calibri" charset="0"/>
              </a:rPr>
              <a:pPr eaLnBrk="1" hangingPunct="1"/>
              <a:t>8</a:t>
            </a:fld>
            <a:endParaRPr lang="ja-JP" altLang="en-US" sz="900" dirty="0">
              <a:latin typeface="Calibri" charset="0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447648" y="920561"/>
            <a:ext cx="8239152" cy="493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342900" indent="-342900">
              <a:spcBef>
                <a:spcPct val="30000"/>
              </a:spcBef>
              <a:buClr>
                <a:schemeClr val="bg2">
                  <a:lumMod val="25000"/>
                </a:schemeClr>
              </a:buClr>
              <a:buFont typeface="Wingdings" charset="2"/>
              <a:buChar char="n"/>
            </a:pPr>
            <a:r>
              <a:rPr lang="en-US" altLang="ja-JP" sz="2200" dirty="0" smtClean="0"/>
              <a:t>Participatory planning with local consent require much input and time. In case of PAREDD, planning process including forest environmental education for 5 villages needed almost 2 years, and both the project and local community complained of this long process. If we would </a:t>
            </a:r>
            <a:r>
              <a:rPr lang="en-US" altLang="ja-JP" sz="2200" dirty="0" smtClean="0"/>
              <a:t>expand </a:t>
            </a:r>
            <a:r>
              <a:rPr lang="en-US" altLang="ja-JP" sz="2200" dirty="0" smtClean="0"/>
              <a:t>the scale of project at sub-national level, similar level of input </a:t>
            </a:r>
            <a:r>
              <a:rPr lang="en-US" altLang="ja-JP" sz="2200" dirty="0"/>
              <a:t>to all </a:t>
            </a:r>
            <a:r>
              <a:rPr lang="en-US" altLang="ja-JP" sz="2200" dirty="0" smtClean="0"/>
              <a:t>of the target area are not realistic. </a:t>
            </a:r>
            <a:r>
              <a:rPr lang="en-US" altLang="ja-JP" sz="2200" dirty="0"/>
              <a:t>W</a:t>
            </a:r>
            <a:r>
              <a:rPr lang="en-US" altLang="ja-JP" sz="2200" dirty="0" smtClean="0"/>
              <a:t>hat extent we should ensure the “participatory process” at prior stage to meet the requirement of safeguard standard in large target area?</a:t>
            </a:r>
          </a:p>
          <a:p>
            <a:pPr marL="342900" indent="-342900">
              <a:spcBef>
                <a:spcPct val="30000"/>
              </a:spcBef>
              <a:buClr>
                <a:schemeClr val="bg2">
                  <a:lumMod val="25000"/>
                </a:schemeClr>
              </a:buClr>
              <a:buFont typeface="Wingdings" charset="2"/>
              <a:buChar char="n"/>
            </a:pPr>
            <a:r>
              <a:rPr lang="en-US" altLang="ja-JP" sz="2200" dirty="0" smtClean="0"/>
              <a:t>Even though the project explained the purpose and scope of the project with visual materials for social consideration, local community is </a:t>
            </a:r>
            <a:r>
              <a:rPr lang="en-US" altLang="ja-JP" sz="2200" dirty="0"/>
              <a:t>likely </a:t>
            </a:r>
            <a:r>
              <a:rPr lang="en-US" altLang="ja-JP" sz="2200" dirty="0" smtClean="0"/>
              <a:t>to select the project activity with their priority such as high income </a:t>
            </a:r>
            <a:r>
              <a:rPr lang="en-US" altLang="ja-JP" sz="2200" dirty="0"/>
              <a:t>generation, </a:t>
            </a:r>
            <a:r>
              <a:rPr lang="en-US" altLang="ja-JP" sz="2200" dirty="0" smtClean="0"/>
              <a:t>without enough consideration for reducing </a:t>
            </a:r>
            <a:r>
              <a:rPr lang="en-US" altLang="ja-JP" sz="2200" dirty="0"/>
              <a:t>deforestation</a:t>
            </a:r>
            <a:r>
              <a:rPr lang="en-US" altLang="ja-JP" sz="2200" dirty="0" smtClean="0"/>
              <a:t>.</a:t>
            </a:r>
            <a:endParaRPr lang="en-US" altLang="ja-JP" sz="2200" dirty="0"/>
          </a:p>
        </p:txBody>
      </p:sp>
      <p:cxnSp>
        <p:nvCxnSpPr>
          <p:cNvPr id="7" name="直線コネクタ 6"/>
          <p:cNvCxnSpPr/>
          <p:nvPr/>
        </p:nvCxnSpPr>
        <p:spPr>
          <a:xfrm>
            <a:off x="486651" y="105775"/>
            <a:ext cx="8200149" cy="23740"/>
          </a:xfrm>
          <a:prstGeom prst="line">
            <a:avLst/>
          </a:prstGeom>
          <a:ln>
            <a:solidFill>
              <a:srgbClr val="252F13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直線コネクタ 7"/>
          <p:cNvCxnSpPr/>
          <p:nvPr/>
        </p:nvCxnSpPr>
        <p:spPr>
          <a:xfrm>
            <a:off x="486650" y="693566"/>
            <a:ext cx="8255274" cy="0"/>
          </a:xfrm>
          <a:prstGeom prst="line">
            <a:avLst/>
          </a:prstGeom>
          <a:ln w="19050" cmpd="sng">
            <a:solidFill>
              <a:srgbClr val="252F13"/>
            </a:solidFill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" name="タイトル 1"/>
          <p:cNvSpPr txBox="1">
            <a:spLocks/>
          </p:cNvSpPr>
          <p:nvPr/>
        </p:nvSpPr>
        <p:spPr>
          <a:xfrm>
            <a:off x="486650" y="141505"/>
            <a:ext cx="8255274" cy="552061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1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2600" b="1" dirty="0" smtClean="0">
                <a:solidFill>
                  <a:srgbClr val="303D18"/>
                </a:solidFill>
              </a:rPr>
              <a:t>Problems at project implementation</a:t>
            </a:r>
            <a:endParaRPr lang="ja-JP" altLang="en-US" sz="2600" b="1" dirty="0">
              <a:solidFill>
                <a:srgbClr val="303D1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9133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スライド番号プレースホルダ 43"/>
          <p:cNvSpPr>
            <a:spLocks noGrp="1"/>
          </p:cNvSpPr>
          <p:nvPr>
            <p:ph type="sldNum" sz="quarter" idx="12"/>
          </p:nvPr>
        </p:nvSpPr>
        <p:spPr bwMode="auto">
          <a:xfrm>
            <a:off x="8741924" y="6579401"/>
            <a:ext cx="382953" cy="278599"/>
          </a:xfrm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717EA517-0B0D-5A4F-84FD-28747FC04135}" type="slidenum">
              <a:rPr kumimoji="0" lang="en-US" altLang="ja-JP" sz="900">
                <a:latin typeface="Calibri" charset="0"/>
              </a:rPr>
              <a:pPr eaLnBrk="1" hangingPunct="1"/>
              <a:t>9</a:t>
            </a:fld>
            <a:endParaRPr lang="ja-JP" altLang="en-US" sz="900" dirty="0">
              <a:latin typeface="Calibri" charset="0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447648" y="920561"/>
            <a:ext cx="8239152" cy="5336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342900" indent="-342900">
              <a:spcBef>
                <a:spcPct val="30000"/>
              </a:spcBef>
              <a:buClr>
                <a:schemeClr val="bg2">
                  <a:lumMod val="25000"/>
                </a:schemeClr>
              </a:buClr>
              <a:buFont typeface="Wingdings" charset="2"/>
              <a:buChar char="n"/>
            </a:pPr>
            <a:r>
              <a:rPr lang="en-US" altLang="ja-JP" sz="2400" dirty="0"/>
              <a:t>Local participation </a:t>
            </a:r>
            <a:r>
              <a:rPr lang="en-US" altLang="ja-JP" sz="2400" dirty="0" smtClean="0"/>
              <a:t>in the </a:t>
            </a:r>
            <a:r>
              <a:rPr lang="en-US" altLang="ja-JP" sz="2400" dirty="0"/>
              <a:t>decision making process is </a:t>
            </a:r>
            <a:r>
              <a:rPr lang="en-US" altLang="ja-JP" sz="2400" dirty="0" smtClean="0"/>
              <a:t>essential </a:t>
            </a:r>
            <a:r>
              <a:rPr lang="en-US" altLang="ja-JP" sz="2400" dirty="0"/>
              <a:t>for </a:t>
            </a:r>
            <a:r>
              <a:rPr lang="en-US" altLang="ja-JP" sz="2400" dirty="0" smtClean="0"/>
              <a:t>successful forest management and REDD+.</a:t>
            </a:r>
            <a:endParaRPr lang="en-US" altLang="ja-JP" sz="2400" dirty="0"/>
          </a:p>
          <a:p>
            <a:pPr marL="342900" indent="-342900">
              <a:spcBef>
                <a:spcPct val="30000"/>
              </a:spcBef>
              <a:buClr>
                <a:schemeClr val="bg2">
                  <a:lumMod val="25000"/>
                </a:schemeClr>
              </a:buClr>
              <a:buFont typeface="Wingdings" charset="2"/>
              <a:buChar char="n"/>
            </a:pPr>
            <a:r>
              <a:rPr lang="en-US" altLang="ja-JP" sz="2400" dirty="0" smtClean="0"/>
              <a:t>Principles </a:t>
            </a:r>
            <a:r>
              <a:rPr lang="en-US" altLang="ja-JP" sz="2400" dirty="0"/>
              <a:t>of REDD+ can be </a:t>
            </a:r>
            <a:r>
              <a:rPr lang="en-US" altLang="ja-JP" sz="2400" dirty="0" smtClean="0"/>
              <a:t>understood </a:t>
            </a:r>
            <a:r>
              <a:rPr lang="en-US" altLang="ja-JP" sz="2400" dirty="0"/>
              <a:t>only along with the reality of local community</a:t>
            </a:r>
            <a:r>
              <a:rPr lang="en-US" altLang="ja-JP" sz="2400" dirty="0" smtClean="0"/>
              <a:t>. We have to look for more simple and realistic ways of explanation with visual materials.</a:t>
            </a:r>
          </a:p>
          <a:p>
            <a:pPr marL="342900" indent="-342900">
              <a:spcBef>
                <a:spcPct val="30000"/>
              </a:spcBef>
              <a:buClr>
                <a:schemeClr val="bg2">
                  <a:lumMod val="25000"/>
                </a:schemeClr>
              </a:buClr>
              <a:buFont typeface="Wingdings" charset="2"/>
              <a:buChar char="n"/>
            </a:pPr>
            <a:r>
              <a:rPr lang="en-US" altLang="ja-JP" sz="2400" dirty="0" smtClean="0"/>
              <a:t>The project needs further research on the efficiency </a:t>
            </a:r>
            <a:r>
              <a:rPr lang="en-US" altLang="ja-JP" sz="2400" dirty="0"/>
              <a:t>of selected activities</a:t>
            </a:r>
            <a:r>
              <a:rPr lang="en-US" altLang="ja-JP" sz="2400" dirty="0" smtClean="0"/>
              <a:t> for land use change and selects appropriate and effective project activities to meet both local priority </a:t>
            </a:r>
            <a:r>
              <a:rPr lang="en-US" altLang="ja-JP" sz="2400" dirty="0"/>
              <a:t>and R</a:t>
            </a:r>
            <a:r>
              <a:rPr lang="en-US" altLang="ja-JP" sz="2400" dirty="0" smtClean="0"/>
              <a:t>EDD</a:t>
            </a:r>
            <a:r>
              <a:rPr lang="en-US" altLang="ja-JP" sz="2400" dirty="0"/>
              <a:t>+. </a:t>
            </a:r>
            <a:endParaRPr lang="en-US" altLang="ja-JP" sz="2400" dirty="0" smtClean="0"/>
          </a:p>
          <a:p>
            <a:pPr marL="342900" indent="-342900">
              <a:spcBef>
                <a:spcPct val="30000"/>
              </a:spcBef>
              <a:buClr>
                <a:schemeClr val="bg2">
                  <a:lumMod val="25000"/>
                </a:schemeClr>
              </a:buClr>
              <a:buFont typeface="Wingdings" charset="2"/>
              <a:buChar char="n"/>
            </a:pPr>
            <a:r>
              <a:rPr lang="en-US" altLang="ja-JP" sz="2400" dirty="0" smtClean="0"/>
              <a:t>The </a:t>
            </a:r>
            <a:r>
              <a:rPr lang="en-US" altLang="ja-JP" sz="2400" dirty="0"/>
              <a:t>project </a:t>
            </a:r>
            <a:r>
              <a:rPr lang="en-US" altLang="ja-JP" sz="2400" dirty="0" smtClean="0"/>
              <a:t>has </a:t>
            </a:r>
            <a:r>
              <a:rPr lang="en-US" altLang="ja-JP" sz="2400" dirty="0"/>
              <a:t>to give a right of </a:t>
            </a:r>
            <a:r>
              <a:rPr lang="en-US" altLang="ja-JP" sz="2400" dirty="0" smtClean="0"/>
              <a:t>rejection (or re-negotiation) to community  </a:t>
            </a:r>
            <a:r>
              <a:rPr lang="en-US" altLang="ja-JP" sz="2400" dirty="0"/>
              <a:t>not only </a:t>
            </a:r>
            <a:r>
              <a:rPr lang="en-US" altLang="ja-JP" sz="2400" dirty="0" smtClean="0"/>
              <a:t>at </a:t>
            </a:r>
            <a:r>
              <a:rPr lang="en-US" altLang="ja-JP" sz="2400" dirty="0"/>
              <a:t>“prior” stage but rather at implementation stage.</a:t>
            </a:r>
          </a:p>
          <a:p>
            <a:pPr marL="342900" indent="-342900">
              <a:spcBef>
                <a:spcPct val="30000"/>
              </a:spcBef>
              <a:buClr>
                <a:schemeClr val="bg2">
                  <a:lumMod val="25000"/>
                </a:schemeClr>
              </a:buClr>
              <a:buFont typeface="Wingdings" charset="2"/>
              <a:buChar char="n"/>
            </a:pPr>
            <a:endParaRPr lang="en-US" altLang="ja-JP" sz="2400" dirty="0"/>
          </a:p>
        </p:txBody>
      </p:sp>
      <p:cxnSp>
        <p:nvCxnSpPr>
          <p:cNvPr id="7" name="直線コネクタ 6"/>
          <p:cNvCxnSpPr/>
          <p:nvPr/>
        </p:nvCxnSpPr>
        <p:spPr>
          <a:xfrm>
            <a:off x="486651" y="105775"/>
            <a:ext cx="8200149" cy="23740"/>
          </a:xfrm>
          <a:prstGeom prst="line">
            <a:avLst/>
          </a:prstGeom>
          <a:ln>
            <a:solidFill>
              <a:srgbClr val="252F13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直線コネクタ 7"/>
          <p:cNvCxnSpPr/>
          <p:nvPr/>
        </p:nvCxnSpPr>
        <p:spPr>
          <a:xfrm>
            <a:off x="486650" y="693566"/>
            <a:ext cx="8255274" cy="0"/>
          </a:xfrm>
          <a:prstGeom prst="line">
            <a:avLst/>
          </a:prstGeom>
          <a:ln w="19050" cmpd="sng">
            <a:solidFill>
              <a:srgbClr val="252F13"/>
            </a:solidFill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" name="タイトル 1"/>
          <p:cNvSpPr txBox="1">
            <a:spLocks/>
          </p:cNvSpPr>
          <p:nvPr/>
        </p:nvSpPr>
        <p:spPr>
          <a:xfrm>
            <a:off x="486650" y="141505"/>
            <a:ext cx="8255274" cy="552061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1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2600" b="1" dirty="0" smtClean="0">
                <a:solidFill>
                  <a:srgbClr val="303D18"/>
                </a:solidFill>
              </a:rPr>
              <a:t>Lessons Learnt from PAREDD</a:t>
            </a:r>
            <a:endParaRPr lang="ja-JP" altLang="en-US" sz="2600" b="1" dirty="0">
              <a:solidFill>
                <a:srgbClr val="303D1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88590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/>
          <a:tailEnd/>
        </a:ln>
      </a:spPr>
      <a:bodyPr lIns="98001" tIns="50961" rIns="98001" bIns="50961"/>
      <a:lstStyle>
        <a:defPPr algn="ctr" defTabSz="1600200" fontAlgn="auto">
          <a:lnSpc>
            <a:spcPct val="90000"/>
          </a:lnSpc>
          <a:spcAft>
            <a:spcPct val="35000"/>
          </a:spcAft>
          <a:defRPr dirty="0" smtClean="0">
            <a:latin typeface="Calibri"/>
            <a:cs typeface="Calibri"/>
          </a:defRPr>
        </a:defPPr>
      </a:lstStyle>
      <a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3088</TotalTime>
  <Words>894</Words>
  <Application>Microsoft Macintosh PowerPoint</Application>
  <PresentationFormat>画面に合わせる (4:3)</PresentationFormat>
  <Paragraphs>73</Paragraphs>
  <Slides>10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10</vt:i4>
      </vt:variant>
    </vt:vector>
  </HeadingPairs>
  <TitlesOfParts>
    <vt:vector size="11" baseType="lpstr">
      <vt:lpstr>ホワイト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NAMURA Takayuki</dc:creator>
  <cp:lastModifiedBy>NAMURA Takayuki</cp:lastModifiedBy>
  <cp:revision>167</cp:revision>
  <cp:lastPrinted>2013-02-15T03:35:18Z</cp:lastPrinted>
  <dcterms:created xsi:type="dcterms:W3CDTF">2013-02-13T07:45:36Z</dcterms:created>
  <dcterms:modified xsi:type="dcterms:W3CDTF">2013-11-05T04:47:24Z</dcterms:modified>
</cp:coreProperties>
</file>