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75" r:id="rId3"/>
    <p:sldId id="267" r:id="rId4"/>
    <p:sldId id="279" r:id="rId5"/>
    <p:sldId id="257" r:id="rId6"/>
    <p:sldId id="280" r:id="rId7"/>
    <p:sldId id="258" r:id="rId8"/>
    <p:sldId id="278" r:id="rId9"/>
    <p:sldId id="271" r:id="rId10"/>
    <p:sldId id="277" r:id="rId11"/>
    <p:sldId id="276" r:id="rId12"/>
    <p:sldId id="270" r:id="rId13"/>
    <p:sldId id="259" r:id="rId14"/>
    <p:sldId id="260" r:id="rId15"/>
    <p:sldId id="281" r:id="rId16"/>
    <p:sldId id="266"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p:scale>
          <a:sx n="76" d="100"/>
          <a:sy n="76" d="100"/>
        </p:scale>
        <p:origin x="-1592" y="-22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viewProps" Target="viewProps.xml"/><Relationship Id="rId21" Type="http://schemas.openxmlformats.org/officeDocument/2006/relationships/theme" Target="theme/theme1.xml"/><Relationship Id="rId22"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printerSettings" Target="printerSettings/printerSettings1.bin"/><Relationship Id="rId19" Type="http://schemas.openxmlformats.org/officeDocument/2006/relationships/presProps" Target="presProp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fld id="{738DF632-0D74-4DC6-843F-EACC704728BC}" type="datetimeFigureOut">
              <a:rPr lang="en-US" smtClean="0"/>
              <a:pPr/>
              <a:t>13/09/29</a:t>
            </a:fld>
            <a:endParaRPr lang="en-US"/>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lang="en-US"/>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B8AECA5B-11EF-441A-A2CC-B4593F5283AA}"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38DF632-0D74-4DC6-843F-EACC704728BC}" type="datetimeFigureOut">
              <a:rPr lang="en-US" smtClean="0"/>
              <a:pPr/>
              <a:t>13/09/29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AECA5B-11EF-441A-A2CC-B4593F5283A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38DF632-0D74-4DC6-843F-EACC704728BC}" type="datetimeFigureOut">
              <a:rPr lang="en-US" smtClean="0"/>
              <a:pPr/>
              <a:t>13/09/29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AECA5B-11EF-441A-A2CC-B4593F5283A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fld id="{738DF632-0D74-4DC6-843F-EACC704728BC}" type="datetimeFigureOut">
              <a:rPr lang="en-US" smtClean="0"/>
              <a:pPr/>
              <a:t>13/09/29</a:t>
            </a:fld>
            <a:endParaRPr lang="en-US"/>
          </a:p>
        </p:txBody>
      </p:sp>
      <p:sp>
        <p:nvSpPr>
          <p:cNvPr id="9" name="Slide Number Placeholder 8"/>
          <p:cNvSpPr>
            <a:spLocks noGrp="1"/>
          </p:cNvSpPr>
          <p:nvPr>
            <p:ph type="sldNum" sz="quarter" idx="15"/>
          </p:nvPr>
        </p:nvSpPr>
        <p:spPr/>
        <p:txBody>
          <a:bodyPr rtlCol="0"/>
          <a:lstStyle/>
          <a:p>
            <a:fld id="{B8AECA5B-11EF-441A-A2CC-B4593F5283AA}" type="slidenum">
              <a:rPr lang="en-US" smtClean="0"/>
              <a:pPr/>
              <a:t>‹#›</a:t>
            </a:fld>
            <a:endParaRPr lang="en-US"/>
          </a:p>
        </p:txBody>
      </p:sp>
      <p:sp>
        <p:nvSpPr>
          <p:cNvPr id="10" name="Footer Placeholder 9"/>
          <p:cNvSpPr>
            <a:spLocks noGrp="1"/>
          </p:cNvSpPr>
          <p:nvPr>
            <p:ph type="ftr" sz="quarter" idx="16"/>
          </p:nvPr>
        </p:nvSpPr>
        <p:spPr/>
        <p:txBody>
          <a:bodyPr rtlCol="0"/>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738DF632-0D74-4DC6-843F-EACC704728BC}" type="datetimeFigureOut">
              <a:rPr lang="en-US" smtClean="0"/>
              <a:pPr/>
              <a:t>13/09/29</a:t>
            </a:fld>
            <a:endParaRPr lang="en-US"/>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lang="en-US"/>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340616" y="4928702"/>
            <a:ext cx="609600" cy="517524"/>
          </a:xfrm>
        </p:spPr>
        <p:txBody>
          <a:bodyPr/>
          <a:lstStyle/>
          <a:p>
            <a:fld id="{B8AECA5B-11EF-441A-A2CC-B4593F5283AA}"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738DF632-0D74-4DC6-843F-EACC704728BC}" type="datetimeFigureOut">
              <a:rPr lang="en-US" smtClean="0"/>
              <a:pPr/>
              <a:t>13/09/29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AECA5B-11EF-441A-A2CC-B4593F5283AA}" type="slidenum">
              <a:rPr lang="en-US" smtClean="0"/>
              <a:pPr/>
              <a:t>‹#›</a:t>
            </a:fld>
            <a:endParaRPr lang="en-US"/>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738DF632-0D74-4DC6-843F-EACC704728BC}" type="datetimeFigureOut">
              <a:rPr lang="en-US" smtClean="0"/>
              <a:pPr/>
              <a:t>13/09/29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AECA5B-11EF-441A-A2CC-B4593F5283AA}" type="slidenum">
              <a:rPr lang="en-US" smtClean="0"/>
              <a:pPr/>
              <a:t>‹#›</a:t>
            </a:fld>
            <a:endParaRPr lang="en-US"/>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fld id="{738DF632-0D74-4DC6-843F-EACC704728BC}" type="datetimeFigureOut">
              <a:rPr lang="en-US" smtClean="0"/>
              <a:pPr/>
              <a:t>13/09/29</a:t>
            </a:fld>
            <a:endParaRPr lang="en-US"/>
          </a:p>
        </p:txBody>
      </p:sp>
      <p:sp>
        <p:nvSpPr>
          <p:cNvPr id="7" name="Slide Number Placeholder 6"/>
          <p:cNvSpPr>
            <a:spLocks noGrp="1"/>
          </p:cNvSpPr>
          <p:nvPr>
            <p:ph type="sldNum" sz="quarter" idx="11"/>
          </p:nvPr>
        </p:nvSpPr>
        <p:spPr/>
        <p:txBody>
          <a:bodyPr rtlCol="0"/>
          <a:lstStyle/>
          <a:p>
            <a:fld id="{B8AECA5B-11EF-441A-A2CC-B4593F5283AA}" type="slidenum">
              <a:rPr lang="en-US" smtClean="0"/>
              <a:pPr/>
              <a:t>‹#›</a:t>
            </a:fld>
            <a:endParaRPr lang="en-US"/>
          </a:p>
        </p:txBody>
      </p:sp>
      <p:sp>
        <p:nvSpPr>
          <p:cNvPr id="8" name="Footer Placeholder 7"/>
          <p:cNvSpPr>
            <a:spLocks noGrp="1"/>
          </p:cNvSpPr>
          <p:nvPr>
            <p:ph type="ftr" sz="quarter" idx="12"/>
          </p:nvPr>
        </p:nvSpPr>
        <p:spPr/>
        <p:txBody>
          <a:bodyPr rtlCol="0"/>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38DF632-0D74-4DC6-843F-EACC704728BC}" type="datetimeFigureOut">
              <a:rPr lang="en-US" smtClean="0"/>
              <a:pPr/>
              <a:t>13/09/29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AECA5B-11EF-441A-A2CC-B4593F5283A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fld id="{738DF632-0D74-4DC6-843F-EACC704728BC}" type="datetimeFigureOut">
              <a:rPr lang="en-US" smtClean="0"/>
              <a:pPr/>
              <a:t>13/09/29</a:t>
            </a:fld>
            <a:endParaRPr lang="en-US"/>
          </a:p>
        </p:txBody>
      </p:sp>
      <p:sp>
        <p:nvSpPr>
          <p:cNvPr id="22" name="Slide Number Placeholder 21"/>
          <p:cNvSpPr>
            <a:spLocks noGrp="1"/>
          </p:cNvSpPr>
          <p:nvPr>
            <p:ph type="sldNum" sz="quarter" idx="15"/>
          </p:nvPr>
        </p:nvSpPr>
        <p:spPr/>
        <p:txBody>
          <a:bodyPr rtlCol="0"/>
          <a:lstStyle/>
          <a:p>
            <a:fld id="{B8AECA5B-11EF-441A-A2CC-B4593F5283AA}" type="slidenum">
              <a:rPr lang="en-US" smtClean="0"/>
              <a:pPr/>
              <a:t>‹#›</a:t>
            </a:fld>
            <a:endParaRPr lang="en-US"/>
          </a:p>
        </p:txBody>
      </p:sp>
      <p:sp>
        <p:nvSpPr>
          <p:cNvPr id="23" name="Footer Placeholder 22"/>
          <p:cNvSpPr>
            <a:spLocks noGrp="1"/>
          </p:cNvSpPr>
          <p:nvPr>
            <p:ph type="ftr" sz="quarter" idx="16"/>
          </p:nvPr>
        </p:nvSpPr>
        <p:spPr/>
        <p:txBody>
          <a:bodyPr rtlCol="0"/>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fld id="{738DF632-0D74-4DC6-843F-EACC704728BC}" type="datetimeFigureOut">
              <a:rPr lang="en-US" smtClean="0"/>
              <a:pPr/>
              <a:t>13/09/29</a:t>
            </a:fld>
            <a:endParaRPr lang="en-US"/>
          </a:p>
        </p:txBody>
      </p:sp>
      <p:sp>
        <p:nvSpPr>
          <p:cNvPr id="18" name="Slide Number Placeholder 17"/>
          <p:cNvSpPr>
            <a:spLocks noGrp="1"/>
          </p:cNvSpPr>
          <p:nvPr>
            <p:ph type="sldNum" sz="quarter" idx="11"/>
          </p:nvPr>
        </p:nvSpPr>
        <p:spPr/>
        <p:txBody>
          <a:bodyPr rtlCol="0"/>
          <a:lstStyle/>
          <a:p>
            <a:fld id="{B8AECA5B-11EF-441A-A2CC-B4593F5283AA}" type="slidenum">
              <a:rPr lang="en-US" smtClean="0"/>
              <a:pPr/>
              <a:t>‹#›</a:t>
            </a:fld>
            <a:endParaRPr lang="en-US"/>
          </a:p>
        </p:txBody>
      </p:sp>
      <p:sp>
        <p:nvSpPr>
          <p:cNvPr id="21" name="Footer Placeholder 20"/>
          <p:cNvSpPr>
            <a:spLocks noGrp="1"/>
          </p:cNvSpPr>
          <p:nvPr>
            <p:ph type="ftr" sz="quarter" idx="12"/>
          </p:nvPr>
        </p:nvSpPr>
        <p:spPr/>
        <p:txBody>
          <a:bodyPr rtlCol="0"/>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738DF632-0D74-4DC6-843F-EACC704728BC}" type="datetimeFigureOut">
              <a:rPr lang="en-US" smtClean="0"/>
              <a:pPr/>
              <a:t>13/09/29</a:t>
            </a:fld>
            <a:endParaRPr lang="en-US"/>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en-US"/>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B8AECA5B-11EF-441A-A2CC-B4593F5283A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png"/><Relationship Id="rId3"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4.jpeg"/><Relationship Id="rId3" Type="http://schemas.openxmlformats.org/officeDocument/2006/relationships/image" Target="../media/image15.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6.jpeg"/><Relationship Id="rId3" Type="http://schemas.openxmlformats.org/officeDocument/2006/relationships/image" Target="../media/image17.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jpeg"/><Relationship Id="rId3" Type="http://schemas.openxmlformats.org/officeDocument/2006/relationships/image" Target="../media/image19.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0.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5.jpeg"/><Relationship Id="rId3" Type="http://schemas.openxmlformats.org/officeDocument/2006/relationships/image" Target="../media/image6.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8.jpeg"/><Relationship Id="rId3" Type="http://schemas.openxmlformats.org/officeDocument/2006/relationships/image" Target="../media/image9.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0.jpeg"/><Relationship Id="rId3" Type="http://schemas.openxmlformats.org/officeDocument/2006/relationships/image" Target="../media/image11.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2.png"/><Relationship Id="rId3"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04800" y="1219200"/>
            <a:ext cx="8534400" cy="2743200"/>
          </a:xfrm>
        </p:spPr>
        <p:txBody>
          <a:bodyPr>
            <a:normAutofit/>
          </a:bodyPr>
          <a:lstStyle/>
          <a:p>
            <a:r>
              <a:rPr lang="en-US" sz="2800" dirty="0" err="1" smtClean="0"/>
              <a:t>ITTO</a:t>
            </a:r>
            <a:r>
              <a:rPr lang="en-US" sz="2800" dirty="0" smtClean="0"/>
              <a:t> Projects on: Rehabilitation of Degraded Forests with Collaboration of Local Communities &amp; Management of Forests established through Rehabilitation of Degraded Forests by Local Communities in Ghana</a:t>
            </a:r>
            <a:endParaRPr lang="en-US" sz="2800" dirty="0"/>
          </a:p>
        </p:txBody>
      </p:sp>
      <p:sp>
        <p:nvSpPr>
          <p:cNvPr id="3" name="Subtitle 2"/>
          <p:cNvSpPr>
            <a:spLocks noGrp="1"/>
          </p:cNvSpPr>
          <p:nvPr>
            <p:ph type="subTitle" idx="1"/>
          </p:nvPr>
        </p:nvSpPr>
        <p:spPr>
          <a:xfrm>
            <a:off x="2209800" y="4495800"/>
            <a:ext cx="6172200" cy="1371600"/>
          </a:xfrm>
        </p:spPr>
        <p:txBody>
          <a:bodyPr/>
          <a:lstStyle/>
          <a:p>
            <a:r>
              <a:rPr lang="en-US" dirty="0" smtClean="0"/>
              <a:t>Dominic </a:t>
            </a:r>
            <a:r>
              <a:rPr lang="en-US" dirty="0" err="1" smtClean="0"/>
              <a:t>Blay</a:t>
            </a:r>
            <a:r>
              <a:rPr lang="en-US" dirty="0" smtClean="0"/>
              <a:t> (PhD) &amp; Lawrence </a:t>
            </a:r>
            <a:r>
              <a:rPr lang="en-US" dirty="0" err="1" smtClean="0"/>
              <a:t>Damnyag</a:t>
            </a:r>
            <a:r>
              <a:rPr lang="en-US" dirty="0" smtClean="0"/>
              <a:t> (PhD)</a:t>
            </a:r>
          </a:p>
          <a:p>
            <a:pPr algn="ctr"/>
            <a:r>
              <a:rPr lang="en-US" dirty="0" smtClean="0"/>
              <a:t/>
            </a:r>
            <a:br>
              <a:rPr lang="en-US" dirty="0" smtClean="0"/>
            </a:br>
            <a:r>
              <a:rPr lang="en-US" dirty="0" smtClean="0"/>
              <a:t>Forestry Research Institute of Ghana</a:t>
            </a:r>
            <a:endParaRPr lang="en-US" dirty="0"/>
          </a:p>
        </p:txBody>
      </p:sp>
      <p:pic>
        <p:nvPicPr>
          <p:cNvPr id="1026" name="Picture 2" descr="CSIR LOG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62800" y="76200"/>
            <a:ext cx="1409700" cy="140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6" name="Picture 2" descr="https://encrypted-tbn2.gstatic.com/images?q=tbn:ANd9GcSGEMFKF8WW3ThOgyu_4z3t_-OKH5rQ-bu64V5XhbNquIjnr4is"/>
          <p:cNvPicPr>
            <a:picLocks noChangeAspect="1" noChangeArrowheads="1"/>
          </p:cNvPicPr>
          <p:nvPr/>
        </p:nvPicPr>
        <p:blipFill>
          <a:blip r:embed="rId3"/>
          <a:srcRect/>
          <a:stretch>
            <a:fillRect/>
          </a:stretch>
        </p:blipFill>
        <p:spPr bwMode="auto">
          <a:xfrm>
            <a:off x="228600" y="0"/>
            <a:ext cx="1619250" cy="1371600"/>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MAIN FINDINGS (ACHIEVEMENTS)</a:t>
            </a:r>
          </a:p>
        </p:txBody>
      </p:sp>
      <p:sp>
        <p:nvSpPr>
          <p:cNvPr id="3" name="Content Placeholder 2"/>
          <p:cNvSpPr>
            <a:spLocks noGrp="1"/>
          </p:cNvSpPr>
          <p:nvPr>
            <p:ph sz="quarter" idx="2"/>
          </p:nvPr>
        </p:nvSpPr>
        <p:spPr>
          <a:xfrm>
            <a:off x="228600" y="1524000"/>
            <a:ext cx="5334000" cy="4876800"/>
          </a:xfrm>
        </p:spPr>
        <p:txBody>
          <a:bodyPr>
            <a:normAutofit fontScale="92500" lnSpcReduction="20000"/>
          </a:bodyPr>
          <a:lstStyle/>
          <a:p>
            <a:pPr marL="514350" indent="-514350">
              <a:buFont typeface="Wingdings" pitchFamily="2" charset="2"/>
              <a:buChar char="v"/>
            </a:pPr>
            <a:r>
              <a:rPr lang="en-GB" dirty="0"/>
              <a:t>Local communities established 240ha of plantations in the degraded areas </a:t>
            </a:r>
          </a:p>
          <a:p>
            <a:pPr marL="514350" indent="-514350">
              <a:buFont typeface="Wingdings" pitchFamily="2" charset="2"/>
              <a:buChar char="v"/>
            </a:pPr>
            <a:endParaRPr lang="en-GB" dirty="0"/>
          </a:p>
          <a:p>
            <a:pPr marL="514350" indent="-514350">
              <a:buFont typeface="Wingdings" pitchFamily="2" charset="2"/>
              <a:buChar char="v"/>
            </a:pPr>
            <a:r>
              <a:rPr lang="en-GB" dirty="0"/>
              <a:t>13 indigenous tree species which were identified by local farmers as priority species were used to rehabilitate the degraded areas.</a:t>
            </a:r>
          </a:p>
          <a:p>
            <a:pPr marL="514350" indent="-514350">
              <a:buFont typeface="Wingdings" pitchFamily="2" charset="2"/>
              <a:buChar char="v"/>
            </a:pPr>
            <a:endParaRPr lang="en-GB" dirty="0"/>
          </a:p>
          <a:p>
            <a:pPr marL="514350" indent="-514350">
              <a:buFont typeface="Wingdings" pitchFamily="2" charset="2"/>
              <a:buChar char="v"/>
            </a:pPr>
            <a:r>
              <a:rPr lang="en-GB" dirty="0"/>
              <a:t>Soil fertility of the project sites were improved.</a:t>
            </a:r>
          </a:p>
          <a:p>
            <a:pPr marL="514350" indent="-514350">
              <a:buFont typeface="Wingdings" pitchFamily="2" charset="2"/>
              <a:buChar char="v"/>
            </a:pPr>
            <a:endParaRPr lang="en-GB" dirty="0"/>
          </a:p>
          <a:p>
            <a:pPr marL="514350" indent="-514350">
              <a:buFont typeface="Wingdings" pitchFamily="2" charset="2"/>
              <a:buChar char="v"/>
            </a:pPr>
            <a:r>
              <a:rPr lang="en-GB" dirty="0"/>
              <a:t>Perceptions of communities on the underlying causes of degradation were identified. </a:t>
            </a:r>
          </a:p>
          <a:p>
            <a:endParaRPr lang="en-US" dirty="0"/>
          </a:p>
        </p:txBody>
      </p:sp>
      <p:pic>
        <p:nvPicPr>
          <p:cNvPr id="7" name="Content Placeholder 6"/>
          <p:cNvPicPr>
            <a:picLocks noGrp="1" noChangeAspect="1"/>
          </p:cNvPicPr>
          <p:nvPr>
            <p:ph sz="quarter" idx="4"/>
          </p:nvPr>
        </p:nvPicPr>
        <p:blipFill>
          <a:blip r:embed="rId2" cstate="print">
            <a:extLst>
              <a:ext uri="{28A0092B-C50C-407E-A947-70E740481C1C}">
                <a14:useLocalDpi xmlns:a14="http://schemas.microsoft.com/office/drawing/2010/main" val="0"/>
              </a:ext>
            </a:extLst>
          </a:blip>
          <a:stretch>
            <a:fillRect/>
          </a:stretch>
        </p:blipFill>
        <p:spPr>
          <a:xfrm>
            <a:off x="5715000" y="3962400"/>
            <a:ext cx="3124200" cy="3175000"/>
          </a:xfr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15000" y="1371600"/>
            <a:ext cx="2969712" cy="2758573"/>
          </a:xfrm>
          <a:prstGeom prst="rect">
            <a:avLst/>
          </a:prstGeom>
        </p:spPr>
      </p:pic>
    </p:spTree>
    <p:extLst>
      <p:ext uri="{BB962C8B-B14F-4D97-AF65-F5344CB8AC3E}">
        <p14:creationId xmlns:p14="http://schemas.microsoft.com/office/powerpoint/2010/main" val="20532965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228600" y="228600"/>
            <a:ext cx="5257800" cy="5943600"/>
          </a:xfrm>
        </p:spPr>
        <p:txBody>
          <a:bodyPr>
            <a:normAutofit lnSpcReduction="10000"/>
          </a:bodyPr>
          <a:lstStyle/>
          <a:p>
            <a:pPr marL="514350" indent="-514350">
              <a:buFont typeface="Wingdings" pitchFamily="2" charset="2"/>
              <a:buChar char="v"/>
            </a:pPr>
            <a:r>
              <a:rPr lang="en-GB" dirty="0"/>
              <a:t>The project improved non-timber forest products (NTFPs), especially wildlife (bush meat); soil fertility leading to increased crop yields, and income; and improved stream flow.</a:t>
            </a:r>
          </a:p>
          <a:p>
            <a:pPr marL="514350" indent="-514350">
              <a:buFont typeface="Wingdings" pitchFamily="2" charset="2"/>
              <a:buChar char="v"/>
            </a:pPr>
            <a:endParaRPr lang="en-GB" dirty="0"/>
          </a:p>
          <a:p>
            <a:pPr marL="514350" indent="-514350">
              <a:buFont typeface="Wingdings" pitchFamily="2" charset="2"/>
              <a:buChar char="v"/>
            </a:pPr>
            <a:r>
              <a:rPr lang="en-GB" dirty="0"/>
              <a:t>The local communities had access to government lands for farming.</a:t>
            </a:r>
          </a:p>
          <a:p>
            <a:pPr marL="514350" indent="-514350">
              <a:buFont typeface="Wingdings" pitchFamily="2" charset="2"/>
              <a:buChar char="v"/>
            </a:pPr>
            <a:endParaRPr lang="en-GB" dirty="0"/>
          </a:p>
          <a:p>
            <a:pPr marL="514350" indent="-514350">
              <a:buFont typeface="Wingdings" pitchFamily="2" charset="2"/>
              <a:buChar char="v"/>
            </a:pPr>
            <a:r>
              <a:rPr lang="en-GB" dirty="0"/>
              <a:t>The local communities also indicated that their annual incomes have increased as a result of the sale of food crops from the plantations</a:t>
            </a:r>
            <a:endParaRPr lang="en-US" dirty="0"/>
          </a:p>
          <a:p>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5587130" y="3215124"/>
            <a:ext cx="3404470" cy="3261876"/>
          </a:xfrm>
        </p:spPr>
      </p:pic>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87130" y="152400"/>
            <a:ext cx="3429000" cy="3096127"/>
          </a:xfrm>
          <a:prstGeom prst="rect">
            <a:avLst/>
          </a:prstGeom>
        </p:spPr>
      </p:pic>
    </p:spTree>
    <p:extLst>
      <p:ext uri="{BB962C8B-B14F-4D97-AF65-F5344CB8AC3E}">
        <p14:creationId xmlns:p14="http://schemas.microsoft.com/office/powerpoint/2010/main" val="14905042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32"/>
            <a:ext cx="7467600" cy="731838"/>
          </a:xfrm>
        </p:spPr>
        <p:txBody>
          <a:bodyPr/>
          <a:lstStyle/>
          <a:p>
            <a:r>
              <a:rPr lang="en-US" dirty="0" smtClean="0"/>
              <a:t>SHORTCOMINGS OF THE PROJECT</a:t>
            </a:r>
            <a:endParaRPr lang="en-US" dirty="0"/>
          </a:p>
        </p:txBody>
      </p:sp>
      <p:sp>
        <p:nvSpPr>
          <p:cNvPr id="3" name="Content Placeholder 2"/>
          <p:cNvSpPr>
            <a:spLocks noGrp="1"/>
          </p:cNvSpPr>
          <p:nvPr>
            <p:ph sz="quarter" idx="1"/>
          </p:nvPr>
        </p:nvSpPr>
        <p:spPr>
          <a:xfrm>
            <a:off x="152400" y="838200"/>
            <a:ext cx="8229600" cy="5562600"/>
          </a:xfrm>
        </p:spPr>
        <p:txBody>
          <a:bodyPr>
            <a:normAutofit fontScale="85000" lnSpcReduction="20000"/>
          </a:bodyPr>
          <a:lstStyle/>
          <a:p>
            <a:r>
              <a:rPr lang="en-GB" dirty="0" smtClean="0"/>
              <a:t>Despite its significant success, the project registered some shortcomings: </a:t>
            </a:r>
            <a:endParaRPr lang="en-US" dirty="0" smtClean="0"/>
          </a:p>
          <a:p>
            <a:pPr lvl="0"/>
            <a:r>
              <a:rPr lang="en-GB" dirty="0" smtClean="0"/>
              <a:t>The issue of who becomes responsible for the maintenance of the plantations when the farmer moves to new areas was not resolved. </a:t>
            </a:r>
          </a:p>
          <a:p>
            <a:pPr lvl="0"/>
            <a:r>
              <a:rPr lang="en-GB" dirty="0" smtClean="0"/>
              <a:t>Likewise how the project can be sustained after ITTO</a:t>
            </a:r>
            <a:r>
              <a:rPr lang="en-GB" b="1" dirty="0" smtClean="0"/>
              <a:t> </a:t>
            </a:r>
            <a:r>
              <a:rPr lang="en-GB" dirty="0" smtClean="0"/>
              <a:t>funding has ceased has not yet been resolved. </a:t>
            </a:r>
            <a:endParaRPr lang="en-US" dirty="0" smtClean="0"/>
          </a:p>
          <a:p>
            <a:pPr lvl="0"/>
            <a:r>
              <a:rPr lang="en-GB" dirty="0" smtClean="0"/>
              <a:t>Lack of technical guidance when the communities need it because the services of part-time staff of the Forest Services Division were sometimes unavailable. </a:t>
            </a:r>
            <a:endParaRPr lang="en-US" dirty="0" smtClean="0"/>
          </a:p>
          <a:p>
            <a:pPr lvl="0"/>
            <a:r>
              <a:rPr lang="en-GB" dirty="0" smtClean="0"/>
              <a:t>Lack of documentation on the actual area planted by individual members of the communities and what their benefits from this will be. </a:t>
            </a:r>
            <a:endParaRPr lang="en-US" dirty="0" smtClean="0"/>
          </a:p>
          <a:p>
            <a:pPr lvl="0"/>
            <a:r>
              <a:rPr lang="en-GB" dirty="0" smtClean="0"/>
              <a:t>Lack of information on the optimum planting distances for trees and food crops to ensure maximum yield of food crops and optimum growth of trees. </a:t>
            </a:r>
            <a:endParaRPr lang="en-US" dirty="0" smtClean="0"/>
          </a:p>
          <a:p>
            <a:pPr lvl="0"/>
            <a:r>
              <a:rPr lang="en-GB" dirty="0" smtClean="0"/>
              <a:t>Lack of information on the socio-economic conditions of the participating com­munities and the impact the project is having on them. </a:t>
            </a:r>
            <a:endParaRPr lang="en-US" dirty="0" smtClean="0"/>
          </a:p>
          <a:p>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639762"/>
          </a:xfrm>
        </p:spPr>
        <p:txBody>
          <a:bodyPr>
            <a:normAutofit/>
          </a:bodyPr>
          <a:lstStyle/>
          <a:p>
            <a:r>
              <a:rPr lang="en-US" dirty="0" smtClean="0"/>
              <a:t>LESSONS LEARNT</a:t>
            </a:r>
            <a:endParaRPr lang="en-US" dirty="0"/>
          </a:p>
        </p:txBody>
      </p:sp>
      <p:sp>
        <p:nvSpPr>
          <p:cNvPr id="3" name="Content Placeholder 2"/>
          <p:cNvSpPr>
            <a:spLocks noGrp="1"/>
          </p:cNvSpPr>
          <p:nvPr>
            <p:ph sz="quarter" idx="1"/>
          </p:nvPr>
        </p:nvSpPr>
        <p:spPr>
          <a:xfrm>
            <a:off x="304800" y="838200"/>
            <a:ext cx="8610600" cy="5791200"/>
          </a:xfrm>
        </p:spPr>
        <p:txBody>
          <a:bodyPr>
            <a:normAutofit/>
          </a:bodyPr>
          <a:lstStyle/>
          <a:p>
            <a:pPr lvl="0">
              <a:buFont typeface="Wingdings" pitchFamily="2" charset="2"/>
              <a:buChar char="v"/>
            </a:pPr>
            <a:r>
              <a:rPr lang="en-GB" dirty="0" smtClean="0"/>
              <a:t>The project objectives were consistent with the needs and constraints of the local communities. </a:t>
            </a:r>
            <a:endParaRPr lang="en-US" dirty="0" smtClean="0"/>
          </a:p>
          <a:p>
            <a:pPr lvl="0">
              <a:buFont typeface="Wingdings" pitchFamily="2" charset="2"/>
              <a:buChar char="v"/>
            </a:pPr>
            <a:r>
              <a:rPr lang="en-GB" dirty="0" smtClean="0"/>
              <a:t>Objectives, the project implementation processes, and the expected benefits were clearly explained and understood by local communities. </a:t>
            </a:r>
            <a:endParaRPr lang="en-US" dirty="0" smtClean="0"/>
          </a:p>
          <a:p>
            <a:pPr>
              <a:buFont typeface="Wingdings" pitchFamily="2" charset="2"/>
              <a:buChar char="v"/>
            </a:pPr>
            <a:r>
              <a:rPr lang="en-GB" dirty="0" smtClean="0"/>
              <a:t>The local communities had a genuine interest in using their lands to produce both food crops and </a:t>
            </a:r>
            <a:r>
              <a:rPr lang="en-GB" dirty="0" err="1" smtClean="0"/>
              <a:t>NTFPs</a:t>
            </a:r>
            <a:r>
              <a:rPr lang="en-GB" dirty="0" smtClean="0"/>
              <a:t>; the project just provided an entry point into that dual need</a:t>
            </a:r>
            <a:endParaRPr lang="en-US" dirty="0" smtClean="0"/>
          </a:p>
          <a:p>
            <a:pPr lvl="0">
              <a:buFont typeface="Wingdings" pitchFamily="2" charset="2"/>
              <a:buChar char="v"/>
            </a:pPr>
            <a:r>
              <a:rPr lang="en-GB" dirty="0" smtClean="0"/>
              <a:t>Project </a:t>
            </a:r>
            <a:r>
              <a:rPr lang="en-GB" dirty="0"/>
              <a:t>start-up workshops are useful to ensure success of projects involving many partners, including local communities. </a:t>
            </a:r>
            <a:endParaRPr lang="en-GB" dirty="0" smtClean="0"/>
          </a:p>
          <a:p>
            <a:pPr lvl="0">
              <a:buFont typeface="Wingdings" pitchFamily="2" charset="2"/>
              <a:buChar char="v"/>
            </a:pPr>
            <a:r>
              <a:rPr lang="en-GB" dirty="0" smtClean="0"/>
              <a:t>Such </a:t>
            </a:r>
            <a:r>
              <a:rPr lang="en-GB" dirty="0"/>
              <a:t>workshops </a:t>
            </a:r>
            <a:r>
              <a:rPr lang="en-GB" dirty="0" smtClean="0"/>
              <a:t>provide </a:t>
            </a:r>
            <a:r>
              <a:rPr lang="en-GB" dirty="0"/>
              <a:t>opportunities to discuss and clarify issues, which may compromise effective participation and commitment from all </a:t>
            </a:r>
            <a:r>
              <a:rPr lang="en-GB" dirty="0" smtClean="0"/>
              <a:t>actors. </a:t>
            </a: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304800" y="381000"/>
            <a:ext cx="8610600" cy="6324600"/>
          </a:xfrm>
        </p:spPr>
        <p:txBody>
          <a:bodyPr>
            <a:normAutofit/>
          </a:bodyPr>
          <a:lstStyle/>
          <a:p>
            <a:pPr lvl="0">
              <a:buFont typeface="Wingdings" pitchFamily="2" charset="2"/>
              <a:buChar char="v"/>
            </a:pPr>
            <a:r>
              <a:rPr lang="en-GB" dirty="0" smtClean="0"/>
              <a:t>Pre-project baseline data on local communities (socio-economic conditions) are important to fully assess project impacts later. </a:t>
            </a:r>
            <a:endParaRPr lang="en-US" dirty="0" smtClean="0"/>
          </a:p>
          <a:p>
            <a:pPr lvl="0">
              <a:buFont typeface="Wingdings" pitchFamily="2" charset="2"/>
              <a:buChar char="v"/>
            </a:pPr>
            <a:r>
              <a:rPr lang="en-GB" dirty="0" smtClean="0"/>
              <a:t>The issues and arrangements to be discussed, clarified and agreed upon must include roles and responsibilities of each actor or partner, the concerns and needs of the local people who are the immediate beneficiaries, as well as benefit-sharing arrangements. </a:t>
            </a:r>
          </a:p>
          <a:p>
            <a:pPr>
              <a:buFont typeface="Wingdings" pitchFamily="2" charset="2"/>
              <a:buChar char="v"/>
            </a:pPr>
            <a:endParaRPr lang="en-US" dirty="0"/>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00600" y="3429000"/>
            <a:ext cx="4035137" cy="3276600"/>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8600" y="3429000"/>
            <a:ext cx="4572000" cy="3257550"/>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152400" y="990600"/>
            <a:ext cx="5105400" cy="5181600"/>
          </a:xfrm>
        </p:spPr>
        <p:txBody>
          <a:bodyPr>
            <a:normAutofit/>
          </a:bodyPr>
          <a:lstStyle/>
          <a:p>
            <a:pPr lvl="0">
              <a:buFont typeface="Wingdings" pitchFamily="2" charset="2"/>
              <a:buChar char="v"/>
            </a:pPr>
            <a:r>
              <a:rPr lang="en-GB" dirty="0"/>
              <a:t>Meeting some of these needs at the start of the project can stimu­late effective participation from some actors (i.e., boots and cutlasses for the local people in this case study). </a:t>
            </a:r>
            <a:endParaRPr lang="en-US" dirty="0"/>
          </a:p>
          <a:p>
            <a:pPr lvl="0">
              <a:buFont typeface="Wingdings" pitchFamily="2" charset="2"/>
              <a:buChar char="v"/>
            </a:pPr>
            <a:r>
              <a:rPr lang="en-GB" dirty="0"/>
              <a:t>Personnel supervising projects and providing technical advice should be full­time so that they will be available when farmers and other local community members need them. </a:t>
            </a:r>
            <a:endParaRPr lang="en-US" dirty="0"/>
          </a:p>
        </p:txBody>
      </p:sp>
      <p:pic>
        <p:nvPicPr>
          <p:cNvPr id="5" name="Content Placeholder 4"/>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5181600" y="1143000"/>
            <a:ext cx="3657600" cy="2743200"/>
          </a:xfrm>
        </p:spPr>
      </p:pic>
    </p:spTree>
    <p:extLst>
      <p:ext uri="{BB962C8B-B14F-4D97-AF65-F5344CB8AC3E}">
        <p14:creationId xmlns:p14="http://schemas.microsoft.com/office/powerpoint/2010/main" val="35605059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solidFill>
              </a:rPr>
              <a:t>             END OF PRESENTATION</a:t>
            </a:r>
            <a:endParaRPr lang="en-US" dirty="0">
              <a:solidFill>
                <a:schemeClr val="accent1"/>
              </a:solidFill>
            </a:endParaRPr>
          </a:p>
        </p:txBody>
      </p:sp>
      <p:sp>
        <p:nvSpPr>
          <p:cNvPr id="3" name="Content Placeholder 2"/>
          <p:cNvSpPr>
            <a:spLocks noGrp="1"/>
          </p:cNvSpPr>
          <p:nvPr>
            <p:ph sz="quarter" idx="1"/>
          </p:nvPr>
        </p:nvSpPr>
        <p:spPr/>
        <p:txBody>
          <a:bodyPr/>
          <a:lstStyle/>
          <a:p>
            <a:pPr marL="0" indent="0">
              <a:buNone/>
            </a:pPr>
            <a:r>
              <a:rPr lang="en-US" dirty="0" smtClean="0"/>
              <a:t>                                  THANK</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33600" y="2057400"/>
            <a:ext cx="4343400" cy="4535311"/>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outline</a:t>
            </a:r>
            <a:endParaRPr lang="en-US" dirty="0"/>
          </a:p>
        </p:txBody>
      </p:sp>
      <p:sp>
        <p:nvSpPr>
          <p:cNvPr id="3" name="Content Placeholder 2"/>
          <p:cNvSpPr>
            <a:spLocks noGrp="1"/>
          </p:cNvSpPr>
          <p:nvPr>
            <p:ph sz="quarter" idx="1"/>
          </p:nvPr>
        </p:nvSpPr>
        <p:spPr/>
        <p:txBody>
          <a:bodyPr/>
          <a:lstStyle/>
          <a:p>
            <a:r>
              <a:rPr lang="en-US" dirty="0" smtClean="0"/>
              <a:t>Data on the ITTO projects</a:t>
            </a:r>
          </a:p>
          <a:p>
            <a:r>
              <a:rPr lang="en-US" dirty="0" smtClean="0"/>
              <a:t>Background</a:t>
            </a:r>
          </a:p>
          <a:p>
            <a:r>
              <a:rPr lang="en-US" dirty="0"/>
              <a:t>Main </a:t>
            </a:r>
            <a:r>
              <a:rPr lang="en-US" dirty="0" smtClean="0"/>
              <a:t>beneficiaries</a:t>
            </a:r>
          </a:p>
          <a:p>
            <a:r>
              <a:rPr lang="en-US" dirty="0" smtClean="0"/>
              <a:t>Main findings </a:t>
            </a:r>
            <a:r>
              <a:rPr lang="en-US" dirty="0"/>
              <a:t>(ACHIEVEMENTS</a:t>
            </a:r>
            <a:r>
              <a:rPr lang="en-US" dirty="0" smtClean="0"/>
              <a:t>)</a:t>
            </a:r>
          </a:p>
          <a:p>
            <a:r>
              <a:rPr lang="en-US" dirty="0" smtClean="0"/>
              <a:t>Short comings of the project</a:t>
            </a:r>
          </a:p>
          <a:p>
            <a:r>
              <a:rPr lang="en-US" dirty="0" smtClean="0"/>
              <a:t>Lessons learnt</a:t>
            </a:r>
            <a:endParaRPr lang="en-US" dirty="0"/>
          </a:p>
          <a:p>
            <a:pPr marL="0" indent="0">
              <a:buNone/>
            </a:pP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876800" y="3810000"/>
            <a:ext cx="3937000" cy="2952750"/>
          </a:xfrm>
          <a:prstGeom prst="rect">
            <a:avLst/>
          </a:prstGeom>
        </p:spPr>
      </p:pic>
    </p:spTree>
    <p:extLst>
      <p:ext uri="{BB962C8B-B14F-4D97-AF65-F5344CB8AC3E}">
        <p14:creationId xmlns:p14="http://schemas.microsoft.com/office/powerpoint/2010/main" val="1050797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 for the two </a:t>
            </a:r>
            <a:r>
              <a:rPr lang="en-US" dirty="0" err="1" smtClean="0"/>
              <a:t>ITTO</a:t>
            </a:r>
            <a:r>
              <a:rPr lang="en-US" dirty="0" smtClean="0"/>
              <a:t> projects</a:t>
            </a:r>
            <a:endParaRPr lang="en-US" dirty="0"/>
          </a:p>
        </p:txBody>
      </p:sp>
      <p:sp>
        <p:nvSpPr>
          <p:cNvPr id="3" name="Content Placeholder 2"/>
          <p:cNvSpPr>
            <a:spLocks noGrp="1"/>
          </p:cNvSpPr>
          <p:nvPr>
            <p:ph sz="quarter" idx="1"/>
          </p:nvPr>
        </p:nvSpPr>
        <p:spPr>
          <a:xfrm>
            <a:off x="152400" y="1600200"/>
            <a:ext cx="8763000" cy="4953000"/>
          </a:xfrm>
        </p:spPr>
        <p:txBody>
          <a:bodyPr>
            <a:normAutofit/>
          </a:bodyPr>
          <a:lstStyle/>
          <a:p>
            <a:r>
              <a:rPr lang="en-US" sz="3200" u="sng" dirty="0" smtClean="0"/>
              <a:t>Title</a:t>
            </a:r>
            <a:r>
              <a:rPr lang="en-US" sz="3200" dirty="0" smtClean="0"/>
              <a:t>: Rehabilitation of Degraded Forests with Collaboration of Local Communities (Phases I)</a:t>
            </a:r>
          </a:p>
          <a:p>
            <a:r>
              <a:rPr lang="en-US" sz="3200" u="sng" dirty="0" smtClean="0"/>
              <a:t>Title</a:t>
            </a:r>
            <a:r>
              <a:rPr lang="en-US" sz="3200" dirty="0" smtClean="0"/>
              <a:t>: Management of Forests </a:t>
            </a:r>
            <a:r>
              <a:rPr lang="en-US" sz="3200" dirty="0"/>
              <a:t>e</a:t>
            </a:r>
            <a:r>
              <a:rPr lang="en-US" sz="3200" dirty="0" smtClean="0"/>
              <a:t>stablished through Rehabilitation of Degraded Forests by Local Communities in Ghana (Phases II)</a:t>
            </a:r>
          </a:p>
          <a:p>
            <a:r>
              <a:rPr lang="en-US" sz="3200" u="sng" dirty="0" smtClean="0"/>
              <a:t>Budget</a:t>
            </a:r>
            <a:r>
              <a:rPr lang="en-US" sz="3200" dirty="0" smtClean="0"/>
              <a:t>: Phase I – US$ 329,571 (</a:t>
            </a:r>
            <a:r>
              <a:rPr lang="en-US" sz="3200" dirty="0" err="1" smtClean="0"/>
              <a:t>ITTO</a:t>
            </a:r>
            <a:r>
              <a:rPr lang="en-US" sz="3200" dirty="0" smtClean="0"/>
              <a:t>)</a:t>
            </a:r>
            <a:br>
              <a:rPr lang="en-US" sz="3200" dirty="0" smtClean="0"/>
            </a:br>
            <a:r>
              <a:rPr lang="en-US" sz="3200" dirty="0" smtClean="0"/>
              <a:t>              Phase II – US$ 569,665 (</a:t>
            </a:r>
            <a:r>
              <a:rPr lang="en-US" sz="3200" dirty="0" err="1" smtClean="0"/>
              <a:t>ITTO</a:t>
            </a:r>
            <a:r>
              <a:rPr lang="en-US" sz="3200" dirty="0" smtClean="0"/>
              <a:t>)</a:t>
            </a:r>
          </a:p>
          <a:p>
            <a:r>
              <a:rPr lang="en-US" sz="3200" u="sng" dirty="0" smtClean="0"/>
              <a:t>Donor </a:t>
            </a:r>
            <a:r>
              <a:rPr lang="en-US" sz="3200" u="sng" smtClean="0"/>
              <a:t>Country</a:t>
            </a:r>
            <a:r>
              <a:rPr lang="en-US" sz="3200" smtClean="0"/>
              <a:t>: </a:t>
            </a:r>
            <a:r>
              <a:rPr lang="en-US" sz="3200" dirty="0" smtClean="0"/>
              <a:t>Japan</a:t>
            </a:r>
            <a:endParaRPr lang="en-US" sz="32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088"/>
            <a:ext cx="7467600" cy="759912"/>
          </a:xfrm>
        </p:spPr>
        <p:txBody>
          <a:bodyPr/>
          <a:lstStyle/>
          <a:p>
            <a:r>
              <a:rPr lang="en-US" dirty="0"/>
              <a:t>BACKGROUND</a:t>
            </a:r>
          </a:p>
        </p:txBody>
      </p:sp>
      <p:sp>
        <p:nvSpPr>
          <p:cNvPr id="3" name="Content Placeholder 2"/>
          <p:cNvSpPr>
            <a:spLocks noGrp="1"/>
          </p:cNvSpPr>
          <p:nvPr>
            <p:ph sz="quarter" idx="1"/>
          </p:nvPr>
        </p:nvSpPr>
        <p:spPr>
          <a:xfrm>
            <a:off x="33402" y="838200"/>
            <a:ext cx="4995797" cy="5791200"/>
          </a:xfrm>
        </p:spPr>
        <p:txBody>
          <a:bodyPr>
            <a:normAutofit fontScale="92500" lnSpcReduction="20000"/>
          </a:bodyPr>
          <a:lstStyle/>
          <a:p>
            <a:r>
              <a:rPr lang="en-US" dirty="0"/>
              <a:t>The Ghanaian forests have significantly been reduced through over-exploitation of timber resources, unsustainable farming practices, logging and wildfires.</a:t>
            </a:r>
          </a:p>
          <a:p>
            <a:r>
              <a:rPr lang="en-US" dirty="0"/>
              <a:t>A total of 32% of the reserved forests and over 70% of the forests outside reserves are now known to have been degraded.</a:t>
            </a:r>
          </a:p>
          <a:p>
            <a:r>
              <a:rPr lang="en-US" dirty="0"/>
              <a:t>This has led to a decline of the forest quality as a timber resource and to increase soil erosion, threatening the declining state of the forest on livelihoods and associated environmental problems.</a:t>
            </a:r>
          </a:p>
          <a:p>
            <a:r>
              <a:rPr lang="en-US" dirty="0"/>
              <a:t>Hence ITTO supported these proposals to rehabilitate the forests in the local communities as described below.</a:t>
            </a:r>
          </a:p>
          <a:p>
            <a:endParaRPr lang="en-US" dirty="0"/>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57800" y="3208751"/>
            <a:ext cx="3759200" cy="3048000"/>
          </a:xfrm>
          <a:prstGeom prst="rect">
            <a:avLst/>
          </a:prstGeom>
        </p:spPr>
      </p:pic>
      <p:pic>
        <p:nvPicPr>
          <p:cNvPr id="8" name="Content Placeholder 7"/>
          <p:cNvPicPr>
            <a:picLocks noGrp="1" noChangeAspect="1"/>
          </p:cNvPicPr>
          <p:nvPr>
            <p:ph sz="quarter" idx="2"/>
          </p:nvPr>
        </p:nvPicPr>
        <p:blipFill>
          <a:blip r:embed="rId3" cstate="print">
            <a:extLst>
              <a:ext uri="{28A0092B-C50C-407E-A947-70E740481C1C}">
                <a14:useLocalDpi xmlns:a14="http://schemas.microsoft.com/office/drawing/2010/main" val="0"/>
              </a:ext>
            </a:extLst>
          </a:blip>
          <a:stretch>
            <a:fillRect/>
          </a:stretch>
        </p:blipFill>
        <p:spPr>
          <a:xfrm>
            <a:off x="5276589" y="457200"/>
            <a:ext cx="3657600" cy="2743200"/>
          </a:xfrm>
        </p:spPr>
      </p:pic>
    </p:spTree>
    <p:extLst>
      <p:ext uri="{BB962C8B-B14F-4D97-AF65-F5344CB8AC3E}">
        <p14:creationId xmlns:p14="http://schemas.microsoft.com/office/powerpoint/2010/main" val="13001201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81000"/>
            <a:ext cx="8229600" cy="685800"/>
          </a:xfrm>
        </p:spPr>
        <p:txBody>
          <a:bodyPr/>
          <a:lstStyle/>
          <a:p>
            <a:r>
              <a:rPr lang="en-US" dirty="0" smtClean="0"/>
              <a:t>OBJECTIVES (Phase I)</a:t>
            </a:r>
            <a:endParaRPr lang="en-US" dirty="0"/>
          </a:p>
        </p:txBody>
      </p:sp>
      <p:sp>
        <p:nvSpPr>
          <p:cNvPr id="3" name="Content Placeholder 2"/>
          <p:cNvSpPr>
            <a:spLocks noGrp="1"/>
          </p:cNvSpPr>
          <p:nvPr>
            <p:ph sz="quarter" idx="1"/>
          </p:nvPr>
        </p:nvSpPr>
        <p:spPr>
          <a:xfrm>
            <a:off x="228600" y="1143000"/>
            <a:ext cx="8610600" cy="5334000"/>
          </a:xfrm>
        </p:spPr>
        <p:txBody>
          <a:bodyPr>
            <a:noAutofit/>
          </a:bodyPr>
          <a:lstStyle/>
          <a:p>
            <a:r>
              <a:rPr lang="en-US" u="sng" dirty="0" smtClean="0"/>
              <a:t>Developmental</a:t>
            </a:r>
            <a:r>
              <a:rPr lang="en-US" dirty="0" smtClean="0"/>
              <a:t> (I): To arrest the decline and degradation of tropical forests in Ghana</a:t>
            </a:r>
          </a:p>
          <a:p>
            <a:r>
              <a:rPr lang="en-US" u="sng" dirty="0" smtClean="0"/>
              <a:t>Specific</a:t>
            </a:r>
            <a:r>
              <a:rPr lang="en-US" dirty="0" smtClean="0"/>
              <a:t> (I): </a:t>
            </a:r>
          </a:p>
          <a:p>
            <a:pPr>
              <a:buFont typeface="Wingdings" pitchFamily="2" charset="2"/>
              <a:buChar char="Ø"/>
            </a:pPr>
            <a:r>
              <a:rPr lang="en-US" dirty="0" smtClean="0"/>
              <a:t>To determine the underlying causes of forest degradation and the impact of forest degradation on the lives of local communities</a:t>
            </a:r>
          </a:p>
          <a:p>
            <a:pPr>
              <a:buFont typeface="Wingdings" pitchFamily="2" charset="2"/>
              <a:buChar char="Ø"/>
            </a:pPr>
            <a:r>
              <a:rPr lang="en-US" dirty="0" smtClean="0"/>
              <a:t>To determine the impact of forest degradation on the forest ecosystem and the processes of recovery after degradation in these ecosystems</a:t>
            </a:r>
          </a:p>
          <a:p>
            <a:pPr>
              <a:buNone/>
            </a:pPr>
            <a:endParaRPr lang="en-US" dirty="0" smtClean="0"/>
          </a:p>
          <a:p>
            <a:pPr>
              <a:buNone/>
            </a:pPr>
            <a:r>
              <a:rPr lang="en-US" dirty="0" smtClean="0"/>
              <a:t>     </a:t>
            </a: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2400" y="4724400"/>
            <a:ext cx="8610600" cy="213360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 (Phase I)</a:t>
            </a:r>
          </a:p>
        </p:txBody>
      </p:sp>
      <p:sp>
        <p:nvSpPr>
          <p:cNvPr id="3" name="Content Placeholder 2"/>
          <p:cNvSpPr>
            <a:spLocks noGrp="1"/>
          </p:cNvSpPr>
          <p:nvPr>
            <p:ph sz="quarter" idx="1"/>
          </p:nvPr>
        </p:nvSpPr>
        <p:spPr>
          <a:xfrm>
            <a:off x="228600" y="1600200"/>
            <a:ext cx="4800600" cy="5181600"/>
          </a:xfrm>
        </p:spPr>
        <p:txBody>
          <a:bodyPr>
            <a:normAutofit fontScale="92500"/>
          </a:bodyPr>
          <a:lstStyle/>
          <a:p>
            <a:r>
              <a:rPr lang="en-US" u="sng" dirty="0"/>
              <a:t>Developmental</a:t>
            </a:r>
            <a:r>
              <a:rPr lang="en-US" dirty="0"/>
              <a:t> (I): To arrest the decline and degradation of tropical forests in Ghana</a:t>
            </a:r>
          </a:p>
          <a:p>
            <a:r>
              <a:rPr lang="en-US" u="sng" dirty="0"/>
              <a:t>Specific</a:t>
            </a:r>
            <a:r>
              <a:rPr lang="en-US" dirty="0"/>
              <a:t> (I): </a:t>
            </a:r>
          </a:p>
          <a:p>
            <a:pPr>
              <a:buFont typeface="Wingdings" pitchFamily="2" charset="2"/>
              <a:buChar char="Ø"/>
            </a:pPr>
            <a:r>
              <a:rPr lang="en-US" dirty="0"/>
              <a:t>To determine the underlying causes of forest degradation and the impact of forest degradation on the lives of local communities</a:t>
            </a:r>
          </a:p>
          <a:p>
            <a:pPr>
              <a:buFont typeface="Wingdings" pitchFamily="2" charset="2"/>
              <a:buChar char="Ø"/>
            </a:pPr>
            <a:r>
              <a:rPr lang="en-US" dirty="0"/>
              <a:t>To determine the impact of forest degradation on the forest ecosystem and the processes of recovery after degradation in these ecosystems</a:t>
            </a:r>
          </a:p>
          <a:p>
            <a:endParaRPr lang="en-US" dirty="0"/>
          </a:p>
        </p:txBody>
      </p:sp>
      <p:pic>
        <p:nvPicPr>
          <p:cNvPr id="7" name="Content Placeholder 6"/>
          <p:cNvPicPr>
            <a:picLocks noGrp="1" noChangeAspect="1"/>
          </p:cNvPicPr>
          <p:nvPr>
            <p:ph sz="quarter" idx="2"/>
          </p:nvPr>
        </p:nvPicPr>
        <p:blipFill>
          <a:blip r:embed="rId2" cstate="print">
            <a:extLst>
              <a:ext uri="{28A0092B-C50C-407E-A947-70E740481C1C}">
                <a14:useLocalDpi xmlns:a14="http://schemas.microsoft.com/office/drawing/2010/main" val="0"/>
              </a:ext>
            </a:extLst>
          </a:blip>
          <a:stretch>
            <a:fillRect/>
          </a:stretch>
        </p:blipFill>
        <p:spPr>
          <a:xfrm>
            <a:off x="5029200" y="1295400"/>
            <a:ext cx="3657600" cy="2743200"/>
          </a:xfrm>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29200" y="4071350"/>
            <a:ext cx="3733800" cy="2800350"/>
          </a:xfrm>
          <a:prstGeom prst="rect">
            <a:avLst/>
          </a:prstGeom>
        </p:spPr>
      </p:pic>
    </p:spTree>
    <p:extLst>
      <p:ext uri="{BB962C8B-B14F-4D97-AF65-F5344CB8AC3E}">
        <p14:creationId xmlns:p14="http://schemas.microsoft.com/office/powerpoint/2010/main" val="26578982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304800" y="228600"/>
            <a:ext cx="8382000" cy="6324600"/>
          </a:xfrm>
        </p:spPr>
        <p:txBody>
          <a:bodyPr>
            <a:normAutofit lnSpcReduction="10000"/>
          </a:bodyPr>
          <a:lstStyle/>
          <a:p>
            <a:endParaRPr lang="en-US" u="sng" dirty="0" smtClean="0"/>
          </a:p>
          <a:p>
            <a:pPr>
              <a:buFont typeface="Wingdings" pitchFamily="2" charset="2"/>
              <a:buChar char="Ø"/>
            </a:pPr>
            <a:r>
              <a:rPr lang="en-US" dirty="0" smtClean="0"/>
              <a:t>To establish, in collaboration with the local communities, demonstration plantations for rehabilitating the degraded forests using enrichment planting, block planting and the </a:t>
            </a:r>
            <a:r>
              <a:rPr lang="en-US" dirty="0" err="1" smtClean="0"/>
              <a:t>taungya</a:t>
            </a:r>
            <a:r>
              <a:rPr lang="en-US" dirty="0" smtClean="0"/>
              <a:t> system, and to strengthen the capacities of local communities in plantation establishment.</a:t>
            </a:r>
          </a:p>
          <a:p>
            <a:endParaRPr lang="en-US" u="sng" dirty="0" smtClean="0"/>
          </a:p>
          <a:p>
            <a:r>
              <a:rPr lang="en-US" sz="3500" dirty="0" smtClean="0"/>
              <a:t>OBJECTIVES (Phase II</a:t>
            </a:r>
            <a:r>
              <a:rPr lang="en-US" dirty="0" smtClean="0"/>
              <a:t>)</a:t>
            </a:r>
            <a:endParaRPr lang="en-US" u="sng" dirty="0" smtClean="0"/>
          </a:p>
          <a:p>
            <a:r>
              <a:rPr lang="en-US" u="sng" dirty="0" smtClean="0"/>
              <a:t>Developmental: </a:t>
            </a:r>
            <a:r>
              <a:rPr lang="en-US" dirty="0" smtClean="0"/>
              <a:t>Forests established by local communities through rehabilitation of degraded forests become one of the major sources of livelihood and improving landscapes.</a:t>
            </a:r>
          </a:p>
          <a:p>
            <a:r>
              <a:rPr lang="en-US" u="sng" dirty="0" smtClean="0"/>
              <a:t>Specific </a:t>
            </a:r>
            <a:r>
              <a:rPr lang="en-US" dirty="0" smtClean="0"/>
              <a:t>objective: </a:t>
            </a:r>
            <a:r>
              <a:rPr lang="en-US" dirty="0"/>
              <a:t>to collaboratively and sustainably manage with local communities </a:t>
            </a:r>
            <a:r>
              <a:rPr lang="en-US" dirty="0" smtClean="0"/>
              <a:t>forests established </a:t>
            </a:r>
            <a:r>
              <a:rPr lang="en-US" dirty="0"/>
              <a:t>by rehabilitating degraded forests.</a:t>
            </a:r>
            <a:endParaRPr lang="en-US" dirty="0" smtClean="0"/>
          </a:p>
          <a:p>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7543800" cy="990600"/>
          </a:xfrm>
        </p:spPr>
        <p:txBody>
          <a:bodyPr/>
          <a:lstStyle/>
          <a:p>
            <a:r>
              <a:rPr lang="en-US" dirty="0"/>
              <a:t>Main BENEFICIARIES</a:t>
            </a:r>
          </a:p>
        </p:txBody>
      </p:sp>
      <p:sp>
        <p:nvSpPr>
          <p:cNvPr id="3" name="Content Placeholder 2"/>
          <p:cNvSpPr>
            <a:spLocks noGrp="1"/>
          </p:cNvSpPr>
          <p:nvPr>
            <p:ph sz="quarter" idx="2"/>
          </p:nvPr>
        </p:nvSpPr>
        <p:spPr>
          <a:xfrm>
            <a:off x="152400" y="914400"/>
            <a:ext cx="5126277" cy="5334000"/>
          </a:xfrm>
        </p:spPr>
        <p:txBody>
          <a:bodyPr>
            <a:normAutofit lnSpcReduction="10000"/>
          </a:bodyPr>
          <a:lstStyle/>
          <a:p>
            <a:r>
              <a:rPr lang="en-US" dirty="0"/>
              <a:t>The main beneficiaries were local communities in: </a:t>
            </a:r>
          </a:p>
          <a:p>
            <a:pPr>
              <a:buFont typeface="Wingdings" pitchFamily="2" charset="2"/>
              <a:buChar char="v"/>
            </a:pPr>
            <a:r>
              <a:rPr lang="en-US" dirty="0" err="1"/>
              <a:t>Twumkrom</a:t>
            </a:r>
            <a:r>
              <a:rPr lang="en-US" dirty="0"/>
              <a:t>, </a:t>
            </a:r>
            <a:r>
              <a:rPr lang="en-US" dirty="0" err="1"/>
              <a:t>Abonsrakrom</a:t>
            </a:r>
            <a:r>
              <a:rPr lang="en-US" dirty="0"/>
              <a:t>, </a:t>
            </a:r>
            <a:r>
              <a:rPr lang="en-US" dirty="0" err="1"/>
              <a:t>Asensu</a:t>
            </a:r>
            <a:r>
              <a:rPr lang="en-US" dirty="0"/>
              <a:t> No. 1, </a:t>
            </a:r>
            <a:r>
              <a:rPr lang="en-US" dirty="0" err="1"/>
              <a:t>Asensu</a:t>
            </a:r>
            <a:r>
              <a:rPr lang="en-US" dirty="0"/>
              <a:t> No.2, </a:t>
            </a:r>
            <a:r>
              <a:rPr lang="en-US" dirty="0" err="1"/>
              <a:t>Ntabene</a:t>
            </a:r>
            <a:r>
              <a:rPr lang="en-US" dirty="0"/>
              <a:t>)in the </a:t>
            </a:r>
            <a:r>
              <a:rPr lang="en-US" dirty="0" err="1"/>
              <a:t>Pamu-Berekum</a:t>
            </a:r>
            <a:r>
              <a:rPr lang="en-US" dirty="0"/>
              <a:t> forest area in the </a:t>
            </a:r>
            <a:r>
              <a:rPr lang="en-US" dirty="0" err="1"/>
              <a:t>Dormaa</a:t>
            </a:r>
            <a:r>
              <a:rPr lang="en-US" dirty="0"/>
              <a:t> forest district.</a:t>
            </a:r>
          </a:p>
          <a:p>
            <a:pPr>
              <a:buFont typeface="Wingdings" pitchFamily="2" charset="2"/>
              <a:buChar char="v"/>
            </a:pPr>
            <a:r>
              <a:rPr lang="en-US" dirty="0" err="1"/>
              <a:t>Olantan</a:t>
            </a:r>
            <a:r>
              <a:rPr lang="en-US" dirty="0"/>
              <a:t> and </a:t>
            </a:r>
            <a:r>
              <a:rPr lang="en-US" dirty="0" err="1"/>
              <a:t>Ahinkwa</a:t>
            </a:r>
            <a:r>
              <a:rPr lang="en-US" dirty="0"/>
              <a:t> in the Southern Scarp forest area in the </a:t>
            </a:r>
            <a:r>
              <a:rPr lang="en-US" dirty="0" err="1"/>
              <a:t>Begoro</a:t>
            </a:r>
            <a:r>
              <a:rPr lang="en-US" dirty="0"/>
              <a:t> forest district.</a:t>
            </a:r>
          </a:p>
          <a:p>
            <a:pPr>
              <a:buFont typeface="Wingdings" pitchFamily="2" charset="2"/>
              <a:buChar char="v"/>
            </a:pPr>
            <a:r>
              <a:rPr lang="en-US" dirty="0" err="1"/>
              <a:t>Nsugunsua</a:t>
            </a:r>
            <a:r>
              <a:rPr lang="en-US" dirty="0"/>
              <a:t> and </a:t>
            </a:r>
            <a:r>
              <a:rPr lang="en-US" dirty="0" err="1"/>
              <a:t>Benineta</a:t>
            </a:r>
            <a:r>
              <a:rPr lang="en-US" dirty="0"/>
              <a:t> in the </a:t>
            </a:r>
            <a:r>
              <a:rPr lang="en-US" dirty="0" err="1"/>
              <a:t>Afrensu-Brohoma</a:t>
            </a:r>
            <a:r>
              <a:rPr lang="en-US" dirty="0"/>
              <a:t> forest area in the </a:t>
            </a:r>
            <a:r>
              <a:rPr lang="en-US" dirty="0" err="1"/>
              <a:t>Offinso</a:t>
            </a:r>
            <a:r>
              <a:rPr lang="en-US" dirty="0"/>
              <a:t> forest district.</a:t>
            </a:r>
          </a:p>
          <a:p>
            <a:pPr>
              <a:buFont typeface="Wingdings" pitchFamily="2" charset="2"/>
              <a:buChar char="v"/>
            </a:pPr>
            <a:r>
              <a:rPr lang="en-US" dirty="0"/>
              <a:t>Government of Ghana through the Forestry Commission.</a:t>
            </a:r>
          </a:p>
          <a:p>
            <a:endParaRPr lang="en-US" dirty="0"/>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57800" y="3505200"/>
            <a:ext cx="3733800" cy="3030279"/>
          </a:xfrm>
          <a:prstGeom prst="rect">
            <a:avLst/>
          </a:prstGeom>
        </p:spPr>
      </p:pic>
      <p:pic>
        <p:nvPicPr>
          <p:cNvPr id="11" name="Content Placeholder 10"/>
          <p:cNvPicPr>
            <a:picLocks noGrp="1" noChangeAspect="1"/>
          </p:cNvPicPr>
          <p:nvPr>
            <p:ph sz="quarter" idx="4"/>
          </p:nvPr>
        </p:nvPicPr>
        <p:blipFill>
          <a:blip r:embed="rId3" cstate="print">
            <a:extLst>
              <a:ext uri="{28A0092B-C50C-407E-A947-70E740481C1C}">
                <a14:useLocalDpi xmlns:a14="http://schemas.microsoft.com/office/drawing/2010/main" val="0"/>
              </a:ext>
            </a:extLst>
          </a:blip>
          <a:stretch>
            <a:fillRect/>
          </a:stretch>
        </p:blipFill>
        <p:spPr>
          <a:xfrm>
            <a:off x="5257800" y="914400"/>
            <a:ext cx="3753633" cy="2743200"/>
          </a:xfrm>
        </p:spPr>
      </p:pic>
    </p:spTree>
    <p:extLst>
      <p:ext uri="{BB962C8B-B14F-4D97-AF65-F5344CB8AC3E}">
        <p14:creationId xmlns:p14="http://schemas.microsoft.com/office/powerpoint/2010/main" val="21677862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SNAPSHOTS FROM THE PROJECTS</a:t>
            </a:r>
            <a:endParaRPr lang="en-US" dirty="0"/>
          </a:p>
        </p:txBody>
      </p:sp>
      <p:sp>
        <p:nvSpPr>
          <p:cNvPr id="5" name="Text Placeholder 4"/>
          <p:cNvSpPr>
            <a:spLocks noGrp="1"/>
          </p:cNvSpPr>
          <p:nvPr>
            <p:ph type="body" sz="quarter" idx="1"/>
          </p:nvPr>
        </p:nvSpPr>
        <p:spPr>
          <a:xfrm>
            <a:off x="228600" y="1371600"/>
            <a:ext cx="4038600" cy="856488"/>
          </a:xfrm>
        </p:spPr>
        <p:txBody>
          <a:bodyPr/>
          <a:lstStyle/>
          <a:p>
            <a:r>
              <a:rPr lang="en-GB" i="1" dirty="0" smtClean="0"/>
              <a:t>Local communities have established about 100 ha of plantations </a:t>
            </a:r>
            <a:endParaRPr lang="en-US" dirty="0"/>
          </a:p>
        </p:txBody>
      </p:sp>
      <p:sp>
        <p:nvSpPr>
          <p:cNvPr id="7" name="Text Placeholder 6"/>
          <p:cNvSpPr>
            <a:spLocks noGrp="1"/>
          </p:cNvSpPr>
          <p:nvPr>
            <p:ph type="body" sz="quarter" idx="3"/>
          </p:nvPr>
        </p:nvSpPr>
        <p:spPr>
          <a:xfrm>
            <a:off x="4343400" y="1371600"/>
            <a:ext cx="3657600" cy="856488"/>
          </a:xfrm>
        </p:spPr>
        <p:txBody>
          <a:bodyPr/>
          <a:lstStyle/>
          <a:p>
            <a:r>
              <a:rPr lang="en-GB" i="1" dirty="0" smtClean="0"/>
              <a:t>Community forest nursery </a:t>
            </a:r>
            <a:endParaRPr lang="en-US" dirty="0"/>
          </a:p>
        </p:txBody>
      </p:sp>
      <p:pic>
        <p:nvPicPr>
          <p:cNvPr id="11" name="Content Placeholder 10" descr="Untitled2.png"/>
          <p:cNvPicPr>
            <a:picLocks noGrp="1" noChangeAspect="1"/>
          </p:cNvPicPr>
          <p:nvPr>
            <p:ph sz="quarter" idx="2"/>
          </p:nvPr>
        </p:nvPicPr>
        <p:blipFill>
          <a:blip r:embed="rId2" cstate="print"/>
          <a:stretch>
            <a:fillRect/>
          </a:stretch>
        </p:blipFill>
        <p:spPr>
          <a:xfrm>
            <a:off x="457200" y="2286000"/>
            <a:ext cx="3810000" cy="3810000"/>
          </a:xfrm>
        </p:spPr>
      </p:pic>
      <p:pic>
        <p:nvPicPr>
          <p:cNvPr id="12" name="Picture 2"/>
          <p:cNvPicPr>
            <a:picLocks noGrp="1" noChangeAspect="1" noChangeArrowheads="1"/>
          </p:cNvPicPr>
          <p:nvPr>
            <p:ph sz="quarter" idx="4"/>
          </p:nvPr>
        </p:nvPicPr>
        <p:blipFill>
          <a:blip r:embed="rId3"/>
          <a:srcRect/>
          <a:stretch>
            <a:fillRect/>
          </a:stretch>
        </p:blipFill>
        <p:spPr bwMode="auto">
          <a:xfrm>
            <a:off x="4267200" y="2286000"/>
            <a:ext cx="3762375" cy="3809999"/>
          </a:xfrm>
          <a:prstGeom prst="rect">
            <a:avLst/>
          </a:prstGeom>
          <a:noFill/>
          <a:ln w="9525">
            <a:noFill/>
            <a:miter lim="800000"/>
            <a:headEnd/>
            <a:tailEnd/>
          </a:ln>
          <a:effectLst/>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373</TotalTime>
  <Words>1052</Words>
  <Application>Microsoft Macintosh PowerPoint</Application>
  <PresentationFormat>画面に合わせる (4:3)</PresentationFormat>
  <Paragraphs>80</Paragraphs>
  <Slides>16</Slides>
  <Notes>0</Notes>
  <HiddenSlides>0</HiddenSlides>
  <MMClips>0</MMClips>
  <ScaleCrop>false</ScaleCrop>
  <HeadingPairs>
    <vt:vector size="4" baseType="variant">
      <vt:variant>
        <vt:lpstr>テーマ</vt:lpstr>
      </vt:variant>
      <vt:variant>
        <vt:i4>1</vt:i4>
      </vt:variant>
      <vt:variant>
        <vt:lpstr>スライド タイトル</vt:lpstr>
      </vt:variant>
      <vt:variant>
        <vt:i4>16</vt:i4>
      </vt:variant>
    </vt:vector>
  </HeadingPairs>
  <TitlesOfParts>
    <vt:vector size="17" baseType="lpstr">
      <vt:lpstr>Oriel</vt:lpstr>
      <vt:lpstr>ITTO Projects on: Rehabilitation of Degraded Forests with Collaboration of Local Communities &amp; Management of Forests established through Rehabilitation of Degraded Forests by Local Communities in Ghana</vt:lpstr>
      <vt:lpstr>outline</vt:lpstr>
      <vt:lpstr>Data for the two ITTO projects</vt:lpstr>
      <vt:lpstr>BACKGROUND</vt:lpstr>
      <vt:lpstr>OBJECTIVES (Phase I)</vt:lpstr>
      <vt:lpstr>OBJECTIVES (Phase I)</vt:lpstr>
      <vt:lpstr>PowerPoint プレゼンテーション</vt:lpstr>
      <vt:lpstr>Main BENEFICIARIES</vt:lpstr>
      <vt:lpstr>SNAPSHOTS FROM THE PROJECTS</vt:lpstr>
      <vt:lpstr>MAIN FINDINGS (ACHIEVEMENTS)</vt:lpstr>
      <vt:lpstr>PowerPoint プレゼンテーション</vt:lpstr>
      <vt:lpstr>SHORTCOMINGS OF THE PROJECT</vt:lpstr>
      <vt:lpstr>LESSONS LEARNT</vt:lpstr>
      <vt:lpstr>PowerPoint プレゼンテーション</vt:lpstr>
      <vt:lpstr>PowerPoint プレゼンテーション</vt:lpstr>
      <vt:lpstr>             END OF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ITTO Project on Rehabilitation of Degraded Forests</dc:title>
  <dc:creator>ITTO-REDD</dc:creator>
  <cp:lastModifiedBy>後藤 健</cp:lastModifiedBy>
  <cp:revision>36</cp:revision>
  <dcterms:created xsi:type="dcterms:W3CDTF">2008-08-12T00:08:03Z</dcterms:created>
  <dcterms:modified xsi:type="dcterms:W3CDTF">2013-09-28T21:53:06Z</dcterms:modified>
</cp:coreProperties>
</file>