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embeddings/oleObject1.bin" ContentType="application/vnd.openxmlformats-officedocument.oleObject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64" r:id="rId2"/>
    <p:sldId id="258" r:id="rId3"/>
    <p:sldId id="260" r:id="rId4"/>
    <p:sldId id="265" r:id="rId5"/>
    <p:sldId id="272" r:id="rId6"/>
    <p:sldId id="284" r:id="rId7"/>
    <p:sldId id="285" r:id="rId8"/>
    <p:sldId id="268" r:id="rId9"/>
    <p:sldId id="286" r:id="rId10"/>
    <p:sldId id="287" r:id="rId11"/>
    <p:sldId id="276" r:id="rId12"/>
    <p:sldId id="288" r:id="rId13"/>
    <p:sldId id="280" r:id="rId14"/>
    <p:sldId id="275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01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345" autoAdjust="0"/>
  </p:normalViewPr>
  <p:slideViewPr>
    <p:cSldViewPr>
      <p:cViewPr>
        <p:scale>
          <a:sx n="66" d="100"/>
          <a:sy n="66" d="100"/>
        </p:scale>
        <p:origin x="-1880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theme" Target="theme/theme1.xml"/><Relationship Id="rId2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notesMaster" Target="notesMasters/notesMaster1.xml"/><Relationship Id="rId17" Type="http://schemas.openxmlformats.org/officeDocument/2006/relationships/printerSettings" Target="printerSettings/printerSettings1.bin"/><Relationship Id="rId18" Type="http://schemas.openxmlformats.org/officeDocument/2006/relationships/presProps" Target="presProps.xml"/><Relationship Id="rId1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UTURI\Desktop\TICAD\Statistic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Sheet3!$G$22</c:f>
              <c:strCache>
                <c:ptCount val="1"/>
                <c:pt idx="0">
                  <c:v>No</c:v>
                </c:pt>
              </c:strCache>
            </c:strRef>
          </c:tx>
          <c:spPr>
            <a:ln w="25400">
              <a:solidFill>
                <a:schemeClr val="tx1"/>
              </a:solidFill>
              <a:prstDash val="sysDash"/>
            </a:ln>
          </c:spPr>
          <c:marker>
            <c:spPr>
              <a:solidFill>
                <a:schemeClr val="tx1"/>
              </a:solidFill>
            </c:spPr>
          </c:marker>
          <c:cat>
            <c:numRef>
              <c:f>Sheet3!$F$23:$F$40</c:f>
              <c:numCache>
                <c:formatCode>General</c:formatCode>
                <c:ptCount val="18"/>
                <c:pt idx="0">
                  <c:v>1995.0</c:v>
                </c:pt>
                <c:pt idx="1">
                  <c:v>1996.0</c:v>
                </c:pt>
                <c:pt idx="2">
                  <c:v>1997.0</c:v>
                </c:pt>
                <c:pt idx="3">
                  <c:v>1998.0</c:v>
                </c:pt>
                <c:pt idx="4">
                  <c:v>1999.0</c:v>
                </c:pt>
                <c:pt idx="5">
                  <c:v>2000.0</c:v>
                </c:pt>
                <c:pt idx="6">
                  <c:v>2001.0</c:v>
                </c:pt>
                <c:pt idx="7">
                  <c:v>2002.0</c:v>
                </c:pt>
                <c:pt idx="8">
                  <c:v>2003.0</c:v>
                </c:pt>
                <c:pt idx="9">
                  <c:v>2004.0</c:v>
                </c:pt>
                <c:pt idx="10">
                  <c:v>2005.0</c:v>
                </c:pt>
                <c:pt idx="11">
                  <c:v>2006.0</c:v>
                </c:pt>
                <c:pt idx="12">
                  <c:v>2007.0</c:v>
                </c:pt>
                <c:pt idx="13">
                  <c:v>2008.0</c:v>
                </c:pt>
                <c:pt idx="14">
                  <c:v>2009.0</c:v>
                </c:pt>
                <c:pt idx="15">
                  <c:v>2010.0</c:v>
                </c:pt>
                <c:pt idx="16">
                  <c:v>2011.0</c:v>
                </c:pt>
                <c:pt idx="17">
                  <c:v>2012.0</c:v>
                </c:pt>
              </c:numCache>
            </c:numRef>
          </c:cat>
          <c:val>
            <c:numRef>
              <c:f>Sheet3!$G$23:$G$40</c:f>
              <c:numCache>
                <c:formatCode>General</c:formatCode>
                <c:ptCount val="18"/>
                <c:pt idx="0">
                  <c:v>20.0</c:v>
                </c:pt>
                <c:pt idx="1">
                  <c:v>38.0</c:v>
                </c:pt>
                <c:pt idx="2">
                  <c:v>59.0</c:v>
                </c:pt>
                <c:pt idx="3">
                  <c:v>79.0</c:v>
                </c:pt>
                <c:pt idx="4">
                  <c:v>103.0</c:v>
                </c:pt>
                <c:pt idx="5">
                  <c:v>121.0</c:v>
                </c:pt>
                <c:pt idx="6">
                  <c:v>139.0</c:v>
                </c:pt>
                <c:pt idx="7">
                  <c:v>159.0</c:v>
                </c:pt>
                <c:pt idx="8">
                  <c:v>180.0</c:v>
                </c:pt>
                <c:pt idx="9">
                  <c:v>201.0</c:v>
                </c:pt>
                <c:pt idx="10">
                  <c:v>223.0</c:v>
                </c:pt>
                <c:pt idx="11">
                  <c:v>244.0</c:v>
                </c:pt>
                <c:pt idx="12">
                  <c:v>268.0</c:v>
                </c:pt>
                <c:pt idx="13">
                  <c:v>292.0</c:v>
                </c:pt>
                <c:pt idx="14">
                  <c:v>314.0</c:v>
                </c:pt>
                <c:pt idx="15">
                  <c:v>336.0</c:v>
                </c:pt>
                <c:pt idx="16">
                  <c:v>358.0</c:v>
                </c:pt>
                <c:pt idx="17">
                  <c:v>381.0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119212808"/>
        <c:axId val="2119194392"/>
      </c:lineChart>
      <c:catAx>
        <c:axId val="211921280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lang="ja-JP" sz="2000"/>
                </a:pPr>
                <a:r>
                  <a:rPr lang="en-US" sz="2000"/>
                  <a:t>Year of third country training</a:t>
                </a:r>
              </a:p>
            </c:rich>
          </c:tx>
          <c:layout>
            <c:manualLayout>
              <c:xMode val="edge"/>
              <c:yMode val="edge"/>
              <c:x val="0.330878427430614"/>
              <c:y val="0.916898799535304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ja-JP" sz="1800"/>
            </a:pPr>
            <a:endParaRPr lang="ja-JP"/>
          </a:p>
        </c:txPr>
        <c:crossAx val="2119194392"/>
        <c:crosses val="autoZero"/>
        <c:auto val="1"/>
        <c:lblAlgn val="ctr"/>
        <c:lblOffset val="100"/>
        <c:noMultiLvlLbl val="0"/>
      </c:catAx>
      <c:valAx>
        <c:axId val="211919439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lang="ja-JP" sz="1800"/>
                </a:pPr>
                <a:r>
                  <a:rPr lang="en-US" sz="1800" dirty="0" smtClean="0"/>
                  <a:t>Cumulative </a:t>
                </a:r>
                <a:r>
                  <a:rPr lang="en-US" sz="1800" dirty="0"/>
                  <a:t>number of </a:t>
                </a:r>
                <a:r>
                  <a:rPr lang="en-US" sz="1800" dirty="0" smtClean="0"/>
                  <a:t>trainees</a:t>
                </a:r>
                <a:endParaRPr lang="en-US" sz="1800" dirty="0"/>
              </a:p>
            </c:rich>
          </c:tx>
          <c:layout>
            <c:manualLayout>
              <c:xMode val="edge"/>
              <c:yMode val="edge"/>
              <c:x val="0.00886524822695037"/>
              <c:y val="0.0883412934038983"/>
            </c:manualLayout>
          </c:layout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lang="ja-JP" sz="1800"/>
            </a:pPr>
            <a:endParaRPr lang="ja-JP"/>
          </a:p>
        </c:txPr>
        <c:crossAx val="21192128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17078E-5B80-4281-84DD-E7BAD0BB572F}" type="datetimeFigureOut">
              <a:rPr lang="en-US" smtClean="0"/>
              <a:t>13/09/29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2C6F47-AA46-428A-9183-E9F82811302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28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C6F47-AA46-428A-9183-E9F8281130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72345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C6F47-AA46-428A-9183-E9F8281130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3228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C6F47-AA46-428A-9183-E9F8281130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826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B27C8D-59BC-4546-8970-2F1BA5ACDF17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I add this slide here as</a:t>
            </a:r>
            <a:r>
              <a:rPr kumimoji="1" lang="en-US" altLang="ja-JP" baseline="0" dirty="0" smtClean="0"/>
              <a:t> the substitute for the second last one. 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C6F47-AA46-428A-9183-E9F8281130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027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C6F47-AA46-428A-9183-E9F8281130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4735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B27C8D-59BC-4546-8970-2F1BA5ACDF17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2C6F47-AA46-428A-9183-E9F82811302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6207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DFAC2-AA49-454E-A488-46430D01106A}" type="datetimeFigureOut">
              <a:rPr lang="en-US" smtClean="0"/>
              <a:t>13/09/29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07F4A-2BE9-4B60-A0C3-5CC91F35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886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DFAC2-AA49-454E-A488-46430D01106A}" type="datetimeFigureOut">
              <a:rPr lang="en-US" smtClean="0"/>
              <a:t>13/09/29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07F4A-2BE9-4B60-A0C3-5CC91F35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311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DFAC2-AA49-454E-A488-46430D01106A}" type="datetimeFigureOut">
              <a:rPr lang="en-US" smtClean="0"/>
              <a:t>13/09/29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07F4A-2BE9-4B60-A0C3-5CC91F35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6110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DFAC2-AA49-454E-A488-46430D01106A}" type="datetimeFigureOut">
              <a:rPr lang="en-US" smtClean="0"/>
              <a:t>13/09/29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07F4A-2BE9-4B60-A0C3-5CC91F35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184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DFAC2-AA49-454E-A488-46430D01106A}" type="datetimeFigureOut">
              <a:rPr lang="en-US" smtClean="0"/>
              <a:t>13/09/29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07F4A-2BE9-4B60-A0C3-5CC91F35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3228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DFAC2-AA49-454E-A488-46430D01106A}" type="datetimeFigureOut">
              <a:rPr lang="en-US" smtClean="0"/>
              <a:t>13/09/29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07F4A-2BE9-4B60-A0C3-5CC91F35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374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DFAC2-AA49-454E-A488-46430D01106A}" type="datetimeFigureOut">
              <a:rPr lang="en-US" smtClean="0"/>
              <a:t>13/09/29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07F4A-2BE9-4B60-A0C3-5CC91F35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639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DFAC2-AA49-454E-A488-46430D01106A}" type="datetimeFigureOut">
              <a:rPr lang="en-US" smtClean="0"/>
              <a:t>13/09/29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07F4A-2BE9-4B60-A0C3-5CC91F35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436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DFAC2-AA49-454E-A488-46430D01106A}" type="datetimeFigureOut">
              <a:rPr lang="en-US" smtClean="0"/>
              <a:t>13/09/29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07F4A-2BE9-4B60-A0C3-5CC91F35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895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DFAC2-AA49-454E-A488-46430D01106A}" type="datetimeFigureOut">
              <a:rPr lang="en-US" smtClean="0"/>
              <a:t>13/09/29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07F4A-2BE9-4B60-A0C3-5CC91F35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926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DFAC2-AA49-454E-A488-46430D01106A}" type="datetimeFigureOut">
              <a:rPr lang="en-US" smtClean="0"/>
              <a:t>13/09/29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407F4A-2BE9-4B60-A0C3-5CC91F35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916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DFAC2-AA49-454E-A488-46430D01106A}" type="datetimeFigureOut">
              <a:rPr lang="en-US" smtClean="0"/>
              <a:t>13/09/29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407F4A-2BE9-4B60-A0C3-5CC91F35F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756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5" Type="http://schemas.openxmlformats.org/officeDocument/2006/relationships/image" Target="../media/image3.jpeg"/><Relationship Id="rId6" Type="http://schemas.openxmlformats.org/officeDocument/2006/relationships/image" Target="../media/image4.png"/><Relationship Id="rId7" Type="http://schemas.openxmlformats.org/officeDocument/2006/relationships/image" Target="../media/image5.png"/><Relationship Id="rId8" Type="http://schemas.openxmlformats.org/officeDocument/2006/relationships/image" Target="../media/image6.png"/><Relationship Id="rId9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4" Type="http://schemas.openxmlformats.org/officeDocument/2006/relationships/image" Target="../media/image29.jpeg"/><Relationship Id="rId5" Type="http://schemas.openxmlformats.org/officeDocument/2006/relationships/image" Target="../media/image30.jpeg"/><Relationship Id="rId6" Type="http://schemas.openxmlformats.org/officeDocument/2006/relationships/image" Target="../media/image31.jpeg"/><Relationship Id="rId7" Type="http://schemas.openxmlformats.org/officeDocument/2006/relationships/image" Target="../media/image32.jpeg"/><Relationship Id="rId8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oleObject" Target="../embeddings/oleObject1.bin"/><Relationship Id="rId5" Type="http://schemas.openxmlformats.org/officeDocument/2006/relationships/image" Target="../media/image34.png"/><Relationship Id="rId6" Type="http://schemas.openxmlformats.org/officeDocument/2006/relationships/image" Target="../media/image36.jpeg"/><Relationship Id="rId7" Type="http://schemas.openxmlformats.org/officeDocument/2006/relationships/image" Target="../media/image37.jpe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eg"/><Relationship Id="rId3" Type="http://schemas.openxmlformats.org/officeDocument/2006/relationships/image" Target="../media/image40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4" Type="http://schemas.openxmlformats.org/officeDocument/2006/relationships/image" Target="../media/image14.jpe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4" Type="http://schemas.openxmlformats.org/officeDocument/2006/relationships/image" Target="../media/image20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4" Type="http://schemas.openxmlformats.org/officeDocument/2006/relationships/image" Target="../media/image23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66800" y="4648200"/>
            <a:ext cx="7239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/>
              <a:t>G. M. </a:t>
            </a:r>
            <a:r>
              <a:rPr lang="en-US" sz="2800" b="1" dirty="0" err="1" smtClean="0"/>
              <a:t>Muturi</a:t>
            </a:r>
            <a:r>
              <a:rPr lang="en-US" sz="2800" b="1" dirty="0" smtClean="0"/>
              <a:t> and M. Ozawa</a:t>
            </a:r>
            <a:endParaRPr lang="en-US" sz="2800" b="1" dirty="0"/>
          </a:p>
        </p:txBody>
      </p:sp>
      <p:grpSp>
        <p:nvGrpSpPr>
          <p:cNvPr id="14" name="Group 13"/>
          <p:cNvGrpSpPr/>
          <p:nvPr/>
        </p:nvGrpSpPr>
        <p:grpSpPr>
          <a:xfrm>
            <a:off x="438149" y="5410200"/>
            <a:ext cx="8324851" cy="1165463"/>
            <a:chOff x="438149" y="5410200"/>
            <a:chExt cx="8324851" cy="1165463"/>
          </a:xfrm>
        </p:grpSpPr>
        <p:pic>
          <p:nvPicPr>
            <p:cNvPr id="4" name="Picture 2" descr="http://t3.gstatic.com/images?q=tbn:ANd9GcRiz8vRVeq9Ln0pbIvFvd3XqNypC-9QLsI8aU63SDDLSEy7nucTg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8149" y="5486400"/>
              <a:ext cx="1089263" cy="1089263"/>
            </a:xfrm>
            <a:prstGeom prst="rect">
              <a:avLst/>
            </a:prstGeom>
            <a:noFill/>
          </p:spPr>
        </p:pic>
        <p:pic>
          <p:nvPicPr>
            <p:cNvPr id="5" name="Picture 4" descr="http://www.afd.fr/webdav/site/afd/shared/PORTAILS/SECTEURS/Banque%20de%20developpement/_vignettes_/JICA-Logo_th_455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52259" y="5410200"/>
              <a:ext cx="1710741" cy="1143001"/>
            </a:xfrm>
            <a:prstGeom prst="rect">
              <a:avLst/>
            </a:prstGeom>
            <a:noFill/>
          </p:spPr>
        </p:pic>
      </p:grpSp>
      <p:grpSp>
        <p:nvGrpSpPr>
          <p:cNvPr id="15" name="Group 14"/>
          <p:cNvGrpSpPr/>
          <p:nvPr/>
        </p:nvGrpSpPr>
        <p:grpSpPr>
          <a:xfrm>
            <a:off x="1981200" y="5708217"/>
            <a:ext cx="1905000" cy="844983"/>
            <a:chOff x="1981200" y="5708217"/>
            <a:chExt cx="1905000" cy="844983"/>
          </a:xfrm>
        </p:grpSpPr>
        <p:pic>
          <p:nvPicPr>
            <p:cNvPr id="6" name="Picture 13" descr="http://www.kenyaforestservice.org/aboutus/components/com_joomgallery/img_pictures/kenya_forest_service_1/logo_20100317_1246632919.jp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981200" y="5777634"/>
              <a:ext cx="762000" cy="775566"/>
            </a:xfrm>
            <a:prstGeom prst="rect">
              <a:avLst/>
            </a:prstGeom>
            <a:noFill/>
          </p:spPr>
        </p:pic>
        <p:pic>
          <p:nvPicPr>
            <p:cNvPr id="7" name="Picture 11" descr="http://www.uonbi.ac.ke/colleges/chs/knh/logo%2016th%20Sept.png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052971" y="5708217"/>
              <a:ext cx="833229" cy="844983"/>
            </a:xfrm>
            <a:prstGeom prst="rect">
              <a:avLst/>
            </a:prstGeom>
            <a:noFill/>
          </p:spPr>
        </p:pic>
      </p:grpSp>
      <p:pic>
        <p:nvPicPr>
          <p:cNvPr id="11" name="Picture 6" descr="index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5988770"/>
            <a:ext cx="1752600" cy="488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059"/>
          <a:stretch/>
        </p:blipFill>
        <p:spPr bwMode="auto">
          <a:xfrm>
            <a:off x="4241766" y="5894468"/>
            <a:ext cx="711234" cy="58253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テキスト ボックス 16"/>
          <p:cNvSpPr txBox="1"/>
          <p:nvPr/>
        </p:nvSpPr>
        <p:spPr>
          <a:xfrm>
            <a:off x="1066800" y="3226467"/>
            <a:ext cx="6934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Tx/>
              <a:buChar char="-"/>
            </a:pPr>
            <a:r>
              <a:rPr kumimoji="1" lang="en-US" altLang="ja-JP" sz="2400" i="1" dirty="0" smtClean="0"/>
              <a:t>Research and Development of the Drought Tolerant</a:t>
            </a:r>
          </a:p>
          <a:p>
            <a:r>
              <a:rPr kumimoji="1" lang="en-US" altLang="ja-JP" sz="2400" i="1" dirty="0"/>
              <a:t> </a:t>
            </a:r>
            <a:r>
              <a:rPr kumimoji="1" lang="en-US" altLang="ja-JP" sz="2400" i="1" dirty="0" smtClean="0"/>
              <a:t>    Trees in Kenya -</a:t>
            </a:r>
            <a:endParaRPr kumimoji="1" lang="ja-JP" altLang="en-US" sz="2400" i="1" dirty="0"/>
          </a:p>
        </p:txBody>
      </p:sp>
      <p:sp>
        <p:nvSpPr>
          <p:cNvPr id="18" name="TextBox 1"/>
          <p:cNvSpPr txBox="1"/>
          <p:nvPr/>
        </p:nvSpPr>
        <p:spPr>
          <a:xfrm>
            <a:off x="381000" y="990600"/>
            <a:ext cx="8458200" cy="1569660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Mitigating Desertification, and Adaptation to Climate Change through Social Forestry in Eastern and Southern Africa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18759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5" name="Rectangle 7" descr="CIMG6968"/>
          <p:cNvSpPr>
            <a:spLocks noChangeArrowheads="1"/>
          </p:cNvSpPr>
          <p:nvPr/>
        </p:nvSpPr>
        <p:spPr bwMode="auto">
          <a:xfrm>
            <a:off x="2445501" y="1018097"/>
            <a:ext cx="2376488" cy="170887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1270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ja-JP"/>
          </a:p>
        </p:txBody>
      </p:sp>
      <p:sp>
        <p:nvSpPr>
          <p:cNvPr id="30722" name="Rectangle 3" descr="Green marble"/>
          <p:cNvSpPr>
            <a:spLocks noGrp="1"/>
          </p:cNvSpPr>
          <p:nvPr>
            <p:ph type="body" idx="1"/>
          </p:nvPr>
        </p:nvSpPr>
        <p:spPr>
          <a:xfrm>
            <a:off x="107950" y="115888"/>
            <a:ext cx="7272338" cy="576262"/>
          </a:xfrm>
          <a:blipFill dpi="0" rotWithShape="1">
            <a:blip r:embed="rId3"/>
            <a:srcRect/>
            <a:tile tx="0" ty="0" sx="100000" sy="100000" flip="none" algn="tl"/>
          </a:blipFill>
          <a:ln w="63500">
            <a:solidFill>
              <a:srgbClr val="FFFFFF"/>
            </a:solidFill>
            <a:miter lim="800000"/>
            <a:headEnd/>
            <a:tailEnd/>
          </a:ln>
        </p:spPr>
        <p:txBody>
          <a:bodyPr anchor="ctr">
            <a:normAutofit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ja-JP" sz="2800" b="1" dirty="0" smtClean="0">
                <a:solidFill>
                  <a:srgbClr val="FFFF00"/>
                </a:solidFill>
                <a:latin typeface="Trebuchet MS" pitchFamily="34" charset="0"/>
                <a:cs typeface="Times New Roman" pitchFamily="18" charset="0"/>
              </a:rPr>
              <a:t> Establishing Seed Orchard  (2012/13)</a:t>
            </a:r>
          </a:p>
        </p:txBody>
      </p:sp>
      <p:sp>
        <p:nvSpPr>
          <p:cNvPr id="30723" name="Rectangle 4" descr="CIMG6977"/>
          <p:cNvSpPr>
            <a:spLocks noChangeArrowheads="1"/>
          </p:cNvSpPr>
          <p:nvPr/>
        </p:nvSpPr>
        <p:spPr bwMode="auto">
          <a:xfrm>
            <a:off x="228600" y="956721"/>
            <a:ext cx="2406539" cy="331152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12700">
            <a:solidFill>
              <a:srgbClr val="0000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ja-JP"/>
          </a:p>
        </p:txBody>
      </p:sp>
      <p:sp>
        <p:nvSpPr>
          <p:cNvPr id="30731" name="Rectangle 14"/>
          <p:cNvSpPr>
            <a:spLocks noChangeArrowheads="1"/>
          </p:cNvSpPr>
          <p:nvPr/>
        </p:nvSpPr>
        <p:spPr bwMode="auto">
          <a:xfrm>
            <a:off x="3382126" y="1018097"/>
            <a:ext cx="1439863" cy="35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ja-JP" sz="1400" b="1" dirty="0">
                <a:solidFill>
                  <a:srgbClr val="FFFF00"/>
                </a:solidFill>
              </a:rPr>
              <a:t>Fresh scions</a:t>
            </a:r>
          </a:p>
        </p:txBody>
      </p:sp>
      <p:sp>
        <p:nvSpPr>
          <p:cNvPr id="30738" name="Rectangle 21"/>
          <p:cNvSpPr>
            <a:spLocks noChangeArrowheads="1"/>
          </p:cNvSpPr>
          <p:nvPr/>
        </p:nvSpPr>
        <p:spPr bwMode="auto">
          <a:xfrm>
            <a:off x="323850" y="3352800"/>
            <a:ext cx="895350" cy="53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ja-JP" sz="1400" b="1" dirty="0" smtClean="0">
                <a:solidFill>
                  <a:srgbClr val="FFFF00"/>
                </a:solidFill>
              </a:rPr>
              <a:t>Scion </a:t>
            </a:r>
          </a:p>
          <a:p>
            <a:pPr algn="ctr" eaLnBrk="1" hangingPunct="1"/>
            <a:r>
              <a:rPr lang="en-US" altLang="ja-JP" sz="1400" b="1" dirty="0" smtClean="0">
                <a:solidFill>
                  <a:srgbClr val="FFFF00"/>
                </a:solidFill>
              </a:rPr>
              <a:t>Collection</a:t>
            </a:r>
            <a:endParaRPr lang="en-US" altLang="ja-JP" sz="1400" b="1" dirty="0">
              <a:solidFill>
                <a:srgbClr val="FFFF00"/>
              </a:solidFill>
            </a:endParaRPr>
          </a:p>
        </p:txBody>
      </p:sp>
      <p:sp>
        <p:nvSpPr>
          <p:cNvPr id="23" name="Rectangle 4" descr="CIMG7314"/>
          <p:cNvSpPr>
            <a:spLocks noChangeArrowheads="1"/>
          </p:cNvSpPr>
          <p:nvPr/>
        </p:nvSpPr>
        <p:spPr bwMode="auto">
          <a:xfrm>
            <a:off x="6491089" y="2884022"/>
            <a:ext cx="2514600" cy="1739899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15875">
            <a:solidFill>
              <a:srgbClr val="8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ja-JP"/>
          </a:p>
        </p:txBody>
      </p:sp>
      <p:pic>
        <p:nvPicPr>
          <p:cNvPr id="24" name="図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875" y="4148137"/>
            <a:ext cx="2016125" cy="2414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コンテンツ プレースホルダー 2"/>
          <p:cNvSpPr>
            <a:spLocks/>
          </p:cNvSpPr>
          <p:nvPr/>
        </p:nvSpPr>
        <p:spPr bwMode="auto">
          <a:xfrm>
            <a:off x="304800" y="5562599"/>
            <a:ext cx="1819802" cy="10001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altLang="ja-JP" sz="2000" dirty="0" smtClean="0">
                <a:cs typeface="Times New Roman" pitchFamily="18" charset="0"/>
              </a:rPr>
              <a:t>Seed Orchard, after five (5) months </a:t>
            </a:r>
            <a:endParaRPr kumimoji="1" lang="ja-JP" altLang="en-US" sz="2000" dirty="0">
              <a:cs typeface="Times New Roman" pitchFamily="18" charset="0"/>
            </a:endParaRPr>
          </a:p>
        </p:txBody>
      </p:sp>
      <p:pic>
        <p:nvPicPr>
          <p:cNvPr id="26" name="コンテンツ プレースホルダー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33600" y="3753972"/>
            <a:ext cx="1871663" cy="2808752"/>
          </a:xfrm>
          <a:prstGeom prst="rect">
            <a:avLst/>
          </a:prstGeom>
        </p:spPr>
      </p:pic>
      <p:sp>
        <p:nvSpPr>
          <p:cNvPr id="22" name="Rectangle 7" descr="CIMG6851"/>
          <p:cNvSpPr>
            <a:spLocks noChangeArrowheads="1"/>
          </p:cNvSpPr>
          <p:nvPr/>
        </p:nvSpPr>
        <p:spPr bwMode="auto">
          <a:xfrm>
            <a:off x="5715000" y="762000"/>
            <a:ext cx="3054350" cy="2221069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15875">
            <a:solidFill>
              <a:srgbClr val="808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en-US" altLang="ja-JP"/>
          </a:p>
        </p:txBody>
      </p:sp>
      <p:sp>
        <p:nvSpPr>
          <p:cNvPr id="27" name="コンテンツ プレースホルダー 2"/>
          <p:cNvSpPr>
            <a:spLocks/>
          </p:cNvSpPr>
          <p:nvPr/>
        </p:nvSpPr>
        <p:spPr bwMode="auto">
          <a:xfrm>
            <a:off x="6440886" y="5562599"/>
            <a:ext cx="2564803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20000"/>
              </a:spcBef>
              <a:buFont typeface="Wingdings" pitchFamily="2" charset="2"/>
              <a:buNone/>
            </a:pPr>
            <a:r>
              <a:rPr lang="en-US" altLang="ja-JP" sz="2000" dirty="0" smtClean="0">
                <a:cs typeface="Times New Roman" pitchFamily="18" charset="0"/>
              </a:rPr>
              <a:t>Planting of grafted Plus tree seedlings  (Jan, 2013)</a:t>
            </a:r>
            <a:endParaRPr kumimoji="1" lang="ja-JP" altLang="en-US" sz="2400" dirty="0">
              <a:cs typeface="Times New Roman" pitchFamily="18" charset="0"/>
            </a:endParaRPr>
          </a:p>
        </p:txBody>
      </p:sp>
      <p:sp>
        <p:nvSpPr>
          <p:cNvPr id="28" name="Rectangle 21"/>
          <p:cNvSpPr>
            <a:spLocks noChangeArrowheads="1"/>
          </p:cNvSpPr>
          <p:nvPr/>
        </p:nvSpPr>
        <p:spPr bwMode="auto">
          <a:xfrm>
            <a:off x="6129536" y="863600"/>
            <a:ext cx="1164826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ja-JP" sz="1600" b="1" dirty="0" smtClean="0">
                <a:solidFill>
                  <a:srgbClr val="FFFF00"/>
                </a:solidFill>
              </a:rPr>
              <a:t>Grafting</a:t>
            </a:r>
            <a:endParaRPr lang="en-US" altLang="ja-JP" sz="1600" b="1" dirty="0">
              <a:solidFill>
                <a:srgbClr val="FFFF00"/>
              </a:solidFill>
            </a:endParaRPr>
          </a:p>
        </p:txBody>
      </p:sp>
      <p:sp>
        <p:nvSpPr>
          <p:cNvPr id="2" name="右矢印 1"/>
          <p:cNvSpPr/>
          <p:nvPr/>
        </p:nvSpPr>
        <p:spPr>
          <a:xfrm>
            <a:off x="5105399" y="1524000"/>
            <a:ext cx="363537" cy="609600"/>
          </a:xfrm>
          <a:prstGeom prst="rightArrow">
            <a:avLst>
              <a:gd name="adj1" fmla="val 72535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曲折矢印 6"/>
          <p:cNvSpPr/>
          <p:nvPr/>
        </p:nvSpPr>
        <p:spPr>
          <a:xfrm rot="10800000">
            <a:off x="6711950" y="4785051"/>
            <a:ext cx="454026" cy="625148"/>
          </a:xfrm>
          <a:prstGeom prst="bentArrow">
            <a:avLst>
              <a:gd name="adj1" fmla="val 47693"/>
              <a:gd name="adj2" fmla="val 37765"/>
              <a:gd name="adj3" fmla="val 25000"/>
              <a:gd name="adj4" fmla="val 380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6" name="Rectangle 21"/>
          <p:cNvSpPr>
            <a:spLocks noChangeArrowheads="1"/>
          </p:cNvSpPr>
          <p:nvPr/>
        </p:nvSpPr>
        <p:spPr bwMode="auto">
          <a:xfrm>
            <a:off x="7748389" y="3207985"/>
            <a:ext cx="1038133" cy="533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n-US" altLang="ja-JP" sz="1400" b="1" dirty="0" smtClean="0">
                <a:solidFill>
                  <a:srgbClr val="FFFF00"/>
                </a:solidFill>
              </a:rPr>
              <a:t>Raising grafted </a:t>
            </a:r>
          </a:p>
          <a:p>
            <a:pPr algn="ctr" eaLnBrk="1" hangingPunct="1"/>
            <a:r>
              <a:rPr lang="en-US" altLang="ja-JP" sz="1400" b="1" dirty="0" smtClean="0">
                <a:solidFill>
                  <a:srgbClr val="FFFF00"/>
                </a:solidFill>
              </a:rPr>
              <a:t>seedlings</a:t>
            </a:r>
          </a:p>
          <a:p>
            <a:pPr algn="ctr" eaLnBrk="1" hangingPunct="1"/>
            <a:endParaRPr lang="en-US" altLang="ja-JP" sz="1400" b="1" dirty="0">
              <a:solidFill>
                <a:srgbClr val="FFFF00"/>
              </a:solidFill>
            </a:endParaRPr>
          </a:p>
        </p:txBody>
      </p:sp>
      <p:sp>
        <p:nvSpPr>
          <p:cNvPr id="17" name="右矢印 16"/>
          <p:cNvSpPr/>
          <p:nvPr/>
        </p:nvSpPr>
        <p:spPr>
          <a:xfrm rot="10800000">
            <a:off x="4029881" y="4935827"/>
            <a:ext cx="313519" cy="609600"/>
          </a:xfrm>
          <a:prstGeom prst="rightArrow">
            <a:avLst>
              <a:gd name="adj1" fmla="val 72535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5637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63162" y="162580"/>
            <a:ext cx="88254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Dissemination of developed technologies through training</a:t>
            </a:r>
            <a:endParaRPr lang="en-US" sz="2800" b="1" dirty="0"/>
          </a:p>
        </p:txBody>
      </p:sp>
      <p:pic>
        <p:nvPicPr>
          <p:cNvPr id="4" name="Picture 2" descr="F:\cover pa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241098"/>
            <a:ext cx="2507675" cy="3557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グループ化 11"/>
          <p:cNvGrpSpPr/>
          <p:nvPr/>
        </p:nvGrpSpPr>
        <p:grpSpPr>
          <a:xfrm>
            <a:off x="4675908" y="699655"/>
            <a:ext cx="3432464" cy="2331720"/>
            <a:chOff x="4675908" y="699655"/>
            <a:chExt cx="3432464" cy="2331720"/>
          </a:xfrm>
        </p:grpSpPr>
        <p:graphicFrame>
          <p:nvGraphicFramePr>
            <p:cNvPr id="7" name="Object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47024451"/>
                </p:ext>
              </p:extLst>
            </p:nvPr>
          </p:nvGraphicFramePr>
          <p:xfrm>
            <a:off x="4675908" y="699655"/>
            <a:ext cx="3432464" cy="23317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54" name="Bitmap Image" r:id="rId4" imgW="8267213" imgH="6200820" progId="Paint.Picture">
                    <p:embed/>
                  </p:oleObj>
                </mc:Choice>
                <mc:Fallback>
                  <p:oleObj name="Bitmap Image" r:id="rId4" imgW="8267213" imgH="6200820" progId="Paint.Picture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75908" y="699655"/>
                          <a:ext cx="3432464" cy="2331720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Rectangle 21"/>
            <p:cNvSpPr>
              <a:spLocks noChangeArrowheads="1"/>
            </p:cNvSpPr>
            <p:nvPr/>
          </p:nvSpPr>
          <p:spPr bwMode="auto">
            <a:xfrm>
              <a:off x="6781800" y="2362198"/>
              <a:ext cx="1295400" cy="6059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ja-JP" b="1" dirty="0" smtClean="0">
                  <a:solidFill>
                    <a:srgbClr val="FFFF00"/>
                  </a:solidFill>
                </a:rPr>
                <a:t>Farmer Field </a:t>
              </a:r>
            </a:p>
            <a:p>
              <a:pPr algn="ctr" eaLnBrk="1" hangingPunct="1"/>
              <a:r>
                <a:rPr lang="en-US" altLang="ja-JP" b="1" dirty="0" smtClean="0">
                  <a:solidFill>
                    <a:srgbClr val="FFFF00"/>
                  </a:solidFill>
                </a:rPr>
                <a:t>School</a:t>
              </a:r>
              <a:endParaRPr lang="en-US" altLang="ja-JP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1" name="グループ化 10"/>
          <p:cNvGrpSpPr/>
          <p:nvPr/>
        </p:nvGrpSpPr>
        <p:grpSpPr>
          <a:xfrm>
            <a:off x="917862" y="909378"/>
            <a:ext cx="3432464" cy="2331720"/>
            <a:chOff x="917862" y="909378"/>
            <a:chExt cx="3432464" cy="2331720"/>
          </a:xfrm>
        </p:grpSpPr>
        <p:pic>
          <p:nvPicPr>
            <p:cNvPr id="5" name="Picture 4"/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7862" y="909378"/>
              <a:ext cx="3432464" cy="2331720"/>
            </a:xfrm>
            <a:prstGeom prst="rect">
              <a:avLst/>
            </a:prstGeom>
          </p:spPr>
        </p:pic>
        <p:sp>
          <p:nvSpPr>
            <p:cNvPr id="9" name="Rectangle 21"/>
            <p:cNvSpPr>
              <a:spLocks noChangeArrowheads="1"/>
            </p:cNvSpPr>
            <p:nvPr/>
          </p:nvSpPr>
          <p:spPr bwMode="auto">
            <a:xfrm>
              <a:off x="3026174" y="2757713"/>
              <a:ext cx="1164826" cy="431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ja-JP" b="1" dirty="0" smtClean="0">
                  <a:solidFill>
                    <a:srgbClr val="FFFF00"/>
                  </a:solidFill>
                </a:rPr>
                <a:t>Workshop</a:t>
              </a:r>
              <a:endParaRPr lang="en-US" altLang="ja-JP" b="1" dirty="0">
                <a:solidFill>
                  <a:srgbClr val="FFFF00"/>
                </a:solidFill>
              </a:endParaRPr>
            </a:p>
          </p:txBody>
        </p:sp>
      </p:grpSp>
      <p:grpSp>
        <p:nvGrpSpPr>
          <p:cNvPr id="13" name="グループ化 12"/>
          <p:cNvGrpSpPr/>
          <p:nvPr/>
        </p:nvGrpSpPr>
        <p:grpSpPr>
          <a:xfrm>
            <a:off x="938644" y="3429000"/>
            <a:ext cx="3664526" cy="2819400"/>
            <a:chOff x="938644" y="3429000"/>
            <a:chExt cx="3664526" cy="2819400"/>
          </a:xfrm>
        </p:grpSpPr>
        <p:pic>
          <p:nvPicPr>
            <p:cNvPr id="2" name="Picture 3" descr="PICTURE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938644" y="3429000"/>
              <a:ext cx="3664526" cy="2748395"/>
            </a:xfrm>
            <a:prstGeom prst="rect">
              <a:avLst/>
            </a:prstGeom>
            <a:noFill/>
          </p:spPr>
        </p:pic>
        <p:sp>
          <p:nvSpPr>
            <p:cNvPr id="10" name="Rectangle 21"/>
            <p:cNvSpPr>
              <a:spLocks noChangeArrowheads="1"/>
            </p:cNvSpPr>
            <p:nvPr/>
          </p:nvSpPr>
          <p:spPr bwMode="auto">
            <a:xfrm>
              <a:off x="1143000" y="5638800"/>
              <a:ext cx="1164826" cy="6096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algn="ctr" eaLnBrk="1" hangingPunct="1"/>
              <a:r>
                <a:rPr lang="en-US" altLang="ja-JP" b="1" dirty="0" smtClean="0">
                  <a:solidFill>
                    <a:srgbClr val="FFFF00"/>
                  </a:solidFill>
                </a:rPr>
                <a:t>Third Country </a:t>
              </a:r>
            </a:p>
            <a:p>
              <a:pPr algn="ctr" eaLnBrk="1" hangingPunct="1"/>
              <a:r>
                <a:rPr lang="en-US" altLang="ja-JP" b="1" dirty="0" smtClean="0">
                  <a:solidFill>
                    <a:srgbClr val="FFFF00"/>
                  </a:solidFill>
                </a:rPr>
                <a:t>Training</a:t>
              </a:r>
            </a:p>
            <a:p>
              <a:pPr algn="ctr" eaLnBrk="1" hangingPunct="1"/>
              <a:endParaRPr lang="en-US" altLang="ja-JP" b="1" dirty="0">
                <a:solidFill>
                  <a:srgbClr val="FFFF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3625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95601104"/>
              </p:ext>
            </p:extLst>
          </p:nvPr>
        </p:nvGraphicFramePr>
        <p:xfrm>
          <a:off x="1257300" y="1066800"/>
          <a:ext cx="71628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533400" y="57150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378 </a:t>
            </a:r>
            <a:r>
              <a:rPr lang="en-US" b="1" dirty="0" smtClean="0"/>
              <a:t>participants </a:t>
            </a:r>
            <a:r>
              <a:rPr lang="en-US" b="1" dirty="0"/>
              <a:t>from 20 countries in sub-Saharan Africa trained ( ~20 per year).  </a:t>
            </a:r>
            <a:endParaRPr lang="en-US" b="1" dirty="0" smtClean="0"/>
          </a:p>
          <a:p>
            <a:pPr algn="ctr"/>
            <a:r>
              <a:rPr lang="en-US" b="1" dirty="0" smtClean="0"/>
              <a:t>Most </a:t>
            </a:r>
            <a:r>
              <a:rPr lang="en-US" b="1" dirty="0"/>
              <a:t>are now holding high level decision making positions in their respective countries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2400" y="228600"/>
            <a:ext cx="8991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Cumulative number of third country trainees between 1995 and 2012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8230153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211428"/>
            <a:ext cx="800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Social Forestry Impact in Eastern and Southern Africa Region</a:t>
            </a:r>
            <a:endParaRPr lang="en-US" sz="2400" b="1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16" r="16269"/>
          <a:stretch/>
        </p:blipFill>
        <p:spPr>
          <a:xfrm>
            <a:off x="1625420" y="714374"/>
            <a:ext cx="6082715" cy="5991225"/>
          </a:xfrm>
          <a:prstGeom prst="rect">
            <a:avLst/>
          </a:prstGeom>
        </p:spPr>
      </p:pic>
      <p:sp>
        <p:nvSpPr>
          <p:cNvPr id="5" name="右矢印 4"/>
          <p:cNvSpPr/>
          <p:nvPr/>
        </p:nvSpPr>
        <p:spPr>
          <a:xfrm rot="7432708">
            <a:off x="4466075" y="4416515"/>
            <a:ext cx="2199218" cy="351609"/>
          </a:xfrm>
          <a:prstGeom prst="rightArrow">
            <a:avLst/>
          </a:prstGeom>
          <a:solidFill>
            <a:schemeClr val="accent6">
              <a:lumMod val="50000"/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右矢印 13"/>
          <p:cNvSpPr/>
          <p:nvPr/>
        </p:nvSpPr>
        <p:spPr>
          <a:xfrm rot="15081770">
            <a:off x="5466341" y="3071078"/>
            <a:ext cx="1054161" cy="343486"/>
          </a:xfrm>
          <a:prstGeom prst="rightArrow">
            <a:avLst/>
          </a:prstGeom>
          <a:solidFill>
            <a:schemeClr val="accent6">
              <a:lumMod val="50000"/>
              <a:alpha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62000" y="3815477"/>
            <a:ext cx="152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Angola</a:t>
            </a:r>
          </a:p>
          <a:p>
            <a:r>
              <a:rPr kumimoji="1" lang="en-US" altLang="ja-JP" dirty="0" smtClean="0"/>
              <a:t>Botswana</a:t>
            </a:r>
          </a:p>
          <a:p>
            <a:r>
              <a:rPr kumimoji="1" lang="en-US" altLang="ja-JP" dirty="0" smtClean="0"/>
              <a:t>Burundi</a:t>
            </a:r>
          </a:p>
          <a:p>
            <a:r>
              <a:rPr kumimoji="1" lang="en-US" altLang="ja-JP" dirty="0" smtClean="0"/>
              <a:t>Eritrea</a:t>
            </a:r>
          </a:p>
          <a:p>
            <a:r>
              <a:rPr kumimoji="1" lang="en-US" altLang="ja-JP" dirty="0" smtClean="0"/>
              <a:t>Ethiopia</a:t>
            </a:r>
          </a:p>
          <a:p>
            <a:r>
              <a:rPr kumimoji="1" lang="en-US" altLang="ja-JP" dirty="0" smtClean="0"/>
              <a:t>Lesotho</a:t>
            </a:r>
          </a:p>
          <a:p>
            <a:r>
              <a:rPr kumimoji="1" lang="en-US" altLang="ja-JP" dirty="0" smtClean="0"/>
              <a:t>Malawi</a:t>
            </a:r>
          </a:p>
          <a:p>
            <a:r>
              <a:rPr kumimoji="1" lang="en-US" altLang="ja-JP" dirty="0" smtClean="0"/>
              <a:t>Mozambique</a:t>
            </a:r>
          </a:p>
          <a:p>
            <a:r>
              <a:rPr kumimoji="1" lang="en-US" altLang="ja-JP" dirty="0" smtClean="0"/>
              <a:t>Namibia</a:t>
            </a:r>
          </a:p>
          <a:p>
            <a:r>
              <a:rPr kumimoji="1" lang="en-US" altLang="ja-JP" dirty="0" smtClean="0"/>
              <a:t>Rwanda</a:t>
            </a: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2133600" y="3815477"/>
            <a:ext cx="14478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Somalia</a:t>
            </a:r>
          </a:p>
          <a:p>
            <a:r>
              <a:rPr kumimoji="1" lang="en-US" altLang="ja-JP" dirty="0" smtClean="0"/>
              <a:t>South Sudan</a:t>
            </a:r>
          </a:p>
          <a:p>
            <a:r>
              <a:rPr kumimoji="1" lang="en-US" altLang="ja-JP" dirty="0" smtClean="0"/>
              <a:t>South Africa Sudan</a:t>
            </a:r>
          </a:p>
          <a:p>
            <a:r>
              <a:rPr kumimoji="1" lang="en-US" altLang="ja-JP" dirty="0" smtClean="0"/>
              <a:t>Swaziland</a:t>
            </a:r>
          </a:p>
          <a:p>
            <a:r>
              <a:rPr kumimoji="1" lang="en-US" altLang="ja-JP" dirty="0" smtClean="0"/>
              <a:t>Tanzania</a:t>
            </a:r>
          </a:p>
          <a:p>
            <a:r>
              <a:rPr kumimoji="1" lang="en-US" altLang="ja-JP" dirty="0" smtClean="0"/>
              <a:t>Uganda</a:t>
            </a:r>
          </a:p>
          <a:p>
            <a:r>
              <a:rPr kumimoji="1" lang="en-US" altLang="ja-JP" dirty="0" smtClean="0"/>
              <a:t>Zambia</a:t>
            </a:r>
          </a:p>
          <a:p>
            <a:r>
              <a:rPr kumimoji="1" lang="en-US" altLang="ja-JP" dirty="0" smtClean="0"/>
              <a:t>Zimbabwe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694548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7" descr="DSC0470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875491"/>
            <a:ext cx="4114800" cy="2687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554256"/>
            <a:ext cx="3840860" cy="26638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 flipH="1">
            <a:off x="1099131" y="138545"/>
            <a:ext cx="7462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Our vision</a:t>
            </a:r>
            <a:endParaRPr lang="en-US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38200" y="1066800"/>
            <a:ext cx="4419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</a:rPr>
              <a:t>Improved </a:t>
            </a:r>
            <a:r>
              <a:rPr lang="en-US" sz="2000" b="1" i="1" dirty="0" err="1" smtClean="0">
                <a:solidFill>
                  <a:srgbClr val="FFFF00"/>
                </a:solidFill>
              </a:rPr>
              <a:t>Melia</a:t>
            </a:r>
            <a:r>
              <a:rPr lang="en-US" sz="2000" b="1" i="1" dirty="0" smtClean="0">
                <a:solidFill>
                  <a:srgbClr val="FFFF00"/>
                </a:solidFill>
              </a:rPr>
              <a:t> </a:t>
            </a:r>
            <a:r>
              <a:rPr lang="en-US" sz="2000" b="1" i="1" dirty="0" err="1" smtClean="0">
                <a:solidFill>
                  <a:srgbClr val="FFFF00"/>
                </a:solidFill>
              </a:rPr>
              <a:t>volkensii</a:t>
            </a:r>
            <a:r>
              <a:rPr lang="en-US" sz="2000" b="1" i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</a:rPr>
              <a:t>plantations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6800" y="2819400"/>
            <a:ext cx="40386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1" dirty="0" smtClean="0">
                <a:solidFill>
                  <a:srgbClr val="FFFF00"/>
                </a:solidFill>
              </a:rPr>
              <a:t>Improved Acacia </a:t>
            </a:r>
            <a:r>
              <a:rPr lang="en-US" sz="2000" b="1" i="1" dirty="0" err="1" smtClean="0">
                <a:solidFill>
                  <a:srgbClr val="FFFF00"/>
                </a:solidFill>
              </a:rPr>
              <a:t>tortilis</a:t>
            </a:r>
            <a:r>
              <a:rPr lang="en-US" sz="2000" b="1" i="1" dirty="0" smtClean="0">
                <a:solidFill>
                  <a:srgbClr val="FFFF00"/>
                </a:solidFill>
              </a:rPr>
              <a:t> </a:t>
            </a:r>
            <a:r>
              <a:rPr lang="en-US" sz="2000" b="1" dirty="0" smtClean="0">
                <a:solidFill>
                  <a:srgbClr val="FFFF00"/>
                </a:solidFill>
              </a:rPr>
              <a:t>plantations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5638800"/>
            <a:ext cx="79525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rgbClr val="00B050"/>
                </a:solidFill>
                <a:latin typeface="Algerian" pitchFamily="82" charset="0"/>
              </a:rPr>
              <a:t>Thank you for your attention</a:t>
            </a:r>
          </a:p>
        </p:txBody>
      </p:sp>
    </p:spTree>
    <p:extLst>
      <p:ext uri="{BB962C8B-B14F-4D97-AF65-F5344CB8AC3E}">
        <p14:creationId xmlns:p14="http://schemas.microsoft.com/office/powerpoint/2010/main" val="1078911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9144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Reduction of lands biological productivity in </a:t>
            </a:r>
            <a:r>
              <a:rPr lang="en-US" sz="2800" dirty="0" err="1" smtClean="0"/>
              <a:t>drylands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228600"/>
            <a:ext cx="7620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2"/>
                </a:solidFill>
              </a:rPr>
              <a:t>Desertification</a:t>
            </a:r>
            <a:endParaRPr lang="en-US" sz="4000" b="1" dirty="0">
              <a:solidFill>
                <a:schemeClr val="accent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068034"/>
            <a:ext cx="800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Natural and anthropogenic factors</a:t>
            </a:r>
            <a:endParaRPr lang="en-US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37882" y="3651409"/>
            <a:ext cx="834687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B050"/>
                </a:solidFill>
              </a:rPr>
              <a:t>Grazing lands - </a:t>
            </a:r>
            <a:r>
              <a:rPr lang="en-US" sz="2000" b="1" dirty="0">
                <a:solidFill>
                  <a:srgbClr val="00B050"/>
                </a:solidFill>
              </a:rPr>
              <a:t>overgrazing, soil compaction, and erosion.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B050"/>
                </a:solidFill>
              </a:rPr>
              <a:t>Dry woodlands -  overexploitation  </a:t>
            </a:r>
            <a:r>
              <a:rPr lang="en-US" sz="2000" b="1" dirty="0">
                <a:solidFill>
                  <a:srgbClr val="00B050"/>
                </a:solidFill>
              </a:rPr>
              <a:t>of </a:t>
            </a:r>
            <a:r>
              <a:rPr lang="en-US" sz="2000" b="1" dirty="0" err="1">
                <a:solidFill>
                  <a:srgbClr val="00B050"/>
                </a:solidFill>
              </a:rPr>
              <a:t>fuelwood</a:t>
            </a:r>
            <a:r>
              <a:rPr lang="en-US" sz="2000" b="1" dirty="0" smtClean="0">
                <a:solidFill>
                  <a:srgbClr val="00B050"/>
                </a:solidFill>
              </a:rPr>
              <a:t>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/>
              <a:t>Irrigated croplands – soil degraded by accumulation of salts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/>
              <a:t>Rain-fed croplands Unreliable rainfall and wind soil erosion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 smtClean="0">
                <a:solidFill>
                  <a:srgbClr val="00B050"/>
                </a:solidFill>
              </a:rPr>
              <a:t>Climate Change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000" b="1" dirty="0">
                <a:solidFill>
                  <a:srgbClr val="00B050"/>
                </a:solidFill>
              </a:rPr>
              <a:t>World Conf. on Desertification 1977 (Nairobi</a:t>
            </a:r>
            <a:r>
              <a:rPr lang="en-US" sz="2000" b="1" dirty="0" smtClean="0">
                <a:solidFill>
                  <a:srgbClr val="00B050"/>
                </a:solidFill>
              </a:rPr>
              <a:t>),……..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b="1" dirty="0">
                <a:solidFill>
                  <a:srgbClr val="00B050"/>
                </a:solidFill>
              </a:rPr>
              <a:t>Global </a:t>
            </a:r>
            <a:r>
              <a:rPr lang="en-US" b="1" dirty="0" smtClean="0">
                <a:solidFill>
                  <a:srgbClr val="00B050"/>
                </a:solidFill>
              </a:rPr>
              <a:t>issue &gt;&gt; National, regional and international interventions</a:t>
            </a:r>
            <a:endParaRPr lang="en-US" b="1" dirty="0">
              <a:solidFill>
                <a:srgbClr val="00B050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947383" y="1466629"/>
            <a:ext cx="7837369" cy="2086120"/>
            <a:chOff x="609600" y="4459791"/>
            <a:chExt cx="7837369" cy="2086120"/>
          </a:xfrm>
        </p:grpSpPr>
        <p:pic>
          <p:nvPicPr>
            <p:cNvPr id="11" name="Picture 2" descr="C:\Users\NPC-DRY\Desktop\SLM_MOLD\Desertification_map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63" t="10348" r="3665" b="6235"/>
            <a:stretch/>
          </p:blipFill>
          <p:spPr bwMode="auto">
            <a:xfrm>
              <a:off x="4876800" y="4459791"/>
              <a:ext cx="3570169" cy="20861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5" descr="DSC0047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09600" y="4927533"/>
              <a:ext cx="1695019" cy="1271265"/>
            </a:xfrm>
            <a:prstGeom prst="rect">
              <a:avLst/>
            </a:prstGeom>
            <a:noFill/>
          </p:spPr>
        </p:pic>
        <p:pic>
          <p:nvPicPr>
            <p:cNvPr id="14" name="Picture 2" descr="H:\DESKTOP_20_DEC\USB_NOV_20\Greenhouse_paper\PHOTO_JULY_11\DSC00888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8400" y="4812766"/>
              <a:ext cx="2001592" cy="15583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5910324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jifpro moa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5" r="14397" b="44242"/>
          <a:stretch/>
        </p:blipFill>
        <p:spPr bwMode="auto">
          <a:xfrm>
            <a:off x="228599" y="891897"/>
            <a:ext cx="2133601" cy="294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85800" y="228600"/>
            <a:ext cx="815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2"/>
                </a:solidFill>
              </a:rPr>
              <a:t>National approach with Regional impacts</a:t>
            </a:r>
            <a:endParaRPr lang="en-US" sz="3200" b="1" dirty="0">
              <a:solidFill>
                <a:schemeClr val="accent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62201" y="914400"/>
            <a:ext cx="6705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Desertification in Kenya traced 1927-33 droughts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00B050"/>
                </a:solidFill>
              </a:rPr>
              <a:t>88% of Kenya is ASAL &gt;&gt; </a:t>
            </a:r>
            <a:r>
              <a:rPr lang="en-US" sz="2400" dirty="0" err="1" smtClean="0">
                <a:solidFill>
                  <a:srgbClr val="00B050"/>
                </a:solidFill>
              </a:rPr>
              <a:t>Drylands</a:t>
            </a:r>
            <a:r>
              <a:rPr lang="en-US" sz="2400" dirty="0" smtClean="0">
                <a:solidFill>
                  <a:srgbClr val="00B050"/>
                </a:solidFill>
              </a:rPr>
              <a:t> focused policies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Kenya ratified UNCCD in 1977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Developed a national action program in 2002</a:t>
            </a:r>
            <a:endParaRPr lang="en-US" sz="2400" dirty="0"/>
          </a:p>
        </p:txBody>
      </p:sp>
      <p:grpSp>
        <p:nvGrpSpPr>
          <p:cNvPr id="10" name="Group 9"/>
          <p:cNvGrpSpPr/>
          <p:nvPr/>
        </p:nvGrpSpPr>
        <p:grpSpPr>
          <a:xfrm>
            <a:off x="3124200" y="2514600"/>
            <a:ext cx="5486400" cy="1321667"/>
            <a:chOff x="3124200" y="2514600"/>
            <a:chExt cx="5486400" cy="1321667"/>
          </a:xfrm>
        </p:grpSpPr>
        <p:sp>
          <p:nvSpPr>
            <p:cNvPr id="4" name="Down Arrow 3"/>
            <p:cNvSpPr/>
            <p:nvPr/>
          </p:nvSpPr>
          <p:spPr>
            <a:xfrm>
              <a:off x="5334000" y="2514600"/>
              <a:ext cx="381000" cy="798447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3124200" y="3313047"/>
              <a:ext cx="54864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dirty="0" err="1" smtClean="0"/>
                <a:t>Drylands</a:t>
              </a:r>
              <a:r>
                <a:rPr lang="en-US" sz="2800" dirty="0" smtClean="0"/>
                <a:t> Forestry R&amp;D KEFRI</a:t>
              </a:r>
              <a:endParaRPr lang="en-US" sz="2800" dirty="0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15437" y="4114800"/>
            <a:ext cx="872376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B050"/>
                </a:solidFill>
              </a:rPr>
              <a:t>Forestry: Tree Domestication (Species screening &amp; improvement)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B050"/>
                </a:solidFill>
              </a:rPr>
              <a:t>Energy: Conversion efficiency, increase supply and diversify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b="1" dirty="0" smtClean="0">
                <a:solidFill>
                  <a:srgbClr val="00B050"/>
                </a:solidFill>
              </a:rPr>
              <a:t>Pastoralism: Increase and diversify forage base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Water: Riparian ecosystem management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Soil: Rehabilitation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Biodiversity : Conservation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031841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Line 3"/>
          <p:cNvSpPr>
            <a:spLocks noChangeShapeType="1"/>
          </p:cNvSpPr>
          <p:nvPr/>
        </p:nvSpPr>
        <p:spPr bwMode="auto">
          <a:xfrm>
            <a:off x="6096000" y="3832036"/>
            <a:ext cx="12700" cy="2222500"/>
          </a:xfrm>
          <a:prstGeom prst="line">
            <a:avLst/>
          </a:prstGeom>
          <a:noFill/>
          <a:ln w="28575">
            <a:solidFill>
              <a:srgbClr val="FFC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3106" name="Line 2"/>
          <p:cNvSpPr>
            <a:spLocks noChangeShapeType="1"/>
          </p:cNvSpPr>
          <p:nvPr/>
        </p:nvSpPr>
        <p:spPr bwMode="auto">
          <a:xfrm flipH="1" flipV="1">
            <a:off x="4254500" y="2454275"/>
            <a:ext cx="12700" cy="3581400"/>
          </a:xfrm>
          <a:prstGeom prst="line">
            <a:avLst/>
          </a:prstGeom>
          <a:noFill/>
          <a:ln w="25400">
            <a:solidFill>
              <a:srgbClr val="0099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3107" name="Line 3"/>
          <p:cNvSpPr>
            <a:spLocks noChangeShapeType="1"/>
          </p:cNvSpPr>
          <p:nvPr/>
        </p:nvSpPr>
        <p:spPr bwMode="auto">
          <a:xfrm>
            <a:off x="2578100" y="3825875"/>
            <a:ext cx="12700" cy="2222500"/>
          </a:xfrm>
          <a:prstGeom prst="line">
            <a:avLst/>
          </a:prstGeom>
          <a:noFill/>
          <a:ln w="28575">
            <a:solidFill>
              <a:srgbClr val="996633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3108" name="Text Box 4"/>
          <p:cNvSpPr txBox="1">
            <a:spLocks noChangeArrowheads="1"/>
          </p:cNvSpPr>
          <p:nvPr/>
        </p:nvSpPr>
        <p:spPr bwMode="auto">
          <a:xfrm rot="-5400000">
            <a:off x="3348831" y="4888707"/>
            <a:ext cx="1379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sz="2400" b="1" dirty="0">
                <a:solidFill>
                  <a:srgbClr val="009900"/>
                </a:solidFill>
                <a:latin typeface="Tahoma" pitchFamily="34" charset="0"/>
                <a:ea typeface="Osaka" charset="-128"/>
              </a:rPr>
              <a:t>SOFEM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868363" y="1539875"/>
            <a:ext cx="7513637" cy="5318125"/>
            <a:chOff x="547" y="912"/>
            <a:chExt cx="4733" cy="3350"/>
          </a:xfrm>
        </p:grpSpPr>
        <p:sp>
          <p:nvSpPr>
            <p:cNvPr id="17438" name="Line 6"/>
            <p:cNvSpPr>
              <a:spLocks noChangeShapeType="1"/>
            </p:cNvSpPr>
            <p:nvPr/>
          </p:nvSpPr>
          <p:spPr bwMode="auto">
            <a:xfrm>
              <a:off x="1104" y="3744"/>
              <a:ext cx="417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9" name="Line 7"/>
            <p:cNvSpPr>
              <a:spLocks noChangeShapeType="1"/>
            </p:cNvSpPr>
            <p:nvPr/>
          </p:nvSpPr>
          <p:spPr bwMode="auto">
            <a:xfrm flipV="1">
              <a:off x="1104" y="912"/>
              <a:ext cx="0" cy="28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40" name="Line 8"/>
            <p:cNvSpPr>
              <a:spLocks noChangeShapeType="1"/>
            </p:cNvSpPr>
            <p:nvPr/>
          </p:nvSpPr>
          <p:spPr bwMode="auto">
            <a:xfrm>
              <a:off x="1104" y="3984"/>
              <a:ext cx="41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41" name="Text Box 9"/>
            <p:cNvSpPr txBox="1">
              <a:spLocks noChangeArrowheads="1"/>
            </p:cNvSpPr>
            <p:nvPr/>
          </p:nvSpPr>
          <p:spPr bwMode="auto">
            <a:xfrm>
              <a:off x="2736" y="4031"/>
              <a:ext cx="87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800">
                  <a:latin typeface="Tahoma" pitchFamily="34" charset="0"/>
                </a:rPr>
                <a:t>Time Frame</a:t>
              </a:r>
            </a:p>
          </p:txBody>
        </p:sp>
        <p:sp>
          <p:nvSpPr>
            <p:cNvPr id="17442" name="Text Box 10"/>
            <p:cNvSpPr txBox="1">
              <a:spLocks noChangeArrowheads="1"/>
            </p:cNvSpPr>
            <p:nvPr/>
          </p:nvSpPr>
          <p:spPr bwMode="auto">
            <a:xfrm rot="-5400000">
              <a:off x="-466" y="2125"/>
              <a:ext cx="2488" cy="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2400" dirty="0">
                  <a:latin typeface="Tahoma" pitchFamily="34" charset="0"/>
                </a:rPr>
                <a:t>Inputs</a:t>
              </a:r>
              <a:br>
                <a:rPr lang="en-US" sz="2400" dirty="0">
                  <a:latin typeface="Tahoma" pitchFamily="34" charset="0"/>
                </a:rPr>
              </a:br>
              <a:r>
                <a:rPr lang="en-US" sz="1800" dirty="0">
                  <a:latin typeface="Tahoma" pitchFamily="34" charset="0"/>
                </a:rPr>
                <a:t>Financial, Technical, Human, Material</a:t>
              </a:r>
            </a:p>
          </p:txBody>
        </p:sp>
      </p:grpSp>
      <p:sp>
        <p:nvSpPr>
          <p:cNvPr id="303115" name="Line 11"/>
          <p:cNvSpPr>
            <a:spLocks noChangeShapeType="1"/>
          </p:cNvSpPr>
          <p:nvPr/>
        </p:nvSpPr>
        <p:spPr bwMode="auto">
          <a:xfrm flipV="1">
            <a:off x="3429000" y="1539875"/>
            <a:ext cx="0" cy="4495800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3116" name="Line 12"/>
          <p:cNvSpPr>
            <a:spLocks noChangeShapeType="1"/>
          </p:cNvSpPr>
          <p:nvPr/>
        </p:nvSpPr>
        <p:spPr bwMode="auto">
          <a:xfrm flipV="1">
            <a:off x="5105400" y="1539875"/>
            <a:ext cx="0" cy="44958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03117" name="Line 13"/>
          <p:cNvSpPr>
            <a:spLocks noChangeShapeType="1"/>
          </p:cNvSpPr>
          <p:nvPr/>
        </p:nvSpPr>
        <p:spPr bwMode="auto">
          <a:xfrm flipV="1">
            <a:off x="6858000" y="1539875"/>
            <a:ext cx="0" cy="44958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1752600" y="1311275"/>
            <a:ext cx="6629400" cy="4724400"/>
            <a:chOff x="1104" y="768"/>
            <a:chExt cx="4176" cy="2976"/>
          </a:xfrm>
        </p:grpSpPr>
        <p:sp>
          <p:nvSpPr>
            <p:cNvPr id="17435" name="Arc 15"/>
            <p:cNvSpPr>
              <a:spLocks/>
            </p:cNvSpPr>
            <p:nvPr/>
          </p:nvSpPr>
          <p:spPr bwMode="auto">
            <a:xfrm flipH="1">
              <a:off x="1104" y="1056"/>
              <a:ext cx="3477" cy="2688"/>
            </a:xfrm>
            <a:custGeom>
              <a:avLst/>
              <a:gdLst>
                <a:gd name="T0" fmla="*/ 0 w 22353"/>
                <a:gd name="T1" fmla="*/ 0 h 21600"/>
                <a:gd name="T2" fmla="*/ 541 w 22353"/>
                <a:gd name="T3" fmla="*/ 335 h 21600"/>
                <a:gd name="T4" fmla="*/ 18 w 22353"/>
                <a:gd name="T5" fmla="*/ 335 h 21600"/>
                <a:gd name="T6" fmla="*/ 0 60000 65536"/>
                <a:gd name="T7" fmla="*/ 0 60000 65536"/>
                <a:gd name="T8" fmla="*/ 0 60000 65536"/>
                <a:gd name="T9" fmla="*/ 0 w 22353"/>
                <a:gd name="T10" fmla="*/ 0 h 21600"/>
                <a:gd name="T11" fmla="*/ 22353 w 22353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353" h="21600" fill="none" extrusionOk="0">
                  <a:moveTo>
                    <a:pt x="0" y="13"/>
                  </a:moveTo>
                  <a:cubicBezTo>
                    <a:pt x="250" y="4"/>
                    <a:pt x="501" y="-1"/>
                    <a:pt x="753" y="0"/>
                  </a:cubicBezTo>
                  <a:cubicBezTo>
                    <a:pt x="12682" y="0"/>
                    <a:pt x="22353" y="9670"/>
                    <a:pt x="22353" y="21600"/>
                  </a:cubicBezTo>
                </a:path>
                <a:path w="22353" h="21600" stroke="0" extrusionOk="0">
                  <a:moveTo>
                    <a:pt x="0" y="13"/>
                  </a:moveTo>
                  <a:cubicBezTo>
                    <a:pt x="250" y="4"/>
                    <a:pt x="501" y="-1"/>
                    <a:pt x="753" y="0"/>
                  </a:cubicBezTo>
                  <a:cubicBezTo>
                    <a:pt x="12682" y="0"/>
                    <a:pt x="22353" y="9670"/>
                    <a:pt x="22353" y="21600"/>
                  </a:cubicBezTo>
                  <a:lnTo>
                    <a:pt x="753" y="21600"/>
                  </a:lnTo>
                  <a:close/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436" name="Line 16"/>
            <p:cNvSpPr>
              <a:spLocks noChangeShapeType="1"/>
            </p:cNvSpPr>
            <p:nvPr/>
          </p:nvSpPr>
          <p:spPr bwMode="auto">
            <a:xfrm>
              <a:off x="4464" y="1056"/>
              <a:ext cx="81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7437" name="Line 17"/>
            <p:cNvSpPr>
              <a:spLocks noChangeShapeType="1"/>
            </p:cNvSpPr>
            <p:nvPr/>
          </p:nvSpPr>
          <p:spPr bwMode="auto">
            <a:xfrm flipV="1">
              <a:off x="1152" y="768"/>
              <a:ext cx="4128" cy="29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lg" len="lg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303122" name="Text Box 18"/>
          <p:cNvSpPr txBox="1">
            <a:spLocks noChangeArrowheads="1"/>
          </p:cNvSpPr>
          <p:nvPr/>
        </p:nvSpPr>
        <p:spPr bwMode="auto">
          <a:xfrm rot="-5400000">
            <a:off x="2266950" y="4757738"/>
            <a:ext cx="1101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sz="2400" b="1" dirty="0">
                <a:solidFill>
                  <a:srgbClr val="996633"/>
                </a:solidFill>
                <a:latin typeface="Tahoma" pitchFamily="34" charset="0"/>
                <a:ea typeface="Osaka" charset="-128"/>
              </a:rPr>
              <a:t>SFTP</a:t>
            </a:r>
          </a:p>
        </p:txBody>
      </p:sp>
      <p:sp>
        <p:nvSpPr>
          <p:cNvPr id="303123" name="Text Box 19"/>
          <p:cNvSpPr txBox="1">
            <a:spLocks noChangeArrowheads="1"/>
          </p:cNvSpPr>
          <p:nvPr/>
        </p:nvSpPr>
        <p:spPr bwMode="auto">
          <a:xfrm>
            <a:off x="5791200" y="3368675"/>
            <a:ext cx="2895600" cy="915988"/>
          </a:xfrm>
          <a:prstGeom prst="rect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sz="2000" dirty="0">
                <a:latin typeface="Tahoma" pitchFamily="34" charset="0"/>
                <a:ea typeface="Osaka" charset="-128"/>
              </a:rPr>
              <a:t>PROCESS  III</a:t>
            </a:r>
          </a:p>
          <a:p>
            <a:pPr algn="ctr">
              <a:lnSpc>
                <a:spcPct val="90000"/>
              </a:lnSpc>
            </a:pPr>
            <a:r>
              <a:rPr kumimoji="1" lang="en-US" sz="2000" dirty="0">
                <a:solidFill>
                  <a:schemeClr val="bg1"/>
                </a:solidFill>
                <a:latin typeface="Tahoma" pitchFamily="34" charset="0"/>
                <a:ea typeface="Osaka" charset="-128"/>
              </a:rPr>
              <a:t>Expansion &amp; sustainability</a:t>
            </a:r>
          </a:p>
        </p:txBody>
      </p:sp>
      <p:sp>
        <p:nvSpPr>
          <p:cNvPr id="303124" name="Text Box 20"/>
          <p:cNvSpPr txBox="1">
            <a:spLocks noChangeArrowheads="1"/>
          </p:cNvSpPr>
          <p:nvPr/>
        </p:nvSpPr>
        <p:spPr bwMode="auto">
          <a:xfrm rot="-5393231">
            <a:off x="3231356" y="3867944"/>
            <a:ext cx="298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sz="2400" dirty="0">
                <a:solidFill>
                  <a:srgbClr val="CC0000"/>
                </a:solidFill>
                <a:latin typeface="Tahoma" pitchFamily="34" charset="0"/>
                <a:ea typeface="Osaka" charset="-128"/>
              </a:rPr>
              <a:t>                  </a:t>
            </a:r>
            <a:r>
              <a:rPr kumimoji="1" lang="en-US" sz="2400" b="1" dirty="0">
                <a:solidFill>
                  <a:srgbClr val="CC0000"/>
                </a:solidFill>
                <a:latin typeface="Tahoma" pitchFamily="34" charset="0"/>
                <a:ea typeface="Osaka" charset="-128"/>
              </a:rPr>
              <a:t>ISFP</a:t>
            </a:r>
          </a:p>
        </p:txBody>
      </p:sp>
      <p:sp>
        <p:nvSpPr>
          <p:cNvPr id="303125" name="Text Box 21"/>
          <p:cNvSpPr txBox="1">
            <a:spLocks noChangeArrowheads="1"/>
          </p:cNvSpPr>
          <p:nvPr/>
        </p:nvSpPr>
        <p:spPr bwMode="auto">
          <a:xfrm>
            <a:off x="1752600" y="2609850"/>
            <a:ext cx="1676400" cy="835025"/>
          </a:xfrm>
          <a:prstGeom prst="rect">
            <a:avLst/>
          </a:prstGeom>
          <a:solidFill>
            <a:srgbClr val="99663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sz="1800" dirty="0">
                <a:latin typeface="Tahoma" pitchFamily="34" charset="0"/>
                <a:ea typeface="Osaka" charset="-128"/>
              </a:rPr>
              <a:t>PROCESS  I</a:t>
            </a:r>
          </a:p>
          <a:p>
            <a:pPr algn="l">
              <a:lnSpc>
                <a:spcPct val="90000"/>
              </a:lnSpc>
            </a:pPr>
            <a:r>
              <a:rPr kumimoji="1" lang="en-US" sz="1800" dirty="0">
                <a:solidFill>
                  <a:schemeClr val="bg1"/>
                </a:solidFill>
                <a:latin typeface="Tahoma" pitchFamily="34" charset="0"/>
                <a:ea typeface="Osaka" charset="-128"/>
              </a:rPr>
              <a:t>Enlightenment &amp; trial</a:t>
            </a:r>
          </a:p>
        </p:txBody>
      </p:sp>
      <p:sp>
        <p:nvSpPr>
          <p:cNvPr id="303126" name="Text Box 22"/>
          <p:cNvSpPr txBox="1">
            <a:spLocks noChangeArrowheads="1"/>
          </p:cNvSpPr>
          <p:nvPr/>
        </p:nvSpPr>
        <p:spPr bwMode="auto">
          <a:xfrm>
            <a:off x="3429000" y="1752600"/>
            <a:ext cx="2209800" cy="1089025"/>
          </a:xfrm>
          <a:prstGeom prst="rect">
            <a:avLst/>
          </a:prstGeom>
          <a:solidFill>
            <a:srgbClr val="99FF66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90000"/>
              </a:lnSpc>
            </a:pPr>
            <a:r>
              <a:rPr kumimoji="1" lang="en-US" sz="1800" dirty="0">
                <a:latin typeface="Tahoma" pitchFamily="34" charset="0"/>
                <a:ea typeface="Osaka" charset="-128"/>
              </a:rPr>
              <a:t>PROCESS  II</a:t>
            </a:r>
          </a:p>
          <a:p>
            <a:pPr algn="l">
              <a:lnSpc>
                <a:spcPct val="90000"/>
              </a:lnSpc>
            </a:pPr>
            <a:r>
              <a:rPr kumimoji="1" lang="en-US" sz="1800" dirty="0">
                <a:latin typeface="Tahoma" pitchFamily="34" charset="0"/>
                <a:ea typeface="Osaka" charset="-128"/>
              </a:rPr>
              <a:t>Implementation I</a:t>
            </a:r>
          </a:p>
          <a:p>
            <a:pPr algn="ctr">
              <a:lnSpc>
                <a:spcPct val="90000"/>
              </a:lnSpc>
            </a:pPr>
            <a:r>
              <a:rPr kumimoji="1" lang="en-US" sz="1800" dirty="0">
                <a:solidFill>
                  <a:srgbClr val="CC0000"/>
                </a:solidFill>
                <a:latin typeface="Tahoma" pitchFamily="34" charset="0"/>
                <a:ea typeface="Osaka" charset="-128"/>
              </a:rPr>
              <a:t>Farm forests (F2F/FFS)</a:t>
            </a:r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2438400" y="6034088"/>
            <a:ext cx="4648200" cy="368300"/>
            <a:chOff x="1536" y="3743"/>
            <a:chExt cx="2928" cy="232"/>
          </a:xfrm>
        </p:grpSpPr>
        <p:sp>
          <p:nvSpPr>
            <p:cNvPr id="17430" name="Text Box 25"/>
            <p:cNvSpPr txBox="1">
              <a:spLocks noChangeArrowheads="1"/>
            </p:cNvSpPr>
            <p:nvPr/>
          </p:nvSpPr>
          <p:spPr bwMode="auto">
            <a:xfrm>
              <a:off x="1536" y="3743"/>
              <a:ext cx="19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800">
                  <a:latin typeface="Tahoma" pitchFamily="34" charset="0"/>
                </a:rPr>
                <a:t>5</a:t>
              </a:r>
            </a:p>
          </p:txBody>
        </p:sp>
        <p:sp>
          <p:nvSpPr>
            <p:cNvPr id="17431" name="Text Box 26"/>
            <p:cNvSpPr txBox="1">
              <a:spLocks noChangeArrowheads="1"/>
            </p:cNvSpPr>
            <p:nvPr/>
          </p:nvSpPr>
          <p:spPr bwMode="auto">
            <a:xfrm>
              <a:off x="2016" y="3744"/>
              <a:ext cx="2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800">
                  <a:latin typeface="Tahoma" pitchFamily="34" charset="0"/>
                </a:rPr>
                <a:t>10</a:t>
              </a:r>
            </a:p>
          </p:txBody>
        </p:sp>
        <p:sp>
          <p:nvSpPr>
            <p:cNvPr id="17432" name="Text Box 27"/>
            <p:cNvSpPr txBox="1">
              <a:spLocks noChangeArrowheads="1"/>
            </p:cNvSpPr>
            <p:nvPr/>
          </p:nvSpPr>
          <p:spPr bwMode="auto">
            <a:xfrm>
              <a:off x="2558" y="3744"/>
              <a:ext cx="2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800">
                  <a:latin typeface="Tahoma" pitchFamily="34" charset="0"/>
                </a:rPr>
                <a:t>15</a:t>
              </a:r>
            </a:p>
          </p:txBody>
        </p:sp>
        <p:sp>
          <p:nvSpPr>
            <p:cNvPr id="17433" name="Text Box 28"/>
            <p:cNvSpPr txBox="1">
              <a:spLocks noChangeArrowheads="1"/>
            </p:cNvSpPr>
            <p:nvPr/>
          </p:nvSpPr>
          <p:spPr bwMode="auto">
            <a:xfrm>
              <a:off x="3072" y="3744"/>
              <a:ext cx="2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800">
                  <a:solidFill>
                    <a:srgbClr val="FF6600"/>
                  </a:solidFill>
                  <a:latin typeface="Tahoma" pitchFamily="34" charset="0"/>
                </a:rPr>
                <a:t>20</a:t>
              </a:r>
            </a:p>
          </p:txBody>
        </p:sp>
        <p:sp>
          <p:nvSpPr>
            <p:cNvPr id="17434" name="Text Box 29"/>
            <p:cNvSpPr txBox="1">
              <a:spLocks noChangeArrowheads="1"/>
            </p:cNvSpPr>
            <p:nvPr/>
          </p:nvSpPr>
          <p:spPr bwMode="auto">
            <a:xfrm>
              <a:off x="4190" y="3744"/>
              <a:ext cx="27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/>
              <a:r>
                <a:rPr lang="en-US" sz="1800">
                  <a:latin typeface="Tahoma" pitchFamily="34" charset="0"/>
                </a:rPr>
                <a:t>30</a:t>
              </a:r>
            </a:p>
          </p:txBody>
        </p:sp>
      </p:grpSp>
      <p:sp>
        <p:nvSpPr>
          <p:cNvPr id="303134" name="Rectangle 30" descr="Parchment"/>
          <p:cNvSpPr>
            <a:spLocks noChangeArrowheads="1"/>
          </p:cNvSpPr>
          <p:nvPr/>
        </p:nvSpPr>
        <p:spPr bwMode="auto">
          <a:xfrm>
            <a:off x="304800" y="381000"/>
            <a:ext cx="8686800" cy="800100"/>
          </a:xfrm>
          <a:prstGeom prst="rect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Social Forestry Development Process in Kenya </a:t>
            </a:r>
          </a:p>
          <a:p>
            <a:pPr algn="ctr">
              <a:defRPr/>
            </a:pPr>
            <a:r>
              <a:rPr lang="en-US" sz="24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Comic Sans MS" pitchFamily="66" charset="0"/>
              </a:rPr>
              <a:t>Under KEFRI/JICA Cooperation</a:t>
            </a:r>
            <a:endParaRPr lang="en-US" sz="2400" dirty="0">
              <a:effectLst>
                <a:outerShdw blurRad="38100" dist="38100" dir="2700000" algn="tl">
                  <a:srgbClr val="FFFFFF"/>
                </a:outerShdw>
              </a:effectLst>
              <a:latin typeface="Comic Sans MS" pitchFamily="66" charset="0"/>
            </a:endParaRPr>
          </a:p>
        </p:txBody>
      </p:sp>
      <p:sp>
        <p:nvSpPr>
          <p:cNvPr id="17426" name="Oval 31"/>
          <p:cNvSpPr>
            <a:spLocks noChangeArrowheads="1"/>
          </p:cNvSpPr>
          <p:nvPr/>
        </p:nvSpPr>
        <p:spPr bwMode="auto">
          <a:xfrm>
            <a:off x="2819400" y="3886200"/>
            <a:ext cx="2286000" cy="609600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7" name="Text Box 32"/>
          <p:cNvSpPr txBox="1">
            <a:spLocks noChangeArrowheads="1"/>
          </p:cNvSpPr>
          <p:nvPr/>
        </p:nvSpPr>
        <p:spPr bwMode="auto">
          <a:xfrm>
            <a:off x="3200400" y="4038600"/>
            <a:ext cx="16764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sz="1800"/>
          </a:p>
        </p:txBody>
      </p:sp>
      <p:sp>
        <p:nvSpPr>
          <p:cNvPr id="17428" name="Text Box 33"/>
          <p:cNvSpPr txBox="1">
            <a:spLocks noChangeArrowheads="1"/>
          </p:cNvSpPr>
          <p:nvPr/>
        </p:nvSpPr>
        <p:spPr bwMode="auto">
          <a:xfrm>
            <a:off x="3048000" y="4038600"/>
            <a:ext cx="17526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400" b="1" dirty="0">
                <a:solidFill>
                  <a:srgbClr val="FF6600"/>
                </a:solidFill>
              </a:rPr>
              <a:t>RTC 1 &amp;  </a:t>
            </a:r>
            <a:r>
              <a:rPr lang="en-US" sz="1400" b="1" dirty="0" smtClean="0">
                <a:solidFill>
                  <a:srgbClr val="FF6600"/>
                </a:solidFill>
              </a:rPr>
              <a:t>2;   3; 4</a:t>
            </a:r>
            <a:endParaRPr lang="en-US" sz="1400" b="1" dirty="0">
              <a:solidFill>
                <a:srgbClr val="FF6600"/>
              </a:solidFill>
            </a:endParaRPr>
          </a:p>
        </p:txBody>
      </p:sp>
      <p:sp>
        <p:nvSpPr>
          <p:cNvPr id="17429" name="Rectangle 35"/>
          <p:cNvSpPr>
            <a:spLocks noChangeArrowheads="1"/>
          </p:cNvSpPr>
          <p:nvPr/>
        </p:nvSpPr>
        <p:spPr bwMode="auto">
          <a:xfrm>
            <a:off x="1524000" y="6096000"/>
            <a:ext cx="5334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/>
              <a:t>1987 (</a:t>
            </a:r>
            <a:r>
              <a:rPr lang="en-US" sz="1800">
                <a:solidFill>
                  <a:srgbClr val="FF6600"/>
                </a:solidFill>
              </a:rPr>
              <a:t>0</a:t>
            </a:r>
            <a:r>
              <a:rPr lang="en-US" sz="1800"/>
              <a:t>)</a:t>
            </a:r>
          </a:p>
        </p:txBody>
      </p:sp>
      <p:sp>
        <p:nvSpPr>
          <p:cNvPr id="36" name="Text Box 20"/>
          <p:cNvSpPr txBox="1">
            <a:spLocks noChangeArrowheads="1"/>
          </p:cNvSpPr>
          <p:nvPr/>
        </p:nvSpPr>
        <p:spPr bwMode="auto">
          <a:xfrm rot="16206769">
            <a:off x="5311967" y="4626866"/>
            <a:ext cx="170047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sz="2400" dirty="0">
                <a:solidFill>
                  <a:srgbClr val="FFC000"/>
                </a:solidFill>
                <a:latin typeface="Tahoma" pitchFamily="34" charset="0"/>
                <a:ea typeface="Osaka" charset="-128"/>
              </a:rPr>
              <a:t>                  </a:t>
            </a:r>
            <a:r>
              <a:rPr kumimoji="1" lang="en-US" sz="1800" b="1" dirty="0" smtClean="0">
                <a:solidFill>
                  <a:srgbClr val="FFC000"/>
                </a:solidFill>
                <a:latin typeface="Tahoma" pitchFamily="34" charset="0"/>
                <a:ea typeface="Osaka" charset="-128"/>
              </a:rPr>
              <a:t>DTTACC</a:t>
            </a:r>
            <a:endParaRPr kumimoji="1" lang="en-US" sz="2400" b="1" dirty="0">
              <a:solidFill>
                <a:srgbClr val="FFC000"/>
              </a:solidFill>
              <a:latin typeface="Tahoma" pitchFamily="34" charset="0"/>
              <a:ea typeface="Osaka" charset="-128"/>
            </a:endParaRPr>
          </a:p>
        </p:txBody>
      </p:sp>
      <p:sp>
        <p:nvSpPr>
          <p:cNvPr id="5" name="Oval 4"/>
          <p:cNvSpPr/>
          <p:nvPr/>
        </p:nvSpPr>
        <p:spPr>
          <a:xfrm>
            <a:off x="5067301" y="2454276"/>
            <a:ext cx="1465912" cy="9144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00CC00"/>
                </a:solidFill>
              </a:rPr>
              <a:t>3</a:t>
            </a:r>
            <a:r>
              <a:rPr lang="en-US" baseline="30000" dirty="0" smtClean="0">
                <a:solidFill>
                  <a:srgbClr val="00CC00"/>
                </a:solidFill>
              </a:rPr>
              <a:t>rd</a:t>
            </a:r>
            <a:r>
              <a:rPr lang="en-US" dirty="0" smtClean="0">
                <a:solidFill>
                  <a:srgbClr val="00CC00"/>
                </a:solidFill>
              </a:rPr>
              <a:t> Country training</a:t>
            </a:r>
            <a:endParaRPr lang="en-US" dirty="0">
              <a:solidFill>
                <a:srgbClr val="00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8132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3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3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03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3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3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3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3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3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3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3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03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3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3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3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3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3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3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03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3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3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03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3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3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3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3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3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3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03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3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03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03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3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3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03106" grpId="0" animBg="1"/>
      <p:bldP spid="303107" grpId="0" animBg="1"/>
      <p:bldP spid="303108" grpId="0" autoUpdateAnimBg="0"/>
      <p:bldP spid="303115" grpId="0" animBg="1"/>
      <p:bldP spid="303116" grpId="0" animBg="1"/>
      <p:bldP spid="303117" grpId="0" animBg="1"/>
      <p:bldP spid="303122" grpId="0" autoUpdateAnimBg="0"/>
      <p:bldP spid="303123" grpId="0" animBg="1" autoUpdateAnimBg="0"/>
      <p:bldP spid="303124" grpId="0" autoUpdateAnimBg="0"/>
      <p:bldP spid="303125" grpId="0" animBg="1" autoUpdateAnimBg="0"/>
      <p:bldP spid="303126" grpId="0" animBg="1" autoUpdateAnimBg="0"/>
      <p:bldP spid="3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52499D3-99AE-40F7-AAD1-18D05F0B4320}" type="slidenum">
              <a:rPr lang="en-GB" altLang="ja-JP" smtClean="0"/>
              <a:pPr>
                <a:defRPr/>
              </a:pPr>
              <a:t>5</a:t>
            </a:fld>
            <a:endParaRPr lang="en-GB" altLang="ja-JP" dirty="0"/>
          </a:p>
        </p:txBody>
      </p:sp>
      <p:sp>
        <p:nvSpPr>
          <p:cNvPr id="3" name="TextBox 2"/>
          <p:cNvSpPr txBox="1"/>
          <p:nvPr/>
        </p:nvSpPr>
        <p:spPr>
          <a:xfrm>
            <a:off x="609600" y="135783"/>
            <a:ext cx="3352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3200" b="1" dirty="0" smtClean="0"/>
              <a:t>Project Outline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433614" y="1981200"/>
            <a:ext cx="15475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Plus Tree </a:t>
            </a:r>
          </a:p>
          <a:p>
            <a:r>
              <a:rPr kumimoji="1" lang="en-US" altLang="ja-JP" sz="2400" dirty="0" smtClean="0"/>
              <a:t>Selection </a:t>
            </a:r>
            <a:endParaRPr kumimoji="1" lang="ja-JP" altLang="en-US" sz="2400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471714" y="3505200"/>
            <a:ext cx="1390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Plus Tree </a:t>
            </a:r>
          </a:p>
          <a:p>
            <a:r>
              <a:rPr kumimoji="1" lang="en-US" altLang="ja-JP" sz="2400" dirty="0" smtClean="0"/>
              <a:t>Selection </a:t>
            </a:r>
            <a:endParaRPr kumimoji="1" lang="ja-JP" altLang="en-US" sz="2400" dirty="0"/>
          </a:p>
        </p:txBody>
      </p:sp>
      <p:sp>
        <p:nvSpPr>
          <p:cNvPr id="8" name="正方形/長方形 7"/>
          <p:cNvSpPr/>
          <p:nvPr/>
        </p:nvSpPr>
        <p:spPr>
          <a:xfrm>
            <a:off x="304800" y="1609689"/>
            <a:ext cx="1219200" cy="37151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b="1" dirty="0" err="1" smtClean="0">
                <a:solidFill>
                  <a:schemeClr val="tx1"/>
                </a:solidFill>
              </a:rPr>
              <a:t>Melia</a:t>
            </a:r>
            <a:endParaRPr kumimoji="1"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304800" y="3048000"/>
            <a:ext cx="1219200" cy="46663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2400" b="1" dirty="0" smtClean="0">
                <a:solidFill>
                  <a:schemeClr val="tx1"/>
                </a:solidFill>
              </a:rPr>
              <a:t>Acacia</a:t>
            </a:r>
            <a:endParaRPr kumimoji="1" lang="ja-JP" altLang="en-US" sz="2400" b="1" dirty="0">
              <a:solidFill>
                <a:schemeClr val="tx1"/>
              </a:solidFill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057400" y="1992032"/>
            <a:ext cx="20791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Propagation</a:t>
            </a:r>
          </a:p>
          <a:p>
            <a:r>
              <a:rPr kumimoji="1" lang="en-US" altLang="ja-JP" sz="2400" dirty="0" smtClean="0"/>
              <a:t>(Seed Orchard)</a:t>
            </a:r>
            <a:endParaRPr kumimoji="1" lang="ja-JP" altLang="en-US" sz="2400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133600" y="3512403"/>
            <a:ext cx="1890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Propagation</a:t>
            </a:r>
          </a:p>
          <a:p>
            <a:r>
              <a:rPr kumimoji="1" lang="en-US" altLang="ja-JP" sz="2400" dirty="0" smtClean="0"/>
              <a:t>(Seed Stand)</a:t>
            </a:r>
            <a:endParaRPr kumimoji="1" lang="ja-JP" altLang="en-US" sz="2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4332515" y="1981200"/>
            <a:ext cx="2068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Evaluation</a:t>
            </a:r>
          </a:p>
          <a:p>
            <a:r>
              <a:rPr kumimoji="1" lang="en-US" altLang="ja-JP" sz="2400" dirty="0" smtClean="0"/>
              <a:t>(Progeny Test)</a:t>
            </a:r>
            <a:endParaRPr kumimoji="1" lang="ja-JP" altLang="en-US" sz="2400" dirty="0"/>
          </a:p>
        </p:txBody>
      </p:sp>
      <p:sp>
        <p:nvSpPr>
          <p:cNvPr id="13" name="正方形/長方形 12"/>
          <p:cNvSpPr/>
          <p:nvPr/>
        </p:nvSpPr>
        <p:spPr>
          <a:xfrm>
            <a:off x="228600" y="1248228"/>
            <a:ext cx="6096000" cy="3476172"/>
          </a:xfrm>
          <a:prstGeom prst="rect">
            <a:avLst/>
          </a:prstGeom>
          <a:noFill/>
          <a:ln w="1905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457200" y="965775"/>
            <a:ext cx="1992086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Tree Breeding</a:t>
            </a:r>
            <a:endParaRPr kumimoji="1" lang="ja-JP" altLang="en-US" sz="2400" dirty="0"/>
          </a:p>
        </p:txBody>
      </p:sp>
      <p:sp>
        <p:nvSpPr>
          <p:cNvPr id="14" name="右矢印 13"/>
          <p:cNvSpPr/>
          <p:nvPr/>
        </p:nvSpPr>
        <p:spPr>
          <a:xfrm>
            <a:off x="1828800" y="2133600"/>
            <a:ext cx="195036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右矢印 15"/>
          <p:cNvSpPr/>
          <p:nvPr/>
        </p:nvSpPr>
        <p:spPr>
          <a:xfrm>
            <a:off x="4115254" y="2133600"/>
            <a:ext cx="195036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7" name="右矢印 16"/>
          <p:cNvSpPr/>
          <p:nvPr/>
        </p:nvSpPr>
        <p:spPr>
          <a:xfrm>
            <a:off x="1858735" y="3587261"/>
            <a:ext cx="195036" cy="5334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9" name="正方形/長方形 18"/>
          <p:cNvSpPr/>
          <p:nvPr/>
        </p:nvSpPr>
        <p:spPr>
          <a:xfrm>
            <a:off x="6629400" y="3285535"/>
            <a:ext cx="2400300" cy="2035624"/>
          </a:xfrm>
          <a:prstGeom prst="rect">
            <a:avLst/>
          </a:prstGeom>
          <a:noFill/>
          <a:ln w="2222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7031421" y="3054702"/>
            <a:ext cx="1655379" cy="46166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Extension</a:t>
            </a:r>
            <a:endParaRPr kumimoji="1" lang="ja-JP" altLang="en-US" sz="2400" dirty="0"/>
          </a:p>
        </p:txBody>
      </p:sp>
      <p:sp>
        <p:nvSpPr>
          <p:cNvPr id="20" name="曲折矢印 19"/>
          <p:cNvSpPr/>
          <p:nvPr/>
        </p:nvSpPr>
        <p:spPr>
          <a:xfrm rot="5400000">
            <a:off x="6745087" y="1493996"/>
            <a:ext cx="1216411" cy="1905001"/>
          </a:xfrm>
          <a:prstGeom prst="bentArrow">
            <a:avLst>
              <a:gd name="adj1" fmla="val 35431"/>
              <a:gd name="adj2" fmla="val 40164"/>
              <a:gd name="adj3" fmla="val 28791"/>
              <a:gd name="adj4" fmla="val 39926"/>
            </a:avLst>
          </a:prstGeom>
          <a:solidFill>
            <a:schemeClr val="accent1">
              <a:alpha val="2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21" name="テキスト ボックス 20"/>
          <p:cNvSpPr txBox="1"/>
          <p:nvPr/>
        </p:nvSpPr>
        <p:spPr>
          <a:xfrm>
            <a:off x="6807206" y="1142182"/>
            <a:ext cx="1879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000" dirty="0" smtClean="0"/>
              <a:t>Quality Seed/</a:t>
            </a:r>
            <a:r>
              <a:rPr kumimoji="1" lang="en-US" altLang="ja-JP" sz="2000" dirty="0"/>
              <a:t>S</a:t>
            </a:r>
            <a:r>
              <a:rPr kumimoji="1" lang="en-US" altLang="ja-JP" sz="2000" dirty="0" smtClean="0"/>
              <a:t>eedlings</a:t>
            </a:r>
            <a:endParaRPr kumimoji="1" lang="ja-JP" altLang="en-US" sz="2000" dirty="0"/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6629401" y="3886200"/>
            <a:ext cx="25146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kumimoji="1" lang="en-US" altLang="ja-JP" sz="2000" dirty="0" smtClean="0"/>
              <a:t>Market Research</a:t>
            </a:r>
          </a:p>
          <a:p>
            <a:pPr marL="285750" indent="-285750">
              <a:buFontTx/>
              <a:buChar char="-"/>
            </a:pPr>
            <a:r>
              <a:rPr kumimoji="1" lang="en-US" altLang="ja-JP" sz="2000" dirty="0" smtClean="0"/>
              <a:t>Extension Material (Guideline, </a:t>
            </a:r>
            <a:r>
              <a:rPr kumimoji="1" lang="en-US" altLang="ja-JP" sz="2000" dirty="0" err="1" smtClean="0"/>
              <a:t>etc</a:t>
            </a:r>
            <a:r>
              <a:rPr kumimoji="1" lang="en-US" altLang="ja-JP" sz="2000" dirty="0" smtClean="0"/>
              <a:t>)</a:t>
            </a:r>
          </a:p>
          <a:p>
            <a:pPr marL="285750" indent="-285750">
              <a:buFontTx/>
              <a:buChar char="-"/>
            </a:pPr>
            <a:r>
              <a:rPr kumimoji="1" lang="en-US" altLang="ja-JP" sz="2000" dirty="0" smtClean="0"/>
              <a:t>Seminar/Training      </a:t>
            </a:r>
            <a:endParaRPr kumimoji="1" lang="ja-JP" altLang="en-US" sz="2000" dirty="0"/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762000" y="5321159"/>
            <a:ext cx="2057400" cy="461665"/>
          </a:xfrm>
          <a:prstGeom prst="rect">
            <a:avLst/>
          </a:prstGeom>
          <a:noFill/>
          <a:ln w="22225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kumimoji="1" lang="en-US" altLang="ja-JP" sz="2400" dirty="0" smtClean="0"/>
              <a:t>DNA Analysis</a:t>
            </a:r>
            <a:endParaRPr kumimoji="1" lang="ja-JP" altLang="en-US" sz="2400" dirty="0"/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3581400" y="5321159"/>
            <a:ext cx="2590800" cy="830997"/>
          </a:xfrm>
          <a:prstGeom prst="rect">
            <a:avLst/>
          </a:prstGeom>
          <a:noFill/>
          <a:ln w="254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Study on Drought Tolerance</a:t>
            </a:r>
            <a:endParaRPr kumimoji="1" lang="ja-JP" altLang="en-US" sz="2400" dirty="0"/>
          </a:p>
        </p:txBody>
      </p:sp>
      <p:sp>
        <p:nvSpPr>
          <p:cNvPr id="26" name="右矢印 25"/>
          <p:cNvSpPr/>
          <p:nvPr/>
        </p:nvSpPr>
        <p:spPr>
          <a:xfrm rot="16200000">
            <a:off x="1393251" y="4715590"/>
            <a:ext cx="731540" cy="444359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右矢印 26"/>
          <p:cNvSpPr/>
          <p:nvPr/>
        </p:nvSpPr>
        <p:spPr>
          <a:xfrm rot="16200000">
            <a:off x="4047413" y="4715591"/>
            <a:ext cx="731540" cy="444359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6669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タイトル 1"/>
          <p:cNvSpPr>
            <a:spLocks noGrp="1"/>
          </p:cNvSpPr>
          <p:nvPr>
            <p:ph type="title"/>
          </p:nvPr>
        </p:nvSpPr>
        <p:spPr>
          <a:xfrm>
            <a:off x="801687" y="274638"/>
            <a:ext cx="7427913" cy="417512"/>
          </a:xfrm>
        </p:spPr>
        <p:txBody>
          <a:bodyPr>
            <a:noAutofit/>
          </a:bodyPr>
          <a:lstStyle/>
          <a:p>
            <a:r>
              <a:rPr kumimoji="1" lang="en-US" altLang="ja-JP" sz="3200" dirty="0" smtClean="0"/>
              <a:t>Target Species</a:t>
            </a:r>
            <a:endParaRPr kumimoji="1" lang="ja-JP" altLang="en-US" sz="3200" i="1" dirty="0" smtClean="0"/>
          </a:p>
        </p:txBody>
      </p:sp>
      <p:pic>
        <p:nvPicPr>
          <p:cNvPr id="24580" name="Picture 3" descr="P517280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881063"/>
            <a:ext cx="3095625" cy="4132262"/>
          </a:xfrm>
        </p:spPr>
      </p:pic>
      <p:pic>
        <p:nvPicPr>
          <p:cNvPr id="24581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84" r="8884"/>
          <a:stretch>
            <a:fillRect/>
          </a:stretch>
        </p:blipFill>
        <p:spPr bwMode="auto">
          <a:xfrm>
            <a:off x="4884738" y="1125538"/>
            <a:ext cx="3790950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5105400" y="4419355"/>
            <a:ext cx="3722686" cy="1506086"/>
            <a:chOff x="5105400" y="4419355"/>
            <a:chExt cx="3722686" cy="1506086"/>
          </a:xfrm>
        </p:grpSpPr>
        <p:sp>
          <p:nvSpPr>
            <p:cNvPr id="24582" name="テキスト ボックス 6"/>
            <p:cNvSpPr txBox="1">
              <a:spLocks noChangeArrowheads="1"/>
            </p:cNvSpPr>
            <p:nvPr/>
          </p:nvSpPr>
          <p:spPr bwMode="auto">
            <a:xfrm>
              <a:off x="5105400" y="4571529"/>
              <a:ext cx="2566988" cy="1231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/>
              <a:r>
                <a:rPr lang="en-US" altLang="ja-JP" sz="2000" b="1" i="1" dirty="0"/>
                <a:t>Acacia </a:t>
              </a:r>
              <a:r>
                <a:rPr lang="en-US" altLang="ja-JP" sz="2000" b="1" i="1" dirty="0" err="1"/>
                <a:t>tortilis</a:t>
              </a:r>
              <a:r>
                <a:rPr lang="en-US" altLang="ja-JP" sz="2000" b="1" i="1" dirty="0"/>
                <a:t> </a:t>
              </a:r>
              <a:r>
                <a:rPr lang="en-US" altLang="ja-JP" dirty="0" smtClean="0"/>
                <a:t>Provides quality charcoal, </a:t>
              </a:r>
              <a:r>
                <a:rPr lang="en-US" altLang="ja-JP" dirty="0"/>
                <a:t>fuel wood </a:t>
              </a:r>
              <a:r>
                <a:rPr lang="en-US" altLang="ja-JP" dirty="0" smtClean="0"/>
                <a:t>and fodder </a:t>
              </a:r>
              <a:endParaRPr kumimoji="1" lang="ja-JP" altLang="en-US" dirty="0"/>
            </a:p>
          </p:txBody>
        </p:sp>
        <p:pic>
          <p:nvPicPr>
            <p:cNvPr id="24584" name="Picture 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1400" y="4419355"/>
              <a:ext cx="1436686" cy="15060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2" name="Group 1"/>
          <p:cNvGrpSpPr/>
          <p:nvPr/>
        </p:nvGrpSpPr>
        <p:grpSpPr>
          <a:xfrm>
            <a:off x="381000" y="5089056"/>
            <a:ext cx="4248150" cy="1597024"/>
            <a:chOff x="381000" y="5089056"/>
            <a:chExt cx="4248150" cy="1597024"/>
          </a:xfrm>
        </p:grpSpPr>
        <p:sp>
          <p:nvSpPr>
            <p:cNvPr id="24583" name="テキスト プレースホルダ 11"/>
            <p:cNvSpPr txBox="1">
              <a:spLocks/>
            </p:cNvSpPr>
            <p:nvPr/>
          </p:nvSpPr>
          <p:spPr bwMode="auto">
            <a:xfrm>
              <a:off x="381000" y="5089056"/>
              <a:ext cx="3078162" cy="1368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>
                <a:spcBef>
                  <a:spcPct val="20000"/>
                </a:spcBef>
                <a:buFont typeface="Arial" pitchFamily="34" charset="0"/>
                <a:buChar char="•"/>
              </a:pPr>
              <a:r>
                <a:rPr kumimoji="1" lang="en-US" altLang="ja-JP" sz="2000" b="1" i="1" dirty="0" err="1">
                  <a:cs typeface="Arial" pitchFamily="34" charset="0"/>
                </a:rPr>
                <a:t>Melia</a:t>
              </a:r>
              <a:r>
                <a:rPr kumimoji="1" lang="en-US" altLang="ja-JP" sz="2000" b="1" i="1" dirty="0">
                  <a:cs typeface="Arial" pitchFamily="34" charset="0"/>
                </a:rPr>
                <a:t> </a:t>
              </a:r>
              <a:r>
                <a:rPr kumimoji="1" lang="en-US" altLang="ja-JP" sz="2000" b="1" i="1" dirty="0" err="1">
                  <a:cs typeface="Arial" pitchFamily="34" charset="0"/>
                </a:rPr>
                <a:t>volkensii</a:t>
              </a:r>
              <a:r>
                <a:rPr kumimoji="1" lang="en-US" altLang="ja-JP" sz="2000" b="1" i="1" dirty="0">
                  <a:cs typeface="Arial" pitchFamily="34" charset="0"/>
                </a:rPr>
                <a:t> </a:t>
              </a:r>
              <a:r>
                <a:rPr kumimoji="1" lang="en-US" altLang="ja-JP" dirty="0" smtClean="0">
                  <a:cs typeface="Arial" pitchFamily="34" charset="0"/>
                </a:rPr>
                <a:t>Produces high quality timber and fodder</a:t>
              </a:r>
              <a:endParaRPr lang="en-US" altLang="ja-JP" dirty="0">
                <a:latin typeface="Calibri" pitchFamily="34" charset="0"/>
                <a:cs typeface="Arial" pitchFamily="34" charset="0"/>
              </a:endParaRPr>
            </a:p>
            <a:p>
              <a:pPr>
                <a:spcBef>
                  <a:spcPct val="20000"/>
                </a:spcBef>
                <a:buFont typeface="Arial" pitchFamily="34" charset="0"/>
                <a:buChar char="•"/>
              </a:pPr>
              <a:endParaRPr kumimoji="1" lang="en-US" altLang="ja-JP" dirty="0">
                <a:latin typeface="Calibri" pitchFamily="34" charset="0"/>
                <a:cs typeface="Arial" pitchFamily="34" charset="0"/>
              </a:endParaRPr>
            </a:p>
            <a:p>
              <a:pPr>
                <a:spcBef>
                  <a:spcPct val="20000"/>
                </a:spcBef>
                <a:buFont typeface="Arial" pitchFamily="34" charset="0"/>
                <a:buChar char="•"/>
              </a:pPr>
              <a:endParaRPr kumimoji="1" lang="en-US" altLang="ja-JP" dirty="0">
                <a:latin typeface="Calibri" pitchFamily="34" charset="0"/>
                <a:cs typeface="Arial" pitchFamily="34" charset="0"/>
              </a:endParaRPr>
            </a:p>
            <a:p>
              <a:pPr>
                <a:spcBef>
                  <a:spcPct val="20000"/>
                </a:spcBef>
                <a:buFont typeface="Arial" pitchFamily="34" charset="0"/>
                <a:buChar char="•"/>
              </a:pPr>
              <a:endParaRPr lang="en-US" altLang="ja-JP" b="1" i="1" dirty="0">
                <a:latin typeface="Calibri" pitchFamily="34" charset="0"/>
                <a:cs typeface="Arial" pitchFamily="34" charset="0"/>
              </a:endParaRPr>
            </a:p>
          </p:txBody>
        </p:sp>
        <p:pic>
          <p:nvPicPr>
            <p:cNvPr id="24585" name="Picture 9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0400" y="5112265"/>
              <a:ext cx="1428750" cy="15738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429922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 descr="Melias range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750" y="1000125"/>
            <a:ext cx="4286250" cy="4956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04800"/>
            <a:ext cx="8664575" cy="533400"/>
          </a:xfrm>
        </p:spPr>
        <p:txBody>
          <a:bodyPr>
            <a:noAutofit/>
          </a:bodyPr>
          <a:lstStyle/>
          <a:p>
            <a:pPr eaLnBrk="1" hangingPunct="1"/>
            <a:r>
              <a:rPr lang="en-GB" altLang="ja-JP" sz="3200" b="1" dirty="0" smtClean="0"/>
              <a:t>Justification</a:t>
            </a:r>
            <a:endParaRPr lang="en-US" altLang="ja-JP" sz="3200" b="1" dirty="0" smtClean="0"/>
          </a:p>
        </p:txBody>
      </p:sp>
      <p:sp>
        <p:nvSpPr>
          <p:cNvPr id="33796" name="Rectangle 3"/>
          <p:cNvSpPr>
            <a:spLocks noGrp="1" noChangeArrowheads="1"/>
          </p:cNvSpPr>
          <p:nvPr>
            <p:ph idx="1"/>
          </p:nvPr>
        </p:nvSpPr>
        <p:spPr>
          <a:xfrm>
            <a:off x="0" y="1500188"/>
            <a:ext cx="4929188" cy="4071937"/>
          </a:xfrm>
        </p:spPr>
        <p:txBody>
          <a:bodyPr/>
          <a:lstStyle/>
          <a:p>
            <a:pPr marL="177800" indent="-177800" eaLnBrk="1" hangingPunct="1"/>
            <a:r>
              <a:rPr lang="en-US" altLang="ja-JP" sz="1800" b="1" dirty="0" smtClean="0">
                <a:latin typeface="Times New Roman" pitchFamily="18" charset="0"/>
                <a:cs typeface="Times New Roman" pitchFamily="18" charset="0"/>
              </a:rPr>
              <a:t>Development of drought tolerant varieties </a:t>
            </a:r>
            <a:r>
              <a:rPr lang="en-GB" altLang="ja-JP" sz="1800" b="1" dirty="0" smtClean="0">
                <a:latin typeface="Times New Roman" pitchFamily="18" charset="0"/>
                <a:cs typeface="Times New Roman" pitchFamily="18" charset="0"/>
              </a:rPr>
              <a:t>of </a:t>
            </a:r>
            <a:r>
              <a:rPr lang="en-GB" altLang="ja-JP" sz="1800" b="1" dirty="0" err="1" smtClean="0">
                <a:latin typeface="Times New Roman" pitchFamily="18" charset="0"/>
                <a:cs typeface="Times New Roman" pitchFamily="18" charset="0"/>
              </a:rPr>
              <a:t>Melia</a:t>
            </a:r>
            <a:r>
              <a:rPr lang="en-US" altLang="ja-JP" sz="1800" b="1" dirty="0" smtClean="0">
                <a:latin typeface="Times New Roman" pitchFamily="18" charset="0"/>
                <a:cs typeface="Times New Roman" pitchFamily="18" charset="0"/>
              </a:rPr>
              <a:t> through selection and genetic modification is necessary for improving </a:t>
            </a:r>
            <a:r>
              <a:rPr lang="en-GB" altLang="ja-JP" sz="1800" b="1" dirty="0" smtClean="0">
                <a:latin typeface="Times New Roman" pitchFamily="18" charset="0"/>
                <a:cs typeface="Times New Roman" pitchFamily="18" charset="0"/>
              </a:rPr>
              <a:t>its</a:t>
            </a:r>
            <a:r>
              <a:rPr lang="en-US" altLang="ja-JP" sz="1800" b="1" dirty="0" smtClean="0">
                <a:latin typeface="Times New Roman" pitchFamily="18" charset="0"/>
                <a:cs typeface="Times New Roman" pitchFamily="18" charset="0"/>
              </a:rPr>
              <a:t> adaptability in the target areas.</a:t>
            </a:r>
            <a:endParaRPr lang="en-GB" altLang="ja-JP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77800" indent="-177800" eaLnBrk="1" hangingPunct="1"/>
            <a:r>
              <a:rPr lang="en-US" altLang="ja-JP" sz="18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The developed varieties are expected to extend </a:t>
            </a:r>
            <a:r>
              <a:rPr lang="en-GB" altLang="ja-JP" sz="1800" b="1" dirty="0" err="1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Melia’s</a:t>
            </a:r>
            <a:r>
              <a:rPr lang="en-US" altLang="ja-JP" sz="18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 range of growth and increase </a:t>
            </a:r>
            <a:r>
              <a:rPr lang="en-GB" altLang="ja-JP" sz="18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its </a:t>
            </a:r>
            <a:r>
              <a:rPr lang="en-US" altLang="ja-JP" sz="18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adaptability to effects of climate change</a:t>
            </a:r>
            <a:r>
              <a:rPr lang="en-US" altLang="ja-JP" sz="1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GB" altLang="ja-JP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77800" indent="-177800" eaLnBrk="1" hangingPunct="1"/>
            <a:r>
              <a:rPr lang="en-GB" altLang="ja-JP" sz="1800" b="1" dirty="0" err="1" smtClean="0">
                <a:latin typeface="Times New Roman" pitchFamily="18" charset="0"/>
                <a:ea typeface="平成明朝" charset="-128"/>
                <a:cs typeface="Times New Roman" pitchFamily="18" charset="0"/>
              </a:rPr>
              <a:t>Melia</a:t>
            </a:r>
            <a:r>
              <a:rPr lang="en-GB" altLang="ja-JP" sz="1800" b="1" dirty="0" smtClean="0">
                <a:latin typeface="Times New Roman" pitchFamily="18" charset="0"/>
                <a:ea typeface="平成明朝" charset="-128"/>
                <a:cs typeface="Times New Roman" pitchFamily="18" charset="0"/>
              </a:rPr>
              <a:t> grows in </a:t>
            </a:r>
            <a:r>
              <a:rPr lang="en-US" altLang="ja-JP" sz="1800" b="1" dirty="0" err="1" smtClean="0">
                <a:latin typeface="Times New Roman" pitchFamily="18" charset="0"/>
                <a:ea typeface="平成明朝" charset="-128"/>
                <a:cs typeface="Times New Roman" pitchFamily="18" charset="0"/>
              </a:rPr>
              <a:t>agroclimat</a:t>
            </a:r>
            <a:r>
              <a:rPr lang="en-GB" altLang="ja-JP" sz="1800" b="1" dirty="0" err="1" smtClean="0">
                <a:latin typeface="Times New Roman" pitchFamily="18" charset="0"/>
                <a:ea typeface="平成明朝" charset="-128"/>
                <a:cs typeface="Times New Roman" pitchFamily="18" charset="0"/>
              </a:rPr>
              <a:t>i</a:t>
            </a:r>
            <a:r>
              <a:rPr lang="en-US" altLang="ja-JP" sz="1800" b="1" dirty="0" smtClean="0">
                <a:latin typeface="Times New Roman" pitchFamily="18" charset="0"/>
                <a:ea typeface="平成明朝" charset="-128"/>
                <a:cs typeface="Times New Roman" pitchFamily="18" charset="0"/>
              </a:rPr>
              <a:t>c zones IV and V. However, the breeding for </a:t>
            </a:r>
            <a:r>
              <a:rPr lang="en-US" altLang="ja-JP" sz="1800" b="1" dirty="0" err="1" smtClean="0">
                <a:latin typeface="Times New Roman" pitchFamily="18" charset="0"/>
                <a:ea typeface="平成明朝" charset="-128"/>
                <a:cs typeface="Times New Roman" pitchFamily="18" charset="0"/>
              </a:rPr>
              <a:t>Melia</a:t>
            </a:r>
            <a:r>
              <a:rPr lang="en-US" altLang="ja-JP" sz="1800" b="1" dirty="0" smtClean="0">
                <a:latin typeface="Times New Roman" pitchFamily="18" charset="0"/>
                <a:ea typeface="平成明朝" charset="-128"/>
                <a:cs typeface="Times New Roman" pitchFamily="18" charset="0"/>
              </a:rPr>
              <a:t> is expected to extend it to the harsher </a:t>
            </a:r>
            <a:r>
              <a:rPr lang="en-US" altLang="ja-JP" sz="1800" b="1" dirty="0" err="1" smtClean="0">
                <a:latin typeface="Times New Roman" pitchFamily="18" charset="0"/>
                <a:ea typeface="平成明朝" charset="-128"/>
                <a:cs typeface="Times New Roman" pitchFamily="18" charset="0"/>
              </a:rPr>
              <a:t>agroclimatic</a:t>
            </a:r>
            <a:r>
              <a:rPr lang="en-US" altLang="ja-JP" sz="1800" b="1" dirty="0" smtClean="0">
                <a:latin typeface="Times New Roman" pitchFamily="18" charset="0"/>
                <a:ea typeface="平成明朝" charset="-128"/>
                <a:cs typeface="Times New Roman" pitchFamily="18" charset="0"/>
              </a:rPr>
              <a:t> zone VI. </a:t>
            </a:r>
            <a:endParaRPr lang="en-GB" altLang="ja-JP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77800" indent="-177800" eaLnBrk="1" hangingPunct="1"/>
            <a:r>
              <a:rPr lang="en-US" altLang="ja-JP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ja-JP" sz="1800" b="1" dirty="0" smtClean="0">
                <a:latin typeface="Times New Roman" pitchFamily="18" charset="0"/>
                <a:cs typeface="Times New Roman" pitchFamily="18" charset="0"/>
              </a:rPr>
              <a:t>Improved </a:t>
            </a:r>
            <a:r>
              <a:rPr lang="en-GB" altLang="ja-JP" sz="1800" b="1" dirty="0" err="1" smtClean="0">
                <a:latin typeface="Times New Roman" pitchFamily="18" charset="0"/>
                <a:cs typeface="Times New Roman" pitchFamily="18" charset="0"/>
              </a:rPr>
              <a:t>Melia</a:t>
            </a:r>
            <a:r>
              <a:rPr lang="en-GB" altLang="ja-JP" sz="1800" b="1" dirty="0" smtClean="0">
                <a:latin typeface="Times New Roman" pitchFamily="18" charset="0"/>
                <a:cs typeface="Times New Roman" pitchFamily="18" charset="0"/>
              </a:rPr>
              <a:t> varieties can also be used for </a:t>
            </a:r>
            <a:r>
              <a:rPr lang="en-US" altLang="ja-JP" sz="1800" b="1" dirty="0" smtClean="0">
                <a:latin typeface="Times New Roman" pitchFamily="18" charset="0"/>
                <a:cs typeface="Times New Roman" pitchFamily="18" charset="0"/>
              </a:rPr>
              <a:t>carbon sequestration </a:t>
            </a:r>
            <a:r>
              <a:rPr lang="en-GB" altLang="ja-JP" sz="1800" b="1" dirty="0" smtClean="0">
                <a:latin typeface="Times New Roman" pitchFamily="18" charset="0"/>
                <a:cs typeface="Times New Roman" pitchFamily="18" charset="0"/>
              </a:rPr>
              <a:t>to</a:t>
            </a:r>
            <a:r>
              <a:rPr lang="en-US" altLang="ja-JP" sz="1800" b="1" dirty="0" smtClean="0">
                <a:latin typeface="Times New Roman" pitchFamily="18" charset="0"/>
                <a:cs typeface="Times New Roman" pitchFamily="18" charset="0"/>
              </a:rPr>
              <a:t> mitigate the effects of climate </a:t>
            </a:r>
            <a:r>
              <a:rPr lang="en-GB" altLang="ja-JP" sz="1800" b="1" dirty="0" smtClean="0">
                <a:latin typeface="Times New Roman" pitchFamily="18" charset="0"/>
                <a:cs typeface="Times New Roman" pitchFamily="18" charset="0"/>
              </a:rPr>
              <a:t>change and for</a:t>
            </a:r>
            <a:r>
              <a:rPr lang="en-US" altLang="ja-JP" sz="1800" b="1" dirty="0" smtClean="0">
                <a:latin typeface="Times New Roman" pitchFamily="18" charset="0"/>
                <a:cs typeface="Times New Roman" pitchFamily="18" charset="0"/>
              </a:rPr>
              <a:t> carbon credits. </a:t>
            </a:r>
          </a:p>
        </p:txBody>
      </p:sp>
      <p:sp>
        <p:nvSpPr>
          <p:cNvPr id="6" name="Right Arrow 5"/>
          <p:cNvSpPr/>
          <p:nvPr/>
        </p:nvSpPr>
        <p:spPr>
          <a:xfrm>
            <a:off x="6705600" y="4648200"/>
            <a:ext cx="2081213" cy="1142999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rgbClr val="FFFFFF"/>
                </a:solidFill>
              </a:rPr>
              <a:t>Our intervention</a:t>
            </a:r>
          </a:p>
        </p:txBody>
      </p:sp>
      <p:sp>
        <p:nvSpPr>
          <p:cNvPr id="8" name="Left Arrow 7"/>
          <p:cNvSpPr/>
          <p:nvPr/>
        </p:nvSpPr>
        <p:spPr>
          <a:xfrm>
            <a:off x="7543800" y="1214438"/>
            <a:ext cx="1500187" cy="99536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dirty="0">
                <a:solidFill>
                  <a:srgbClr val="FFFFFF"/>
                </a:solidFill>
              </a:rPr>
              <a:t>Climate change</a:t>
            </a:r>
          </a:p>
        </p:txBody>
      </p:sp>
    </p:spTree>
    <p:extLst>
      <p:ext uri="{BB962C8B-B14F-4D97-AF65-F5344CB8AC3E}">
        <p14:creationId xmlns:p14="http://schemas.microsoft.com/office/powerpoint/2010/main" val="10072549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Number Placeholder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4235A8C2-24D3-4746-87CF-94B787B1D5A2}" type="slidenum">
              <a:rPr lang="en-GB" altLang="ja-JP" smtClean="0">
                <a:solidFill>
                  <a:srgbClr val="898989"/>
                </a:solidFill>
              </a:rPr>
              <a:pPr eaLnBrk="1" hangingPunct="1"/>
              <a:t>8</a:t>
            </a:fld>
            <a:endParaRPr lang="en-GB" altLang="ja-JP" smtClean="0">
              <a:solidFill>
                <a:srgbClr val="898989"/>
              </a:solidFill>
            </a:endParaRPr>
          </a:p>
        </p:txBody>
      </p:sp>
      <p:grpSp>
        <p:nvGrpSpPr>
          <p:cNvPr id="20483" name="Group 21"/>
          <p:cNvGrpSpPr>
            <a:grpSpLocks/>
          </p:cNvGrpSpPr>
          <p:nvPr/>
        </p:nvGrpSpPr>
        <p:grpSpPr bwMode="auto">
          <a:xfrm>
            <a:off x="381000" y="533400"/>
            <a:ext cx="8534400" cy="6019800"/>
            <a:chOff x="240" y="192"/>
            <a:chExt cx="5376" cy="3792"/>
          </a:xfrm>
        </p:grpSpPr>
        <p:grpSp>
          <p:nvGrpSpPr>
            <p:cNvPr id="20484" name="Group 8"/>
            <p:cNvGrpSpPr>
              <a:grpSpLocks/>
            </p:cNvGrpSpPr>
            <p:nvPr/>
          </p:nvGrpSpPr>
          <p:grpSpPr bwMode="auto">
            <a:xfrm>
              <a:off x="240" y="192"/>
              <a:ext cx="5376" cy="3792"/>
              <a:chOff x="384" y="0"/>
              <a:chExt cx="5376" cy="3792"/>
            </a:xfrm>
          </p:grpSpPr>
          <p:pic>
            <p:nvPicPr>
              <p:cNvPr id="16" name="Picture 5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384" y="0"/>
                <a:ext cx="5376" cy="15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7" name="Picture 6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84" y="1344"/>
                <a:ext cx="5376" cy="12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8" name="Picture 7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84" y="2496"/>
                <a:ext cx="5376" cy="12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0485" name="Line 9"/>
            <p:cNvSpPr>
              <a:spLocks noChangeShapeType="1"/>
            </p:cNvSpPr>
            <p:nvPr/>
          </p:nvSpPr>
          <p:spPr bwMode="auto">
            <a:xfrm>
              <a:off x="3888" y="1440"/>
              <a:ext cx="48" cy="576"/>
            </a:xfrm>
            <a:prstGeom prst="line">
              <a:avLst/>
            </a:prstGeom>
            <a:noFill/>
            <a:ln w="76200">
              <a:solidFill>
                <a:srgbClr val="FF1B12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20486" name="Line 10"/>
            <p:cNvSpPr>
              <a:spLocks noChangeShapeType="1"/>
            </p:cNvSpPr>
            <p:nvPr/>
          </p:nvSpPr>
          <p:spPr bwMode="auto">
            <a:xfrm>
              <a:off x="4320" y="2592"/>
              <a:ext cx="96" cy="480"/>
            </a:xfrm>
            <a:prstGeom prst="line">
              <a:avLst/>
            </a:prstGeom>
            <a:noFill/>
            <a:ln w="76200">
              <a:solidFill>
                <a:srgbClr val="FF1B12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prstClr val="black"/>
                </a:solidFill>
                <a:latin typeface="Arial" pitchFamily="34" charset="0"/>
              </a:endParaRPr>
            </a:p>
          </p:txBody>
        </p:sp>
        <p:grpSp>
          <p:nvGrpSpPr>
            <p:cNvPr id="20487" name="Group 13"/>
            <p:cNvGrpSpPr>
              <a:grpSpLocks/>
            </p:cNvGrpSpPr>
            <p:nvPr/>
          </p:nvGrpSpPr>
          <p:grpSpPr bwMode="auto">
            <a:xfrm>
              <a:off x="3792" y="1008"/>
              <a:ext cx="192" cy="528"/>
              <a:chOff x="3792" y="1008"/>
              <a:chExt cx="192" cy="528"/>
            </a:xfrm>
          </p:grpSpPr>
          <p:sp>
            <p:nvSpPr>
              <p:cNvPr id="20494" name="Line 11"/>
              <p:cNvSpPr>
                <a:spLocks noChangeShapeType="1"/>
              </p:cNvSpPr>
              <p:nvPr/>
            </p:nvSpPr>
            <p:spPr bwMode="auto">
              <a:xfrm flipV="1">
                <a:off x="3792" y="1008"/>
                <a:ext cx="0" cy="5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0495" name="Line 12"/>
              <p:cNvSpPr>
                <a:spLocks noChangeShapeType="1"/>
              </p:cNvSpPr>
              <p:nvPr/>
            </p:nvSpPr>
            <p:spPr bwMode="auto">
              <a:xfrm>
                <a:off x="3792" y="1239"/>
                <a:ext cx="192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grpSp>
          <p:nvGrpSpPr>
            <p:cNvPr id="20488" name="Group 14"/>
            <p:cNvGrpSpPr>
              <a:grpSpLocks/>
            </p:cNvGrpSpPr>
            <p:nvPr/>
          </p:nvGrpSpPr>
          <p:grpSpPr bwMode="auto">
            <a:xfrm>
              <a:off x="4224" y="2112"/>
              <a:ext cx="192" cy="528"/>
              <a:chOff x="3792" y="1008"/>
              <a:chExt cx="192" cy="528"/>
            </a:xfrm>
          </p:grpSpPr>
          <p:sp>
            <p:nvSpPr>
              <p:cNvPr id="20492" name="Line 15"/>
              <p:cNvSpPr>
                <a:spLocks noChangeShapeType="1"/>
              </p:cNvSpPr>
              <p:nvPr/>
            </p:nvSpPr>
            <p:spPr bwMode="auto">
              <a:xfrm flipV="1">
                <a:off x="3792" y="1008"/>
                <a:ext cx="0" cy="52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  <p:sp>
            <p:nvSpPr>
              <p:cNvPr id="20493" name="Line 16"/>
              <p:cNvSpPr>
                <a:spLocks noChangeShapeType="1"/>
              </p:cNvSpPr>
              <p:nvPr/>
            </p:nvSpPr>
            <p:spPr bwMode="auto">
              <a:xfrm>
                <a:off x="3792" y="1239"/>
                <a:ext cx="192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arrow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prstClr val="black"/>
                  </a:solidFill>
                  <a:latin typeface="Arial" pitchFamily="34" charset="0"/>
                </a:endParaRPr>
              </a:p>
            </p:txBody>
          </p:sp>
        </p:grpSp>
        <p:sp>
          <p:nvSpPr>
            <p:cNvPr id="9" name="Text Box 17"/>
            <p:cNvSpPr txBox="1">
              <a:spLocks noChangeArrowheads="1"/>
            </p:cNvSpPr>
            <p:nvPr/>
          </p:nvSpPr>
          <p:spPr bwMode="auto">
            <a:xfrm>
              <a:off x="432" y="912"/>
              <a:ext cx="385" cy="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/>
            <a:p>
              <a:pPr algn="ctr" fontAlgn="base">
                <a:spcBef>
                  <a:spcPct val="50000"/>
                </a:spcBef>
                <a:spcAft>
                  <a:spcPct val="0"/>
                </a:spcAft>
                <a:defRPr/>
              </a:pPr>
              <a:r>
                <a:rPr lang="en-US" altLang="ja-JP" sz="2800" b="1" dirty="0">
                  <a:solidFill>
                    <a:srgbClr val="000000"/>
                  </a:solidFill>
                  <a:latin typeface="Arial" charset="0"/>
                </a:rPr>
                <a:t>Relative frequency</a:t>
              </a:r>
              <a:endParaRPr lang="en-US" altLang="ja-JP" b="1" dirty="0">
                <a:solidFill>
                  <a:prstClr val="black"/>
                </a:solidFill>
                <a:effectDag name="">
                  <a:cont type="tree" name="">
                    <a:effect ref="fillLine"/>
                    <a:outerShdw dist="38100" dir="13500000" algn="br">
                      <a:srgbClr val="FFFFFF"/>
                    </a:outerShdw>
                  </a:cont>
                  <a:cont type="tree" name="">
                    <a:effect ref="fillLine"/>
                    <a:outerShdw dist="38100" dir="2700000" algn="tl">
                      <a:srgbClr val="999999"/>
                    </a:outerShdw>
                  </a:cont>
                  <a:effect ref="fillLine"/>
                </a:effectDag>
                <a:latin typeface="Arial" charset="0"/>
              </a:endParaRPr>
            </a:p>
          </p:txBody>
        </p:sp>
        <p:sp>
          <p:nvSpPr>
            <p:cNvPr id="20490" name="Text Box 18"/>
            <p:cNvSpPr txBox="1">
              <a:spLocks noChangeArrowheads="1"/>
            </p:cNvSpPr>
            <p:nvPr/>
          </p:nvSpPr>
          <p:spPr bwMode="auto">
            <a:xfrm>
              <a:off x="3600" y="768"/>
              <a:ext cx="144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kumimoji="1" lang="en-US" altLang="ja-JP" sz="2000" b="1" smtClean="0">
                  <a:solidFill>
                    <a:srgbClr val="000000"/>
                  </a:solidFill>
                  <a:latin typeface="Times New Roman" pitchFamily="18" charset="0"/>
                </a:rPr>
                <a:t>Selection criterion</a:t>
              </a:r>
            </a:p>
          </p:txBody>
        </p:sp>
        <p:sp>
          <p:nvSpPr>
            <p:cNvPr id="20491" name="Text Box 19"/>
            <p:cNvSpPr txBox="1">
              <a:spLocks noChangeArrowheads="1"/>
            </p:cNvSpPr>
            <p:nvPr/>
          </p:nvSpPr>
          <p:spPr bwMode="auto">
            <a:xfrm>
              <a:off x="4080" y="1824"/>
              <a:ext cx="1440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fontAlgn="base" hangingPunct="1">
                <a:spcBef>
                  <a:spcPct val="50000"/>
                </a:spcBef>
                <a:spcAft>
                  <a:spcPct val="0"/>
                </a:spcAft>
              </a:pPr>
              <a:r>
                <a:rPr kumimoji="1" lang="en-US" altLang="ja-JP" sz="2000" b="1" smtClean="0">
                  <a:solidFill>
                    <a:srgbClr val="000000"/>
                  </a:solidFill>
                  <a:latin typeface="Times New Roman" pitchFamily="18" charset="0"/>
                </a:rPr>
                <a:t>Selection criterion</a:t>
              </a:r>
            </a:p>
          </p:txBody>
        </p:sp>
      </p:grpSp>
      <p:sp>
        <p:nvSpPr>
          <p:cNvPr id="2" name="テキスト ボックス 1"/>
          <p:cNvSpPr txBox="1"/>
          <p:nvPr/>
        </p:nvSpPr>
        <p:spPr>
          <a:xfrm>
            <a:off x="2019697" y="152400"/>
            <a:ext cx="52570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b="1" dirty="0" smtClean="0"/>
              <a:t>Concept of Tree Breeding</a:t>
            </a:r>
            <a:endParaRPr kumimoji="1" lang="ja-JP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6379536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647" name="Picture 1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990600"/>
            <a:ext cx="766763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grpSp>
        <p:nvGrpSpPr>
          <p:cNvPr id="36867" name="Group 36"/>
          <p:cNvGrpSpPr>
            <a:grpSpLocks/>
          </p:cNvGrpSpPr>
          <p:nvPr/>
        </p:nvGrpSpPr>
        <p:grpSpPr bwMode="auto">
          <a:xfrm>
            <a:off x="2500313" y="1484313"/>
            <a:ext cx="928687" cy="1792287"/>
            <a:chOff x="1392" y="1056"/>
            <a:chExt cx="743" cy="1392"/>
          </a:xfrm>
        </p:grpSpPr>
        <p:pic>
          <p:nvPicPr>
            <p:cNvPr id="108581" name="Picture 3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92" y="1056"/>
              <a:ext cx="455" cy="1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582" name="Picture 3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89" y="1152"/>
              <a:ext cx="456" cy="1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583" name="Picture 3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84" y="1248"/>
              <a:ext cx="455" cy="1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584" name="Picture 4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80" y="1345"/>
              <a:ext cx="455" cy="1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pSp>
        <p:nvGrpSpPr>
          <p:cNvPr id="36868" name="Group 31"/>
          <p:cNvGrpSpPr>
            <a:grpSpLocks/>
          </p:cNvGrpSpPr>
          <p:nvPr/>
        </p:nvGrpSpPr>
        <p:grpSpPr bwMode="auto">
          <a:xfrm>
            <a:off x="2200275" y="1484313"/>
            <a:ext cx="928688" cy="1792287"/>
            <a:chOff x="1392" y="1056"/>
            <a:chExt cx="743" cy="1392"/>
          </a:xfrm>
        </p:grpSpPr>
        <p:pic>
          <p:nvPicPr>
            <p:cNvPr id="108576" name="Picture 3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92" y="1056"/>
              <a:ext cx="455" cy="1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577" name="Picture 3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89" y="1152"/>
              <a:ext cx="456" cy="1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578" name="Picture 3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84" y="1248"/>
              <a:ext cx="455" cy="1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579" name="Picture 3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80" y="1345"/>
              <a:ext cx="455" cy="1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pic>
        <p:nvPicPr>
          <p:cNvPr id="108557" name="Picture 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1219200"/>
            <a:ext cx="766763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grpSp>
        <p:nvGrpSpPr>
          <p:cNvPr id="36870" name="Group 26"/>
          <p:cNvGrpSpPr>
            <a:grpSpLocks/>
          </p:cNvGrpSpPr>
          <p:nvPr/>
        </p:nvGrpSpPr>
        <p:grpSpPr bwMode="auto">
          <a:xfrm>
            <a:off x="1905000" y="1524000"/>
            <a:ext cx="928688" cy="1792288"/>
            <a:chOff x="1392" y="1056"/>
            <a:chExt cx="743" cy="1392"/>
          </a:xfrm>
        </p:grpSpPr>
        <p:pic>
          <p:nvPicPr>
            <p:cNvPr id="108571" name="Picture 2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92" y="1056"/>
              <a:ext cx="455" cy="1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572" name="Picture 28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89" y="1152"/>
              <a:ext cx="456" cy="1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573" name="Picture 29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84" y="1248"/>
              <a:ext cx="455" cy="1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574" name="Picture 30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80" y="1345"/>
              <a:ext cx="455" cy="1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pSp>
        <p:nvGrpSpPr>
          <p:cNvPr id="36871" name="Group 25"/>
          <p:cNvGrpSpPr>
            <a:grpSpLocks/>
          </p:cNvGrpSpPr>
          <p:nvPr/>
        </p:nvGrpSpPr>
        <p:grpSpPr bwMode="auto">
          <a:xfrm>
            <a:off x="1600200" y="1484313"/>
            <a:ext cx="928688" cy="1792287"/>
            <a:chOff x="1392" y="1056"/>
            <a:chExt cx="743" cy="1392"/>
          </a:xfrm>
        </p:grpSpPr>
        <p:pic>
          <p:nvPicPr>
            <p:cNvPr id="108565" name="Picture 2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392" y="1056"/>
              <a:ext cx="455" cy="1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566" name="Picture 2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489" y="1152"/>
              <a:ext cx="456" cy="1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567" name="Picture 2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584" y="1248"/>
              <a:ext cx="455" cy="11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568" name="Picture 24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680" y="1345"/>
              <a:ext cx="455" cy="11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sp>
        <p:nvSpPr>
          <p:cNvPr id="36872" name="AutoShape 43"/>
          <p:cNvSpPr>
            <a:spLocks noChangeArrowheads="1"/>
          </p:cNvSpPr>
          <p:nvPr/>
        </p:nvSpPr>
        <p:spPr bwMode="auto">
          <a:xfrm>
            <a:off x="3124200" y="1128712"/>
            <a:ext cx="1447800" cy="395287"/>
          </a:xfrm>
          <a:prstGeom prst="curvedDownArrow">
            <a:avLst>
              <a:gd name="adj1" fmla="val 47500"/>
              <a:gd name="adj2" fmla="val 95000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ja-JP" altLang="en-US" sz="4400">
              <a:solidFill>
                <a:srgbClr val="D1D1CB"/>
              </a:solidFill>
              <a:latin typeface="Times New Roman" pitchFamily="18" charset="0"/>
            </a:endParaRPr>
          </a:p>
        </p:txBody>
      </p:sp>
      <p:grpSp>
        <p:nvGrpSpPr>
          <p:cNvPr id="36873" name="Group 105"/>
          <p:cNvGrpSpPr>
            <a:grpSpLocks/>
          </p:cNvGrpSpPr>
          <p:nvPr/>
        </p:nvGrpSpPr>
        <p:grpSpPr bwMode="auto">
          <a:xfrm>
            <a:off x="3810000" y="1981200"/>
            <a:ext cx="1219200" cy="1219200"/>
            <a:chOff x="2736" y="1344"/>
            <a:chExt cx="768" cy="768"/>
          </a:xfrm>
        </p:grpSpPr>
        <p:pic>
          <p:nvPicPr>
            <p:cNvPr id="108630" name="Picture 8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36" y="1344"/>
              <a:ext cx="1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108631" name="Picture 8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32" y="1440"/>
              <a:ext cx="1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108632" name="Picture 8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28" y="1536"/>
              <a:ext cx="1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108633" name="Picture 8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24" y="1632"/>
              <a:ext cx="1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grpSp>
          <p:nvGrpSpPr>
            <p:cNvPr id="36993" name="Group 93"/>
            <p:cNvGrpSpPr>
              <a:grpSpLocks/>
            </p:cNvGrpSpPr>
            <p:nvPr/>
          </p:nvGrpSpPr>
          <p:grpSpPr bwMode="auto">
            <a:xfrm>
              <a:off x="2928" y="1392"/>
              <a:ext cx="372" cy="672"/>
              <a:chOff x="3216" y="1392"/>
              <a:chExt cx="372" cy="672"/>
            </a:xfrm>
          </p:grpSpPr>
          <p:pic>
            <p:nvPicPr>
              <p:cNvPr id="108634" name="Picture 9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216" y="1392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35" name="Picture 9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312" y="1488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36" name="Picture 9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408" y="1584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6994" name="Group 94"/>
            <p:cNvGrpSpPr>
              <a:grpSpLocks/>
            </p:cNvGrpSpPr>
            <p:nvPr/>
          </p:nvGrpSpPr>
          <p:grpSpPr bwMode="auto">
            <a:xfrm>
              <a:off x="3024" y="1392"/>
              <a:ext cx="372" cy="672"/>
              <a:chOff x="3216" y="1392"/>
              <a:chExt cx="372" cy="672"/>
            </a:xfrm>
          </p:grpSpPr>
          <p:pic>
            <p:nvPicPr>
              <p:cNvPr id="108639" name="Picture 95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216" y="1392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40" name="Picture 96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312" y="1488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41" name="Picture 97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408" y="1584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6995" name="Group 98"/>
            <p:cNvGrpSpPr>
              <a:grpSpLocks/>
            </p:cNvGrpSpPr>
            <p:nvPr/>
          </p:nvGrpSpPr>
          <p:grpSpPr bwMode="auto">
            <a:xfrm>
              <a:off x="3132" y="1392"/>
              <a:ext cx="372" cy="672"/>
              <a:chOff x="3216" y="1392"/>
              <a:chExt cx="372" cy="672"/>
            </a:xfrm>
          </p:grpSpPr>
          <p:pic>
            <p:nvPicPr>
              <p:cNvPr id="108643" name="Picture 99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216" y="1392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44" name="Picture 10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312" y="1488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45" name="Picture 10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408" y="1584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6874" name="Group 123"/>
          <p:cNvGrpSpPr>
            <a:grpSpLocks/>
          </p:cNvGrpSpPr>
          <p:nvPr/>
        </p:nvGrpSpPr>
        <p:grpSpPr bwMode="auto">
          <a:xfrm>
            <a:off x="5486400" y="2133600"/>
            <a:ext cx="2286000" cy="990600"/>
            <a:chOff x="3792" y="1344"/>
            <a:chExt cx="1440" cy="624"/>
          </a:xfrm>
        </p:grpSpPr>
        <p:grpSp>
          <p:nvGrpSpPr>
            <p:cNvPr id="36977" name="Group 114"/>
            <p:cNvGrpSpPr>
              <a:grpSpLocks/>
            </p:cNvGrpSpPr>
            <p:nvPr/>
          </p:nvGrpSpPr>
          <p:grpSpPr bwMode="auto">
            <a:xfrm>
              <a:off x="3792" y="1344"/>
              <a:ext cx="768" cy="624"/>
              <a:chOff x="3792" y="1344"/>
              <a:chExt cx="768" cy="624"/>
            </a:xfrm>
          </p:grpSpPr>
          <p:pic>
            <p:nvPicPr>
              <p:cNvPr id="108648" name="Picture 10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792" y="1344"/>
                <a:ext cx="43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50" name="Picture 106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128" y="1632"/>
                <a:ext cx="43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51" name="Picture 107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84" y="1488"/>
                <a:ext cx="43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6978" name="Group 115"/>
            <p:cNvGrpSpPr>
              <a:grpSpLocks/>
            </p:cNvGrpSpPr>
            <p:nvPr/>
          </p:nvGrpSpPr>
          <p:grpSpPr bwMode="auto">
            <a:xfrm>
              <a:off x="4128" y="1344"/>
              <a:ext cx="768" cy="624"/>
              <a:chOff x="3792" y="1344"/>
              <a:chExt cx="768" cy="624"/>
            </a:xfrm>
          </p:grpSpPr>
          <p:pic>
            <p:nvPicPr>
              <p:cNvPr id="108660" name="Picture 116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792" y="1344"/>
                <a:ext cx="43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61" name="Picture 117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128" y="1632"/>
                <a:ext cx="43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62" name="Picture 118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84" y="1488"/>
                <a:ext cx="43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6979" name="Group 119"/>
            <p:cNvGrpSpPr>
              <a:grpSpLocks/>
            </p:cNvGrpSpPr>
            <p:nvPr/>
          </p:nvGrpSpPr>
          <p:grpSpPr bwMode="auto">
            <a:xfrm>
              <a:off x="4464" y="1344"/>
              <a:ext cx="768" cy="624"/>
              <a:chOff x="3792" y="1344"/>
              <a:chExt cx="768" cy="624"/>
            </a:xfrm>
          </p:grpSpPr>
          <p:pic>
            <p:nvPicPr>
              <p:cNvPr id="108664" name="Picture 12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792" y="1344"/>
                <a:ext cx="43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65" name="Picture 12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4128" y="1632"/>
                <a:ext cx="43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66" name="Picture 12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984" y="1488"/>
                <a:ext cx="432" cy="33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6875" name="Group 124"/>
          <p:cNvGrpSpPr>
            <a:grpSpLocks/>
          </p:cNvGrpSpPr>
          <p:nvPr/>
        </p:nvGrpSpPr>
        <p:grpSpPr bwMode="auto">
          <a:xfrm>
            <a:off x="5943600" y="3657600"/>
            <a:ext cx="1219200" cy="1219200"/>
            <a:chOff x="2736" y="1344"/>
            <a:chExt cx="768" cy="768"/>
          </a:xfrm>
        </p:grpSpPr>
        <p:pic>
          <p:nvPicPr>
            <p:cNvPr id="108669" name="Picture 12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736" y="1344"/>
              <a:ext cx="1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108670" name="Picture 12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32" y="1440"/>
              <a:ext cx="1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108671" name="Picture 12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928" y="1536"/>
              <a:ext cx="1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pic>
          <p:nvPicPr>
            <p:cNvPr id="108672" name="Picture 12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024" y="1632"/>
              <a:ext cx="180" cy="4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</p:pic>
        <p:grpSp>
          <p:nvGrpSpPr>
            <p:cNvPr id="36965" name="Group 129"/>
            <p:cNvGrpSpPr>
              <a:grpSpLocks/>
            </p:cNvGrpSpPr>
            <p:nvPr/>
          </p:nvGrpSpPr>
          <p:grpSpPr bwMode="auto">
            <a:xfrm>
              <a:off x="2928" y="1392"/>
              <a:ext cx="372" cy="672"/>
              <a:chOff x="3216" y="1392"/>
              <a:chExt cx="372" cy="672"/>
            </a:xfrm>
          </p:grpSpPr>
          <p:pic>
            <p:nvPicPr>
              <p:cNvPr id="108674" name="Picture 13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216" y="1392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75" name="Picture 131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312" y="1488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76" name="Picture 13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408" y="1584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6966" name="Group 133"/>
            <p:cNvGrpSpPr>
              <a:grpSpLocks/>
            </p:cNvGrpSpPr>
            <p:nvPr/>
          </p:nvGrpSpPr>
          <p:grpSpPr bwMode="auto">
            <a:xfrm>
              <a:off x="3024" y="1392"/>
              <a:ext cx="372" cy="672"/>
              <a:chOff x="3216" y="1392"/>
              <a:chExt cx="372" cy="672"/>
            </a:xfrm>
          </p:grpSpPr>
          <p:pic>
            <p:nvPicPr>
              <p:cNvPr id="108678" name="Picture 134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216" y="1392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79" name="Picture 135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312" y="1488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80" name="Picture 136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408" y="1584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6967" name="Group 137"/>
            <p:cNvGrpSpPr>
              <a:grpSpLocks/>
            </p:cNvGrpSpPr>
            <p:nvPr/>
          </p:nvGrpSpPr>
          <p:grpSpPr bwMode="auto">
            <a:xfrm>
              <a:off x="3132" y="1392"/>
              <a:ext cx="372" cy="672"/>
              <a:chOff x="3216" y="1392"/>
              <a:chExt cx="372" cy="672"/>
            </a:xfrm>
          </p:grpSpPr>
          <p:pic>
            <p:nvPicPr>
              <p:cNvPr id="108682" name="Picture 138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216" y="1392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83" name="Picture 139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312" y="1488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684" name="Picture 140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3408" y="1584"/>
                <a:ext cx="180" cy="48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6876" name="Group 189"/>
          <p:cNvGrpSpPr>
            <a:grpSpLocks/>
          </p:cNvGrpSpPr>
          <p:nvPr/>
        </p:nvGrpSpPr>
        <p:grpSpPr bwMode="auto">
          <a:xfrm>
            <a:off x="4724400" y="5029200"/>
            <a:ext cx="1223963" cy="1243013"/>
            <a:chOff x="2688" y="2496"/>
            <a:chExt cx="771" cy="783"/>
          </a:xfrm>
        </p:grpSpPr>
        <p:grpSp>
          <p:nvGrpSpPr>
            <p:cNvPr id="36946" name="Group 184"/>
            <p:cNvGrpSpPr>
              <a:grpSpLocks/>
            </p:cNvGrpSpPr>
            <p:nvPr/>
          </p:nvGrpSpPr>
          <p:grpSpPr bwMode="auto">
            <a:xfrm>
              <a:off x="3024" y="2496"/>
              <a:ext cx="435" cy="783"/>
              <a:chOff x="2688" y="2496"/>
              <a:chExt cx="435" cy="783"/>
            </a:xfrm>
          </p:grpSpPr>
          <p:pic>
            <p:nvPicPr>
              <p:cNvPr id="108729" name="Picture 185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688" y="2496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30" name="Picture 18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784" y="2544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31" name="Picture 187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880" y="2640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32" name="Picture 188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976" y="2688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6947" name="Group 179"/>
            <p:cNvGrpSpPr>
              <a:grpSpLocks/>
            </p:cNvGrpSpPr>
            <p:nvPr/>
          </p:nvGrpSpPr>
          <p:grpSpPr bwMode="auto">
            <a:xfrm>
              <a:off x="2832" y="2496"/>
              <a:ext cx="435" cy="783"/>
              <a:chOff x="2688" y="2496"/>
              <a:chExt cx="435" cy="783"/>
            </a:xfrm>
          </p:grpSpPr>
          <p:pic>
            <p:nvPicPr>
              <p:cNvPr id="108724" name="Picture 180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688" y="2496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25" name="Picture 18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784" y="2544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26" name="Picture 18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880" y="2640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27" name="Picture 183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976" y="2688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6948" name="Group 178"/>
            <p:cNvGrpSpPr>
              <a:grpSpLocks/>
            </p:cNvGrpSpPr>
            <p:nvPr/>
          </p:nvGrpSpPr>
          <p:grpSpPr bwMode="auto">
            <a:xfrm>
              <a:off x="2688" y="2496"/>
              <a:ext cx="435" cy="783"/>
              <a:chOff x="2688" y="2496"/>
              <a:chExt cx="435" cy="783"/>
            </a:xfrm>
          </p:grpSpPr>
          <p:pic>
            <p:nvPicPr>
              <p:cNvPr id="108718" name="Picture 174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688" y="2496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19" name="Picture 175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784" y="2544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20" name="Picture 17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880" y="2640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21" name="Picture 177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976" y="2688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grpSp>
        <p:nvGrpSpPr>
          <p:cNvPr id="36877" name="Group 147"/>
          <p:cNvGrpSpPr>
            <a:grpSpLocks/>
          </p:cNvGrpSpPr>
          <p:nvPr/>
        </p:nvGrpSpPr>
        <p:grpSpPr bwMode="auto">
          <a:xfrm>
            <a:off x="3352800" y="5257800"/>
            <a:ext cx="762000" cy="1030288"/>
            <a:chOff x="1584" y="2112"/>
            <a:chExt cx="585" cy="1129"/>
          </a:xfrm>
        </p:grpSpPr>
        <p:pic>
          <p:nvPicPr>
            <p:cNvPr id="108687" name="Picture 14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584" y="2112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688" name="Picture 14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60" y="2190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689" name="Picture 14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35" y="2269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690" name="Picture 14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811" y="2347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pSp>
        <p:nvGrpSpPr>
          <p:cNvPr id="36878" name="Group 148"/>
          <p:cNvGrpSpPr>
            <a:grpSpLocks/>
          </p:cNvGrpSpPr>
          <p:nvPr/>
        </p:nvGrpSpPr>
        <p:grpSpPr bwMode="auto">
          <a:xfrm>
            <a:off x="3581400" y="5257800"/>
            <a:ext cx="762000" cy="1030288"/>
            <a:chOff x="1584" y="2112"/>
            <a:chExt cx="585" cy="1129"/>
          </a:xfrm>
        </p:grpSpPr>
        <p:pic>
          <p:nvPicPr>
            <p:cNvPr id="108693" name="Picture 149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584" y="2112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694" name="Picture 150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60" y="2190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695" name="Picture 151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35" y="2269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696" name="Picture 152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811" y="2347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pSp>
        <p:nvGrpSpPr>
          <p:cNvPr id="36879" name="Group 153"/>
          <p:cNvGrpSpPr>
            <a:grpSpLocks/>
          </p:cNvGrpSpPr>
          <p:nvPr/>
        </p:nvGrpSpPr>
        <p:grpSpPr bwMode="auto">
          <a:xfrm>
            <a:off x="3810000" y="5257800"/>
            <a:ext cx="762000" cy="1030288"/>
            <a:chOff x="1584" y="2112"/>
            <a:chExt cx="585" cy="1129"/>
          </a:xfrm>
        </p:grpSpPr>
        <p:pic>
          <p:nvPicPr>
            <p:cNvPr id="108698" name="Picture 15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584" y="2112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699" name="Picture 15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60" y="2190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700" name="Picture 15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735" y="2269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701" name="Picture 157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811" y="2347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pSp>
        <p:nvGrpSpPr>
          <p:cNvPr id="36880" name="Group 158"/>
          <p:cNvGrpSpPr>
            <a:grpSpLocks/>
          </p:cNvGrpSpPr>
          <p:nvPr/>
        </p:nvGrpSpPr>
        <p:grpSpPr bwMode="auto">
          <a:xfrm>
            <a:off x="4419600" y="5486400"/>
            <a:ext cx="457200" cy="725488"/>
            <a:chOff x="1584" y="2112"/>
            <a:chExt cx="585" cy="1129"/>
          </a:xfrm>
        </p:grpSpPr>
        <p:pic>
          <p:nvPicPr>
            <p:cNvPr id="108703" name="Picture 15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584" y="2112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704" name="Picture 160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659" y="2191"/>
              <a:ext cx="360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705" name="Picture 16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734" y="2268"/>
              <a:ext cx="360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706" name="Picture 16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12" y="2347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pSp>
        <p:nvGrpSpPr>
          <p:cNvPr id="36881" name="Group 163"/>
          <p:cNvGrpSpPr>
            <a:grpSpLocks/>
          </p:cNvGrpSpPr>
          <p:nvPr/>
        </p:nvGrpSpPr>
        <p:grpSpPr bwMode="auto">
          <a:xfrm>
            <a:off x="4572000" y="5410200"/>
            <a:ext cx="457200" cy="725488"/>
            <a:chOff x="1584" y="2112"/>
            <a:chExt cx="585" cy="1129"/>
          </a:xfrm>
        </p:grpSpPr>
        <p:pic>
          <p:nvPicPr>
            <p:cNvPr id="108708" name="Picture 164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584" y="2112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709" name="Picture 165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659" y="2191"/>
              <a:ext cx="360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710" name="Picture 166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734" y="2268"/>
              <a:ext cx="360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711" name="Picture 16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12" y="2347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pSp>
        <p:nvGrpSpPr>
          <p:cNvPr id="36882" name="Group 168"/>
          <p:cNvGrpSpPr>
            <a:grpSpLocks/>
          </p:cNvGrpSpPr>
          <p:nvPr/>
        </p:nvGrpSpPr>
        <p:grpSpPr bwMode="auto">
          <a:xfrm>
            <a:off x="4800600" y="5486400"/>
            <a:ext cx="457200" cy="725488"/>
            <a:chOff x="1584" y="2112"/>
            <a:chExt cx="585" cy="1129"/>
          </a:xfrm>
        </p:grpSpPr>
        <p:pic>
          <p:nvPicPr>
            <p:cNvPr id="108713" name="Picture 169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584" y="2112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714" name="Picture 170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659" y="2191"/>
              <a:ext cx="360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715" name="Picture 171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734" y="2268"/>
              <a:ext cx="360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  <p:pic>
          <p:nvPicPr>
            <p:cNvPr id="108716" name="Picture 17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812" y="2347"/>
              <a:ext cx="358" cy="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</p:pic>
      </p:grpSp>
      <p:grpSp>
        <p:nvGrpSpPr>
          <p:cNvPr id="36883" name="Group 193"/>
          <p:cNvGrpSpPr>
            <a:grpSpLocks/>
          </p:cNvGrpSpPr>
          <p:nvPr/>
        </p:nvGrpSpPr>
        <p:grpSpPr bwMode="auto">
          <a:xfrm>
            <a:off x="3886200" y="3733800"/>
            <a:ext cx="1223963" cy="1243013"/>
            <a:chOff x="2688" y="2496"/>
            <a:chExt cx="771" cy="783"/>
          </a:xfrm>
        </p:grpSpPr>
        <p:grpSp>
          <p:nvGrpSpPr>
            <p:cNvPr id="36907" name="Group 194"/>
            <p:cNvGrpSpPr>
              <a:grpSpLocks/>
            </p:cNvGrpSpPr>
            <p:nvPr/>
          </p:nvGrpSpPr>
          <p:grpSpPr bwMode="auto">
            <a:xfrm>
              <a:off x="3024" y="2496"/>
              <a:ext cx="435" cy="783"/>
              <a:chOff x="2688" y="2496"/>
              <a:chExt cx="435" cy="783"/>
            </a:xfrm>
          </p:grpSpPr>
          <p:pic>
            <p:nvPicPr>
              <p:cNvPr id="108739" name="Picture 195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688" y="2496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40" name="Picture 19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784" y="2544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41" name="Picture 197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880" y="2640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42" name="Picture 198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976" y="2688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6908" name="Group 199"/>
            <p:cNvGrpSpPr>
              <a:grpSpLocks/>
            </p:cNvGrpSpPr>
            <p:nvPr/>
          </p:nvGrpSpPr>
          <p:grpSpPr bwMode="auto">
            <a:xfrm>
              <a:off x="2832" y="2496"/>
              <a:ext cx="435" cy="783"/>
              <a:chOff x="2688" y="2496"/>
              <a:chExt cx="435" cy="783"/>
            </a:xfrm>
          </p:grpSpPr>
          <p:pic>
            <p:nvPicPr>
              <p:cNvPr id="108744" name="Picture 200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688" y="2496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45" name="Picture 201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784" y="2544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46" name="Picture 20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880" y="2640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47" name="Picture 203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976" y="2688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  <p:grpSp>
          <p:nvGrpSpPr>
            <p:cNvPr id="36909" name="Group 204"/>
            <p:cNvGrpSpPr>
              <a:grpSpLocks/>
            </p:cNvGrpSpPr>
            <p:nvPr/>
          </p:nvGrpSpPr>
          <p:grpSpPr bwMode="auto">
            <a:xfrm>
              <a:off x="2688" y="2496"/>
              <a:ext cx="435" cy="783"/>
              <a:chOff x="2688" y="2496"/>
              <a:chExt cx="435" cy="783"/>
            </a:xfrm>
          </p:grpSpPr>
          <p:pic>
            <p:nvPicPr>
              <p:cNvPr id="108749" name="Picture 205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688" y="2496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50" name="Picture 206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784" y="2544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51" name="Picture 207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880" y="2640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  <p:pic>
            <p:nvPicPr>
              <p:cNvPr id="108752" name="Picture 208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976" y="2688"/>
                <a:ext cx="147" cy="5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108753" name="Text Box 209"/>
          <p:cNvSpPr txBox="1">
            <a:spLocks noChangeArrowheads="1"/>
          </p:cNvSpPr>
          <p:nvPr/>
        </p:nvSpPr>
        <p:spPr bwMode="auto">
          <a:xfrm>
            <a:off x="4127891" y="1448052"/>
            <a:ext cx="14478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ja-JP" sz="2400" b="1" dirty="0" smtClean="0">
                <a:solidFill>
                  <a:srgbClr val="D1D1CB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Grafting, Cutting </a:t>
            </a:r>
          </a:p>
        </p:txBody>
      </p:sp>
      <p:sp>
        <p:nvSpPr>
          <p:cNvPr id="108754" name="Text Box 210"/>
          <p:cNvSpPr txBox="1">
            <a:spLocks noChangeArrowheads="1"/>
          </p:cNvSpPr>
          <p:nvPr/>
        </p:nvSpPr>
        <p:spPr bwMode="auto">
          <a:xfrm>
            <a:off x="6375400" y="1455003"/>
            <a:ext cx="22860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ja-JP" sz="2400" b="1" dirty="0" smtClean="0">
                <a:solidFill>
                  <a:srgbClr val="D1D1CB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Seed orchard, Scion garden </a:t>
            </a:r>
          </a:p>
        </p:txBody>
      </p:sp>
      <p:sp>
        <p:nvSpPr>
          <p:cNvPr id="108755" name="Text Box 211"/>
          <p:cNvSpPr txBox="1">
            <a:spLocks noChangeArrowheads="1"/>
          </p:cNvSpPr>
          <p:nvPr/>
        </p:nvSpPr>
        <p:spPr bwMode="auto">
          <a:xfrm>
            <a:off x="3352800" y="3657600"/>
            <a:ext cx="2057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ja-JP" sz="2400" b="1" smtClean="0">
                <a:solidFill>
                  <a:srgbClr val="D1D1CB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Afforestation </a:t>
            </a:r>
          </a:p>
        </p:txBody>
      </p:sp>
      <p:sp>
        <p:nvSpPr>
          <p:cNvPr id="108756" name="Text Box 212"/>
          <p:cNvSpPr txBox="1">
            <a:spLocks noChangeArrowheads="1"/>
          </p:cNvSpPr>
          <p:nvPr/>
        </p:nvSpPr>
        <p:spPr bwMode="auto">
          <a:xfrm>
            <a:off x="3276600" y="5334000"/>
            <a:ext cx="259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ja-JP" sz="2400" b="1" dirty="0" smtClean="0">
                <a:solidFill>
                  <a:srgbClr val="D1D1CB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Progeny test </a:t>
            </a:r>
          </a:p>
        </p:txBody>
      </p:sp>
      <p:sp>
        <p:nvSpPr>
          <p:cNvPr id="108757" name="Text Box 213"/>
          <p:cNvSpPr txBox="1">
            <a:spLocks noChangeArrowheads="1"/>
          </p:cNvSpPr>
          <p:nvPr/>
        </p:nvSpPr>
        <p:spPr bwMode="auto">
          <a:xfrm>
            <a:off x="5181600" y="3657600"/>
            <a:ext cx="259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ja-JP" sz="2400" b="1" smtClean="0">
                <a:solidFill>
                  <a:srgbClr val="D1D1CB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Propagation</a:t>
            </a:r>
          </a:p>
        </p:txBody>
      </p:sp>
      <p:sp>
        <p:nvSpPr>
          <p:cNvPr id="108758" name="Text Box 214"/>
          <p:cNvSpPr txBox="1">
            <a:spLocks noChangeArrowheads="1"/>
          </p:cNvSpPr>
          <p:nvPr/>
        </p:nvSpPr>
        <p:spPr bwMode="auto">
          <a:xfrm>
            <a:off x="2514600" y="700087"/>
            <a:ext cx="2590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ja-JP" sz="2800" b="1" dirty="0" smtClean="0">
                <a:solidFill>
                  <a:srgbClr val="FF1B1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Selection</a:t>
            </a:r>
          </a:p>
        </p:txBody>
      </p:sp>
      <p:sp>
        <p:nvSpPr>
          <p:cNvPr id="36890" name="AutoShape 215"/>
          <p:cNvSpPr>
            <a:spLocks noChangeArrowheads="1"/>
          </p:cNvSpPr>
          <p:nvPr/>
        </p:nvSpPr>
        <p:spPr bwMode="auto">
          <a:xfrm>
            <a:off x="5181600" y="2590800"/>
            <a:ext cx="381000" cy="304800"/>
          </a:xfrm>
          <a:prstGeom prst="rightArrow">
            <a:avLst>
              <a:gd name="adj1" fmla="val 50000"/>
              <a:gd name="adj2" fmla="val 3125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ja-JP" altLang="en-US" sz="4400">
              <a:solidFill>
                <a:srgbClr val="D1D1CB"/>
              </a:solidFill>
              <a:latin typeface="Times New Roman" pitchFamily="18" charset="0"/>
            </a:endParaRPr>
          </a:p>
        </p:txBody>
      </p:sp>
      <p:sp>
        <p:nvSpPr>
          <p:cNvPr id="36891" name="AutoShape 216"/>
          <p:cNvSpPr>
            <a:spLocks noChangeArrowheads="1"/>
          </p:cNvSpPr>
          <p:nvPr/>
        </p:nvSpPr>
        <p:spPr bwMode="auto">
          <a:xfrm>
            <a:off x="6172200" y="3276600"/>
            <a:ext cx="381000" cy="4572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ja-JP" altLang="en-US" sz="4400">
              <a:solidFill>
                <a:srgbClr val="D1D1CB"/>
              </a:solidFill>
              <a:latin typeface="Times New Roman" pitchFamily="18" charset="0"/>
            </a:endParaRPr>
          </a:p>
        </p:txBody>
      </p:sp>
      <p:sp>
        <p:nvSpPr>
          <p:cNvPr id="36892" name="AutoShape 217"/>
          <p:cNvSpPr>
            <a:spLocks noChangeArrowheads="1"/>
          </p:cNvSpPr>
          <p:nvPr/>
        </p:nvSpPr>
        <p:spPr bwMode="auto">
          <a:xfrm>
            <a:off x="3124200" y="4038600"/>
            <a:ext cx="457200" cy="381000"/>
          </a:xfrm>
          <a:prstGeom prst="leftArrow">
            <a:avLst>
              <a:gd name="adj1" fmla="val 50000"/>
              <a:gd name="adj2" fmla="val 3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ja-JP" altLang="en-US" sz="4400">
              <a:solidFill>
                <a:srgbClr val="D1D1CB"/>
              </a:solidFill>
              <a:latin typeface="Times New Roman" pitchFamily="18" charset="0"/>
            </a:endParaRPr>
          </a:p>
        </p:txBody>
      </p:sp>
      <p:sp>
        <p:nvSpPr>
          <p:cNvPr id="36893" name="AutoShape 218"/>
          <p:cNvSpPr>
            <a:spLocks noChangeArrowheads="1"/>
          </p:cNvSpPr>
          <p:nvPr/>
        </p:nvSpPr>
        <p:spPr bwMode="auto">
          <a:xfrm>
            <a:off x="5257800" y="4114800"/>
            <a:ext cx="457200" cy="381000"/>
          </a:xfrm>
          <a:prstGeom prst="leftArrow">
            <a:avLst>
              <a:gd name="adj1" fmla="val 50000"/>
              <a:gd name="adj2" fmla="val 3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ja-JP" altLang="en-US" sz="4400">
              <a:solidFill>
                <a:srgbClr val="D1D1CB"/>
              </a:solidFill>
              <a:latin typeface="Times New Roman" pitchFamily="18" charset="0"/>
            </a:endParaRPr>
          </a:p>
        </p:txBody>
      </p:sp>
      <p:sp>
        <p:nvSpPr>
          <p:cNvPr id="108763" name="Text Box 219"/>
          <p:cNvSpPr txBox="1">
            <a:spLocks noChangeArrowheads="1"/>
          </p:cNvSpPr>
          <p:nvPr/>
        </p:nvSpPr>
        <p:spPr bwMode="auto">
          <a:xfrm>
            <a:off x="609600" y="3886200"/>
            <a:ext cx="25908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ja-JP" sz="2800" b="1" smtClean="0">
                <a:solidFill>
                  <a:srgbClr val="FF1B1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Cycle selection</a:t>
            </a:r>
          </a:p>
        </p:txBody>
      </p:sp>
      <p:sp>
        <p:nvSpPr>
          <p:cNvPr id="36895" name="AutoShape 220"/>
          <p:cNvSpPr>
            <a:spLocks noChangeArrowheads="1"/>
          </p:cNvSpPr>
          <p:nvPr/>
        </p:nvSpPr>
        <p:spPr bwMode="auto">
          <a:xfrm flipH="1">
            <a:off x="2209800" y="5257800"/>
            <a:ext cx="914400" cy="533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7251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650" y="0"/>
                </a:moveTo>
                <a:lnTo>
                  <a:pt x="11700" y="7200"/>
                </a:lnTo>
                <a:lnTo>
                  <a:pt x="14786" y="7200"/>
                </a:lnTo>
                <a:lnTo>
                  <a:pt x="14786" y="17251"/>
                </a:lnTo>
                <a:lnTo>
                  <a:pt x="0" y="17251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665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108765" name="Text Box 221"/>
          <p:cNvSpPr txBox="1">
            <a:spLocks noChangeArrowheads="1"/>
          </p:cNvSpPr>
          <p:nvPr/>
        </p:nvSpPr>
        <p:spPr bwMode="auto">
          <a:xfrm>
            <a:off x="7010400" y="5638800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ja-JP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Evaluation</a:t>
            </a:r>
          </a:p>
        </p:txBody>
      </p:sp>
      <p:sp>
        <p:nvSpPr>
          <p:cNvPr id="36897" name="AutoShape 222"/>
          <p:cNvSpPr>
            <a:spLocks noChangeArrowheads="1"/>
          </p:cNvSpPr>
          <p:nvPr/>
        </p:nvSpPr>
        <p:spPr bwMode="auto">
          <a:xfrm rot="16200000" flipH="1">
            <a:off x="6134100" y="4762500"/>
            <a:ext cx="685800" cy="9144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7251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650" y="0"/>
                </a:moveTo>
                <a:lnTo>
                  <a:pt x="11700" y="7200"/>
                </a:lnTo>
                <a:lnTo>
                  <a:pt x="14786" y="7200"/>
                </a:lnTo>
                <a:lnTo>
                  <a:pt x="14786" y="17251"/>
                </a:lnTo>
                <a:lnTo>
                  <a:pt x="0" y="17251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665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ja-JP" altLang="en-US"/>
          </a:p>
        </p:txBody>
      </p:sp>
      <p:sp>
        <p:nvSpPr>
          <p:cNvPr id="36898" name="AutoShape 223"/>
          <p:cNvSpPr>
            <a:spLocks noChangeArrowheads="1"/>
          </p:cNvSpPr>
          <p:nvPr/>
        </p:nvSpPr>
        <p:spPr bwMode="auto">
          <a:xfrm>
            <a:off x="6324600" y="5715000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ja-JP" altLang="en-US" sz="4400">
              <a:solidFill>
                <a:srgbClr val="D1D1CB"/>
              </a:solidFill>
              <a:latin typeface="Times New Roman" pitchFamily="18" charset="0"/>
            </a:endParaRPr>
          </a:p>
        </p:txBody>
      </p:sp>
      <p:sp>
        <p:nvSpPr>
          <p:cNvPr id="36899" name="AutoShape 224"/>
          <p:cNvSpPr>
            <a:spLocks noChangeArrowheads="1"/>
          </p:cNvSpPr>
          <p:nvPr/>
        </p:nvSpPr>
        <p:spPr bwMode="auto">
          <a:xfrm flipV="1">
            <a:off x="2209800" y="3505200"/>
            <a:ext cx="381000" cy="4572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ja-JP" altLang="en-US" sz="4400">
              <a:solidFill>
                <a:srgbClr val="D1D1CB"/>
              </a:solidFill>
              <a:latin typeface="Times New Roman" pitchFamily="18" charset="0"/>
            </a:endParaRPr>
          </a:p>
        </p:txBody>
      </p:sp>
      <p:sp>
        <p:nvSpPr>
          <p:cNvPr id="36900" name="AutoShape 225"/>
          <p:cNvSpPr>
            <a:spLocks noChangeArrowheads="1"/>
          </p:cNvSpPr>
          <p:nvPr/>
        </p:nvSpPr>
        <p:spPr bwMode="auto">
          <a:xfrm flipV="1">
            <a:off x="7772400" y="3505200"/>
            <a:ext cx="381000" cy="1828800"/>
          </a:xfrm>
          <a:prstGeom prst="downArrow">
            <a:avLst>
              <a:gd name="adj1" fmla="val 50000"/>
              <a:gd name="adj2" fmla="val 14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ja-JP" altLang="en-US" sz="4400">
              <a:solidFill>
                <a:srgbClr val="D1D1CB"/>
              </a:solidFill>
              <a:latin typeface="Times New Roman" pitchFamily="18" charset="0"/>
            </a:endParaRPr>
          </a:p>
        </p:txBody>
      </p:sp>
      <p:sp>
        <p:nvSpPr>
          <p:cNvPr id="108770" name="Text Box 226"/>
          <p:cNvSpPr txBox="1">
            <a:spLocks noChangeArrowheads="1"/>
          </p:cNvSpPr>
          <p:nvPr/>
        </p:nvSpPr>
        <p:spPr bwMode="auto">
          <a:xfrm>
            <a:off x="7202714" y="2968990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ja-JP" sz="2400" b="1" dirty="0" smtClean="0">
                <a:solidFill>
                  <a:srgbClr val="FF1B1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Improving</a:t>
            </a:r>
          </a:p>
        </p:txBody>
      </p:sp>
      <p:sp>
        <p:nvSpPr>
          <p:cNvPr id="108771" name="Text Box 227"/>
          <p:cNvSpPr txBox="1">
            <a:spLocks noChangeArrowheads="1"/>
          </p:cNvSpPr>
          <p:nvPr/>
        </p:nvSpPr>
        <p:spPr bwMode="auto">
          <a:xfrm>
            <a:off x="1524000" y="4800600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ja-JP" sz="2400" b="1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Evaluation</a:t>
            </a:r>
          </a:p>
        </p:txBody>
      </p:sp>
      <p:sp>
        <p:nvSpPr>
          <p:cNvPr id="36903" name="AutoShape 228"/>
          <p:cNvSpPr>
            <a:spLocks noChangeArrowheads="1"/>
          </p:cNvSpPr>
          <p:nvPr/>
        </p:nvSpPr>
        <p:spPr bwMode="auto">
          <a:xfrm flipV="1">
            <a:off x="2209800" y="4419600"/>
            <a:ext cx="381000" cy="4572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kumimoji="1" lang="ja-JP" altLang="en-US" sz="4400">
              <a:solidFill>
                <a:srgbClr val="D1D1CB"/>
              </a:solidFill>
              <a:latin typeface="Times New Roman" pitchFamily="18" charset="0"/>
            </a:endParaRPr>
          </a:p>
        </p:txBody>
      </p:sp>
      <p:sp>
        <p:nvSpPr>
          <p:cNvPr id="108773" name="Text Box 229"/>
          <p:cNvSpPr txBox="1">
            <a:spLocks noChangeArrowheads="1"/>
          </p:cNvSpPr>
          <p:nvPr/>
        </p:nvSpPr>
        <p:spPr bwMode="auto">
          <a:xfrm>
            <a:off x="1371600" y="1828800"/>
            <a:ext cx="1905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ja-JP" sz="3200" b="1" smtClean="0">
                <a:solidFill>
                  <a:srgbClr val="D1D1CB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Forests </a:t>
            </a:r>
          </a:p>
        </p:txBody>
      </p:sp>
      <p:sp>
        <p:nvSpPr>
          <p:cNvPr id="108774" name="Rectangle 230"/>
          <p:cNvSpPr>
            <a:spLocks noChangeArrowheads="1"/>
          </p:cNvSpPr>
          <p:nvPr/>
        </p:nvSpPr>
        <p:spPr bwMode="auto">
          <a:xfrm>
            <a:off x="1809750" y="180975"/>
            <a:ext cx="5127625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ja-JP" sz="32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Outline of plus tree selection</a:t>
            </a:r>
          </a:p>
        </p:txBody>
      </p:sp>
      <p:sp>
        <p:nvSpPr>
          <p:cNvPr id="36906" name="スライド番号プレースホルダー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9CDD896B-AAFA-418F-A76E-82A25C69C037}" type="slidenum">
              <a:rPr lang="en-US" altLang="ja-JP" smtClean="0">
                <a:solidFill>
                  <a:srgbClr val="FFFFFF"/>
                </a:solidFill>
              </a:rPr>
              <a:pPr eaLnBrk="1" hangingPunct="1"/>
              <a:t>9</a:t>
            </a:fld>
            <a:endParaRPr lang="en-US" altLang="ja-JP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5827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1100</TotalTime>
  <Words>625</Words>
  <Application>Microsoft Macintosh PowerPoint</Application>
  <PresentationFormat>画面に合わせる (4:3)</PresentationFormat>
  <Paragraphs>152</Paragraphs>
  <Slides>14</Slides>
  <Notes>8</Notes>
  <HiddenSlides>0</HiddenSlides>
  <MMClips>0</MMClips>
  <ScaleCrop>false</ScaleCrop>
  <HeadingPairs>
    <vt:vector size="6" baseType="variant"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16" baseType="lpstr">
      <vt:lpstr>Office Theme</vt:lpstr>
      <vt:lpstr>Bitmap Image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Target Species</vt:lpstr>
      <vt:lpstr>Justification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Breeding Drought Tolerant Trees for Adaptation to Climate Change In Drylands of Kenya</dc:title>
  <dc:creator>NPC-DRY</dc:creator>
  <cp:lastModifiedBy>後藤 健</cp:lastModifiedBy>
  <cp:revision>60</cp:revision>
  <dcterms:created xsi:type="dcterms:W3CDTF">2013-09-09T14:54:34Z</dcterms:created>
  <dcterms:modified xsi:type="dcterms:W3CDTF">2013-09-28T21:54:45Z</dcterms:modified>
</cp:coreProperties>
</file>