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3" r:id="rId4"/>
    <p:sldId id="260" r:id="rId5"/>
    <p:sldId id="262" r:id="rId6"/>
    <p:sldId id="263" r:id="rId7"/>
    <p:sldId id="269" r:id="rId8"/>
    <p:sldId id="264" r:id="rId9"/>
    <p:sldId id="271" r:id="rId10"/>
    <p:sldId id="270" r:id="rId11"/>
    <p:sldId id="272" r:id="rId12"/>
    <p:sldId id="265" r:id="rId13"/>
    <p:sldId id="268" r:id="rId14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795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17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F9DA24-92CD-421F-A5CB-04DDF1EF9EFA}" type="doc">
      <dgm:prSet loTypeId="urn:microsoft.com/office/officeart/2005/8/layout/hProcess9" loCatId="process" qsTypeId="urn:microsoft.com/office/officeart/2005/8/quickstyle/3d1" qsCatId="3D" csTypeId="urn:microsoft.com/office/officeart/2005/8/colors/colorful5" csCatId="colorful" phldr="1"/>
      <dgm:spPr/>
    </dgm:pt>
    <dgm:pt modelId="{C4A5A39E-0AB8-4397-82FF-E1DE8E3398D3}">
      <dgm:prSet phldrT="[テキスト]" custT="1"/>
      <dgm:spPr/>
      <dgm:t>
        <a:bodyPr anchor="t" anchorCtr="1"/>
        <a:lstStyle/>
        <a:p>
          <a:pPr>
            <a:lnSpc>
              <a:spcPct val="100000"/>
            </a:lnSpc>
            <a:spcAft>
              <a:spcPts val="0"/>
            </a:spcAft>
          </a:pPr>
          <a:r>
            <a:rPr kumimoji="1" lang="en-US" altLang="ja-JP" sz="1700" b="1" u="sng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SOIL</a:t>
          </a:r>
          <a:r>
            <a:rPr kumimoji="1" lang="en-US" altLang="ja-JP" sz="1700" b="1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kumimoji="1" lang="en-US" altLang="ja-JP" sz="17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Fragility/Poor fertility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kumimoji="1" lang="en-US" altLang="ja-JP" sz="17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Salinization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kumimoji="1" lang="en-US" altLang="ja-JP" sz="17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Acidification</a:t>
          </a:r>
          <a:endParaRPr kumimoji="1" lang="en-US" altLang="ja-JP" sz="1700" noProof="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C667888E-A4E1-42C0-B137-88015A0A37B9}" type="parTrans" cxnId="{8F7BC299-3A5A-49C2-BEBC-6CD63155528C}">
      <dgm:prSet/>
      <dgm:spPr/>
      <dgm:t>
        <a:bodyPr/>
        <a:lstStyle/>
        <a:p>
          <a:endParaRPr kumimoji="1" lang="ja-JP" altLang="en-US"/>
        </a:p>
      </dgm:t>
    </dgm:pt>
    <dgm:pt modelId="{1F06AD4B-B15B-4D75-9B94-0A25B757BA53}" type="sibTrans" cxnId="{8F7BC299-3A5A-49C2-BEBC-6CD63155528C}">
      <dgm:prSet/>
      <dgm:spPr/>
      <dgm:t>
        <a:bodyPr/>
        <a:lstStyle/>
        <a:p>
          <a:endParaRPr kumimoji="1" lang="ja-JP" altLang="en-US"/>
        </a:p>
      </dgm:t>
    </dgm:pt>
    <dgm:pt modelId="{0AC6C57C-B334-4EFE-A44F-2463D21E5445}">
      <dgm:prSet phldrT="[テキスト]" custT="1"/>
      <dgm:spPr/>
      <dgm:t>
        <a:bodyPr lIns="0" rIns="0" anchor="t" anchorCtr="1"/>
        <a:lstStyle/>
        <a:p>
          <a:pPr algn="ctr">
            <a:lnSpc>
              <a:spcPct val="100000"/>
            </a:lnSpc>
            <a:spcAft>
              <a:spcPts val="0"/>
            </a:spcAft>
          </a:pPr>
          <a:r>
            <a:rPr kumimoji="1" lang="en-US" altLang="ja-JP" sz="1700" b="1" u="sng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DECREASE</a:t>
          </a:r>
          <a:r>
            <a:rPr kumimoji="1" lang="en-US" altLang="ja-JP" sz="16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/>
          </a:r>
          <a:br>
            <a:rPr kumimoji="1" lang="en-US" altLang="ja-JP" sz="16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</a:br>
          <a:r>
            <a:rPr kumimoji="1" lang="en-US" altLang="ja-JP" sz="16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Ara</a:t>
          </a:r>
          <a:r>
            <a:rPr kumimoji="1" lang="en-US" altLang="ja-JP" sz="17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ble land</a:t>
          </a:r>
          <a:br>
            <a:rPr kumimoji="1" lang="en-US" altLang="ja-JP" sz="17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</a:br>
          <a:r>
            <a:rPr kumimoji="1" lang="en-US" altLang="ja-JP" sz="17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Forest area</a:t>
          </a:r>
          <a:br>
            <a:rPr kumimoji="1" lang="en-US" altLang="ja-JP" sz="17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</a:br>
          <a:r>
            <a:rPr kumimoji="1" lang="en-US" altLang="ja-JP" sz="17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Crop yield</a:t>
          </a:r>
        </a:p>
      </dgm:t>
    </dgm:pt>
    <dgm:pt modelId="{9F65BE6D-E218-4BCA-9021-19FC72A4DDD8}" type="parTrans" cxnId="{7E18E2D6-BA91-4F66-BCCC-A8AD097C71D7}">
      <dgm:prSet/>
      <dgm:spPr/>
      <dgm:t>
        <a:bodyPr/>
        <a:lstStyle/>
        <a:p>
          <a:endParaRPr kumimoji="1" lang="ja-JP" altLang="en-US"/>
        </a:p>
      </dgm:t>
    </dgm:pt>
    <dgm:pt modelId="{8836F9E4-BF03-4BD2-8F12-D852C9B7B7B7}" type="sibTrans" cxnId="{7E18E2D6-BA91-4F66-BCCC-A8AD097C71D7}">
      <dgm:prSet/>
      <dgm:spPr/>
      <dgm:t>
        <a:bodyPr/>
        <a:lstStyle/>
        <a:p>
          <a:endParaRPr kumimoji="1" lang="ja-JP" altLang="en-US"/>
        </a:p>
      </dgm:t>
    </dgm:pt>
    <dgm:pt modelId="{B24DFE52-4F1C-4197-A738-67F4CECEDAA6}">
      <dgm:prSet phldrT="[テキスト]" custT="1"/>
      <dgm:spPr/>
      <dgm:t>
        <a:bodyPr anchor="t" anchorCtr="1"/>
        <a:lstStyle/>
        <a:p>
          <a:r>
            <a:rPr kumimoji="1" lang="en-US" altLang="ja-JP" sz="1700" b="1" u="sng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SERIOUS IMPACTS </a:t>
          </a:r>
          <a:r>
            <a:rPr kumimoji="1" lang="en-US" altLang="ja-JP" sz="1700" b="1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/>
          </a:r>
          <a:br>
            <a:rPr kumimoji="1" lang="en-US" altLang="ja-JP" sz="1700" b="1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</a:br>
          <a:endParaRPr kumimoji="1" lang="en-US" altLang="ja-JP" sz="1000" b="1" noProof="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r>
            <a:rPr kumimoji="1" lang="en-US" altLang="ja-JP" sz="17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On the livelihood of local peoples</a:t>
          </a:r>
          <a:endParaRPr kumimoji="1" lang="en-US" altLang="ja-JP" sz="1700" noProof="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gm:t>
    </dgm:pt>
    <dgm:pt modelId="{F1B29463-C0F0-47A6-819E-B65533157649}" type="parTrans" cxnId="{092AF2ED-2D24-48CD-9FC1-F910ECD3739F}">
      <dgm:prSet/>
      <dgm:spPr/>
      <dgm:t>
        <a:bodyPr/>
        <a:lstStyle/>
        <a:p>
          <a:endParaRPr kumimoji="1" lang="ja-JP" altLang="en-US"/>
        </a:p>
      </dgm:t>
    </dgm:pt>
    <dgm:pt modelId="{D622C047-34E0-4A8E-9328-4705290FC768}" type="sibTrans" cxnId="{092AF2ED-2D24-48CD-9FC1-F910ECD3739F}">
      <dgm:prSet/>
      <dgm:spPr/>
      <dgm:t>
        <a:bodyPr/>
        <a:lstStyle/>
        <a:p>
          <a:endParaRPr kumimoji="1" lang="ja-JP" altLang="en-US"/>
        </a:p>
      </dgm:t>
    </dgm:pt>
    <dgm:pt modelId="{53C114A3-F689-48BB-98EE-4A7203D9825B}" type="pres">
      <dgm:prSet presAssocID="{31F9DA24-92CD-421F-A5CB-04DDF1EF9EFA}" presName="CompostProcess" presStyleCnt="0">
        <dgm:presLayoutVars>
          <dgm:dir/>
          <dgm:resizeHandles val="exact"/>
        </dgm:presLayoutVars>
      </dgm:prSet>
      <dgm:spPr/>
    </dgm:pt>
    <dgm:pt modelId="{655407A6-A7CA-4079-B3EC-CF25643405CE}" type="pres">
      <dgm:prSet presAssocID="{31F9DA24-92CD-421F-A5CB-04DDF1EF9EFA}" presName="arrow" presStyleLbl="bgShp" presStyleIdx="0" presStyleCnt="1" custScaleX="117647" custLinFactNeighborX="0"/>
      <dgm:spPr/>
    </dgm:pt>
    <dgm:pt modelId="{DDCCA295-2F12-4778-94C0-F46C007EC5BF}" type="pres">
      <dgm:prSet presAssocID="{31F9DA24-92CD-421F-A5CB-04DDF1EF9EFA}" presName="linearProcess" presStyleCnt="0"/>
      <dgm:spPr/>
    </dgm:pt>
    <dgm:pt modelId="{AAEC1A21-BE61-4450-B75A-5F7803B82BDE}" type="pres">
      <dgm:prSet presAssocID="{C4A5A39E-0AB8-4397-82FF-E1DE8E3398D3}" presName="textNode" presStyleLbl="node1" presStyleIdx="0" presStyleCnt="3" custScaleX="101138" custScaleY="90426" custLinFactNeighborX="5421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231A270-6772-44BF-9230-5938AF04C00F}" type="pres">
      <dgm:prSet presAssocID="{1F06AD4B-B15B-4D75-9B94-0A25B757BA53}" presName="sibTrans" presStyleCnt="0"/>
      <dgm:spPr/>
    </dgm:pt>
    <dgm:pt modelId="{1A0477A4-2924-40E1-94DE-406FA27F249E}" type="pres">
      <dgm:prSet presAssocID="{0AC6C57C-B334-4EFE-A44F-2463D21E5445}" presName="textNode" presStyleLbl="node1" presStyleIdx="1" presStyleCnt="3" custScaleX="101138" custScaleY="90426" custLinFactNeighborX="-1868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047728-AA4B-4F50-B149-069EE3A50738}" type="pres">
      <dgm:prSet presAssocID="{8836F9E4-BF03-4BD2-8F12-D852C9B7B7B7}" presName="sibTrans" presStyleCnt="0"/>
      <dgm:spPr/>
    </dgm:pt>
    <dgm:pt modelId="{72AF79FC-6B8C-44FF-BA1C-41413D3DFA5B}" type="pres">
      <dgm:prSet presAssocID="{B24DFE52-4F1C-4197-A738-67F4CECEDAA6}" presName="textNode" presStyleLbl="node1" presStyleIdx="2" presStyleCnt="3" custScaleX="101138" custScaleY="90426" custLinFactNeighborX="-9127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6FB38B4-76FE-4F00-B7D3-61434885AC50}" type="presOf" srcId="{C4A5A39E-0AB8-4397-82FF-E1DE8E3398D3}" destId="{AAEC1A21-BE61-4450-B75A-5F7803B82BDE}" srcOrd="0" destOrd="0" presId="urn:microsoft.com/office/officeart/2005/8/layout/hProcess9"/>
    <dgm:cxn modelId="{7E18E2D6-BA91-4F66-BCCC-A8AD097C71D7}" srcId="{31F9DA24-92CD-421F-A5CB-04DDF1EF9EFA}" destId="{0AC6C57C-B334-4EFE-A44F-2463D21E5445}" srcOrd="1" destOrd="0" parTransId="{9F65BE6D-E218-4BCA-9021-19FC72A4DDD8}" sibTransId="{8836F9E4-BF03-4BD2-8F12-D852C9B7B7B7}"/>
    <dgm:cxn modelId="{8F7BC299-3A5A-49C2-BEBC-6CD63155528C}" srcId="{31F9DA24-92CD-421F-A5CB-04DDF1EF9EFA}" destId="{C4A5A39E-0AB8-4397-82FF-E1DE8E3398D3}" srcOrd="0" destOrd="0" parTransId="{C667888E-A4E1-42C0-B137-88015A0A37B9}" sibTransId="{1F06AD4B-B15B-4D75-9B94-0A25B757BA53}"/>
    <dgm:cxn modelId="{092AF2ED-2D24-48CD-9FC1-F910ECD3739F}" srcId="{31F9DA24-92CD-421F-A5CB-04DDF1EF9EFA}" destId="{B24DFE52-4F1C-4197-A738-67F4CECEDAA6}" srcOrd="2" destOrd="0" parTransId="{F1B29463-C0F0-47A6-819E-B65533157649}" sibTransId="{D622C047-34E0-4A8E-9328-4705290FC768}"/>
    <dgm:cxn modelId="{B38FF582-A7F3-44BB-8B6B-852290A3AE01}" type="presOf" srcId="{B24DFE52-4F1C-4197-A738-67F4CECEDAA6}" destId="{72AF79FC-6B8C-44FF-BA1C-41413D3DFA5B}" srcOrd="0" destOrd="0" presId="urn:microsoft.com/office/officeart/2005/8/layout/hProcess9"/>
    <dgm:cxn modelId="{F3E6F960-8B0D-428D-ACD4-C2006110E204}" type="presOf" srcId="{0AC6C57C-B334-4EFE-A44F-2463D21E5445}" destId="{1A0477A4-2924-40E1-94DE-406FA27F249E}" srcOrd="0" destOrd="0" presId="urn:microsoft.com/office/officeart/2005/8/layout/hProcess9"/>
    <dgm:cxn modelId="{0FC364E2-BCAE-4B1A-8790-7CE8BD12809A}" type="presOf" srcId="{31F9DA24-92CD-421F-A5CB-04DDF1EF9EFA}" destId="{53C114A3-F689-48BB-98EE-4A7203D9825B}" srcOrd="0" destOrd="0" presId="urn:microsoft.com/office/officeart/2005/8/layout/hProcess9"/>
    <dgm:cxn modelId="{5F649CC4-0DEE-45FD-A44C-CE5B95D9258C}" type="presParOf" srcId="{53C114A3-F689-48BB-98EE-4A7203D9825B}" destId="{655407A6-A7CA-4079-B3EC-CF25643405CE}" srcOrd="0" destOrd="0" presId="urn:microsoft.com/office/officeart/2005/8/layout/hProcess9"/>
    <dgm:cxn modelId="{1952FFF3-C80F-46BB-846B-4A47F331F3FF}" type="presParOf" srcId="{53C114A3-F689-48BB-98EE-4A7203D9825B}" destId="{DDCCA295-2F12-4778-94C0-F46C007EC5BF}" srcOrd="1" destOrd="0" presId="urn:microsoft.com/office/officeart/2005/8/layout/hProcess9"/>
    <dgm:cxn modelId="{1AF244E5-15EC-4FEA-9160-FDA29022CB43}" type="presParOf" srcId="{DDCCA295-2F12-4778-94C0-F46C007EC5BF}" destId="{AAEC1A21-BE61-4450-B75A-5F7803B82BDE}" srcOrd="0" destOrd="0" presId="urn:microsoft.com/office/officeart/2005/8/layout/hProcess9"/>
    <dgm:cxn modelId="{68D19F40-AA8C-4248-8799-53F4877DF215}" type="presParOf" srcId="{DDCCA295-2F12-4778-94C0-F46C007EC5BF}" destId="{4231A270-6772-44BF-9230-5938AF04C00F}" srcOrd="1" destOrd="0" presId="urn:microsoft.com/office/officeart/2005/8/layout/hProcess9"/>
    <dgm:cxn modelId="{EAD9FD71-E2CD-4573-8A5A-773E3E8D7FE6}" type="presParOf" srcId="{DDCCA295-2F12-4778-94C0-F46C007EC5BF}" destId="{1A0477A4-2924-40E1-94DE-406FA27F249E}" srcOrd="2" destOrd="0" presId="urn:microsoft.com/office/officeart/2005/8/layout/hProcess9"/>
    <dgm:cxn modelId="{44B4AF61-1E8F-4623-B198-481F771E599A}" type="presParOf" srcId="{DDCCA295-2F12-4778-94C0-F46C007EC5BF}" destId="{08047728-AA4B-4F50-B149-069EE3A50738}" srcOrd="3" destOrd="0" presId="urn:microsoft.com/office/officeart/2005/8/layout/hProcess9"/>
    <dgm:cxn modelId="{DBD2D497-1529-4960-80C1-DE812879DC01}" type="presParOf" srcId="{DDCCA295-2F12-4778-94C0-F46C007EC5BF}" destId="{72AF79FC-6B8C-44FF-BA1C-41413D3DFA5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3D859A-1030-4E67-8945-EF933DCEB49D}" type="doc">
      <dgm:prSet loTypeId="urn:microsoft.com/office/officeart/2005/8/layout/default#9" loCatId="list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kumimoji="1" lang="ja-JP" altLang="en-US"/>
        </a:p>
      </dgm:t>
    </dgm:pt>
    <dgm:pt modelId="{FEDF8F30-8103-4415-964B-F0AB90AD740F}">
      <dgm:prSet phldrT="[テキスト]" custT="1"/>
      <dgm:spPr/>
      <dgm:t>
        <a:bodyPr/>
        <a:lstStyle/>
        <a:p>
          <a:pPr>
            <a:lnSpc>
              <a:spcPct val="100000"/>
            </a:lnSpc>
          </a:pPr>
          <a:r>
            <a:rPr kumimoji="1" lang="en-US" altLang="ja-JP" sz="1800" noProof="0" dirty="0" smtClean="0"/>
            <a:t>Poverty Reduction Strategy Papers</a:t>
          </a:r>
          <a:br>
            <a:rPr kumimoji="1" lang="en-US" altLang="ja-JP" sz="1800" noProof="0" dirty="0" smtClean="0"/>
          </a:br>
          <a:r>
            <a:rPr kumimoji="1" lang="en-US" altLang="ja-JP" sz="1800" noProof="0" dirty="0" smtClean="0"/>
            <a:t>(PRSP II)</a:t>
          </a:r>
          <a:endParaRPr kumimoji="1" lang="en-US" altLang="ja-JP" sz="1800" noProof="0" dirty="0"/>
        </a:p>
      </dgm:t>
    </dgm:pt>
    <dgm:pt modelId="{D0D5062A-68FE-4907-9BBD-57DEFEE94E44}" type="parTrans" cxnId="{AF4DB24D-DEDF-44E1-973A-3621C3C52D7A}">
      <dgm:prSet/>
      <dgm:spPr/>
      <dgm:t>
        <a:bodyPr/>
        <a:lstStyle/>
        <a:p>
          <a:endParaRPr kumimoji="1" lang="ja-JP" altLang="en-US"/>
        </a:p>
      </dgm:t>
    </dgm:pt>
    <dgm:pt modelId="{D2ED36D5-5EB3-46CB-8183-04E11134A2BB}" type="sibTrans" cxnId="{AF4DB24D-DEDF-44E1-973A-3621C3C52D7A}">
      <dgm:prSet/>
      <dgm:spPr/>
      <dgm:t>
        <a:bodyPr/>
        <a:lstStyle/>
        <a:p>
          <a:endParaRPr kumimoji="1" lang="ja-JP" altLang="en-US"/>
        </a:p>
      </dgm:t>
    </dgm:pt>
    <dgm:pt modelId="{AD36B878-1ED7-437E-9306-A938CBA9F0C2}">
      <dgm:prSet phldrT="[テキスト]" custT="1"/>
      <dgm:spPr/>
      <dgm:t>
        <a:bodyPr/>
        <a:lstStyle/>
        <a:p>
          <a:r>
            <a:rPr kumimoji="1" lang="en-US" altLang="ja-JP" sz="1800" noProof="0" dirty="0" smtClean="0"/>
            <a:t>Environment and Natural Resource Policy Paper</a:t>
          </a:r>
          <a:endParaRPr kumimoji="1" lang="en-US" altLang="ja-JP" sz="1800" noProof="0" dirty="0"/>
        </a:p>
      </dgm:t>
    </dgm:pt>
    <dgm:pt modelId="{849437D1-3929-4BEA-86E9-98E01A5F2785}" type="parTrans" cxnId="{C96BFD7B-64A8-4699-830C-EB8A97C2D376}">
      <dgm:prSet/>
      <dgm:spPr/>
      <dgm:t>
        <a:bodyPr/>
        <a:lstStyle/>
        <a:p>
          <a:endParaRPr kumimoji="1" lang="ja-JP" altLang="en-US"/>
        </a:p>
      </dgm:t>
    </dgm:pt>
    <dgm:pt modelId="{8FDF158F-76BC-4E42-A3EC-4A62875012EF}" type="sibTrans" cxnId="{C96BFD7B-64A8-4699-830C-EB8A97C2D376}">
      <dgm:prSet/>
      <dgm:spPr/>
      <dgm:t>
        <a:bodyPr/>
        <a:lstStyle/>
        <a:p>
          <a:endParaRPr kumimoji="1" lang="ja-JP" altLang="en-US"/>
        </a:p>
      </dgm:t>
    </dgm:pt>
    <dgm:pt modelId="{FAAF337E-7CBF-4C9F-BE9F-480940450C12}">
      <dgm:prSet phldrT="[テキスト]" custT="1"/>
      <dgm:spPr/>
      <dgm:t>
        <a:bodyPr/>
        <a:lstStyle/>
        <a:p>
          <a:r>
            <a:rPr kumimoji="1" lang="en-US" altLang="ja-JP" sz="2400" b="1" noProof="0" dirty="0" smtClean="0"/>
            <a:t>Environment Sector’s Medium-term Expenditure Program</a:t>
          </a:r>
          <a:br>
            <a:rPr kumimoji="1" lang="en-US" altLang="ja-JP" sz="2400" b="1" noProof="0" dirty="0" smtClean="0"/>
          </a:br>
          <a:r>
            <a:rPr kumimoji="1" lang="en-US" altLang="ja-JP" sz="2400" b="1" noProof="0" dirty="0" smtClean="0"/>
            <a:t>(CDS-MT)</a:t>
          </a:r>
          <a:endParaRPr kumimoji="1" lang="en-US" altLang="ja-JP" sz="2400" b="1" noProof="0" dirty="0"/>
        </a:p>
      </dgm:t>
    </dgm:pt>
    <dgm:pt modelId="{2564DAE3-3B31-48D6-B7AE-0198EC8583FC}" type="parTrans" cxnId="{80C44E3C-1945-41E0-87FE-CF6808CDE52D}">
      <dgm:prSet/>
      <dgm:spPr/>
      <dgm:t>
        <a:bodyPr/>
        <a:lstStyle/>
        <a:p>
          <a:endParaRPr kumimoji="1" lang="ja-JP" altLang="en-US"/>
        </a:p>
      </dgm:t>
    </dgm:pt>
    <dgm:pt modelId="{5F29BC05-7146-4070-89CF-178F28EB6A7D}" type="sibTrans" cxnId="{80C44E3C-1945-41E0-87FE-CF6808CDE52D}">
      <dgm:prSet/>
      <dgm:spPr/>
      <dgm:t>
        <a:bodyPr/>
        <a:lstStyle/>
        <a:p>
          <a:endParaRPr kumimoji="1" lang="ja-JP" altLang="en-US"/>
        </a:p>
      </dgm:t>
    </dgm:pt>
    <dgm:pt modelId="{0C70F922-0798-42AA-8EDB-B830E8271B40}" type="pres">
      <dgm:prSet presAssocID="{273D859A-1030-4E67-8945-EF933DCEB49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9B96C87-8369-4B1F-BC0D-996E04B078A8}" type="pres">
      <dgm:prSet presAssocID="{FEDF8F30-8103-4415-964B-F0AB90AD740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D6BFAFD-2C49-4DE5-9BB9-A27E5AD0484B}" type="pres">
      <dgm:prSet presAssocID="{D2ED36D5-5EB3-46CB-8183-04E11134A2BB}" presName="sibTrans" presStyleCnt="0"/>
      <dgm:spPr/>
    </dgm:pt>
    <dgm:pt modelId="{63396096-0D92-41E6-9B9E-B5DF5DE7E22B}" type="pres">
      <dgm:prSet presAssocID="{AD36B878-1ED7-437E-9306-A938CBA9F0C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99137DB-2FEB-4A0C-B64D-01BCA32E2CAB}" type="pres">
      <dgm:prSet presAssocID="{8FDF158F-76BC-4E42-A3EC-4A62875012EF}" presName="sibTrans" presStyleCnt="0"/>
      <dgm:spPr/>
    </dgm:pt>
    <dgm:pt modelId="{8A0D1D93-2314-4ECE-A203-C5DB3470561B}" type="pres">
      <dgm:prSet presAssocID="{FAAF337E-7CBF-4C9F-BE9F-480940450C12}" presName="node" presStyleLbl="node1" presStyleIdx="2" presStyleCnt="3" custScaleX="26136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F4DB24D-DEDF-44E1-973A-3621C3C52D7A}" srcId="{273D859A-1030-4E67-8945-EF933DCEB49D}" destId="{FEDF8F30-8103-4415-964B-F0AB90AD740F}" srcOrd="0" destOrd="0" parTransId="{D0D5062A-68FE-4907-9BBD-57DEFEE94E44}" sibTransId="{D2ED36D5-5EB3-46CB-8183-04E11134A2BB}"/>
    <dgm:cxn modelId="{333FE785-B388-410B-8CDD-5D379281EDD4}" type="presOf" srcId="{FAAF337E-7CBF-4C9F-BE9F-480940450C12}" destId="{8A0D1D93-2314-4ECE-A203-C5DB3470561B}" srcOrd="0" destOrd="0" presId="urn:microsoft.com/office/officeart/2005/8/layout/default#9"/>
    <dgm:cxn modelId="{C96BFD7B-64A8-4699-830C-EB8A97C2D376}" srcId="{273D859A-1030-4E67-8945-EF933DCEB49D}" destId="{AD36B878-1ED7-437E-9306-A938CBA9F0C2}" srcOrd="1" destOrd="0" parTransId="{849437D1-3929-4BEA-86E9-98E01A5F2785}" sibTransId="{8FDF158F-76BC-4E42-A3EC-4A62875012EF}"/>
    <dgm:cxn modelId="{17D96DA3-2670-4FD5-BC16-5B5B97E483A4}" type="presOf" srcId="{AD36B878-1ED7-437E-9306-A938CBA9F0C2}" destId="{63396096-0D92-41E6-9B9E-B5DF5DE7E22B}" srcOrd="0" destOrd="0" presId="urn:microsoft.com/office/officeart/2005/8/layout/default#9"/>
    <dgm:cxn modelId="{E5297670-10C1-4692-B85E-1F017DC7CA8B}" type="presOf" srcId="{FEDF8F30-8103-4415-964B-F0AB90AD740F}" destId="{69B96C87-8369-4B1F-BC0D-996E04B078A8}" srcOrd="0" destOrd="0" presId="urn:microsoft.com/office/officeart/2005/8/layout/default#9"/>
    <dgm:cxn modelId="{80C44E3C-1945-41E0-87FE-CF6808CDE52D}" srcId="{273D859A-1030-4E67-8945-EF933DCEB49D}" destId="{FAAF337E-7CBF-4C9F-BE9F-480940450C12}" srcOrd="2" destOrd="0" parTransId="{2564DAE3-3B31-48D6-B7AE-0198EC8583FC}" sibTransId="{5F29BC05-7146-4070-89CF-178F28EB6A7D}"/>
    <dgm:cxn modelId="{04D05688-DB93-475F-B90E-2CFB1D138D1D}" type="presOf" srcId="{273D859A-1030-4E67-8945-EF933DCEB49D}" destId="{0C70F922-0798-42AA-8EDB-B830E8271B40}" srcOrd="0" destOrd="0" presId="urn:microsoft.com/office/officeart/2005/8/layout/default#9"/>
    <dgm:cxn modelId="{5D35E37C-2D46-4953-A77F-33BE43ED2F2D}" type="presParOf" srcId="{0C70F922-0798-42AA-8EDB-B830E8271B40}" destId="{69B96C87-8369-4B1F-BC0D-996E04B078A8}" srcOrd="0" destOrd="0" presId="urn:microsoft.com/office/officeart/2005/8/layout/default#9"/>
    <dgm:cxn modelId="{819A56F0-8777-41FC-B195-F1C8B0BC906D}" type="presParOf" srcId="{0C70F922-0798-42AA-8EDB-B830E8271B40}" destId="{9D6BFAFD-2C49-4DE5-9BB9-A27E5AD0484B}" srcOrd="1" destOrd="0" presId="urn:microsoft.com/office/officeart/2005/8/layout/default#9"/>
    <dgm:cxn modelId="{983F6009-F007-4EA7-A3DF-4BC3A5C67A89}" type="presParOf" srcId="{0C70F922-0798-42AA-8EDB-B830E8271B40}" destId="{63396096-0D92-41E6-9B9E-B5DF5DE7E22B}" srcOrd="2" destOrd="0" presId="urn:microsoft.com/office/officeart/2005/8/layout/default#9"/>
    <dgm:cxn modelId="{EF975118-3C10-434D-9594-BF537B8F6D8F}" type="presParOf" srcId="{0C70F922-0798-42AA-8EDB-B830E8271B40}" destId="{999137DB-2FEB-4A0C-B64D-01BCA32E2CAB}" srcOrd="3" destOrd="0" presId="urn:microsoft.com/office/officeart/2005/8/layout/default#9"/>
    <dgm:cxn modelId="{7E6449DD-7EA0-498C-87ED-9C866423E9ED}" type="presParOf" srcId="{0C70F922-0798-42AA-8EDB-B830E8271B40}" destId="{8A0D1D93-2314-4ECE-A203-C5DB3470561B}" srcOrd="4" destOrd="0" presId="urn:microsoft.com/office/officeart/2005/8/layout/default#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5407A6-A7CA-4079-B3EC-CF25643405CE}">
      <dsp:nvSpPr>
        <dsp:cNvPr id="0" name=""/>
        <dsp:cNvSpPr/>
      </dsp:nvSpPr>
      <dsp:spPr>
        <a:xfrm>
          <a:off x="1" y="0"/>
          <a:ext cx="7920876" cy="3384376"/>
        </a:xfrm>
        <a:prstGeom prst="rightArrow">
          <a:avLst/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AAEC1A21-BE61-4450-B75A-5F7803B82BDE}">
      <dsp:nvSpPr>
        <dsp:cNvPr id="0" name=""/>
        <dsp:cNvSpPr/>
      </dsp:nvSpPr>
      <dsp:spPr>
        <a:xfrm>
          <a:off x="214809" y="1080116"/>
          <a:ext cx="2377489" cy="1224142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1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kumimoji="1" lang="en-US" altLang="ja-JP" sz="1700" b="1" u="sng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SOIL</a:t>
          </a:r>
          <a:r>
            <a:rPr kumimoji="1" lang="en-US" altLang="ja-JP" sz="1700" b="1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 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kumimoji="1" lang="en-US" altLang="ja-JP" sz="17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Fragility/Poor fertility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kumimoji="1" lang="en-US" altLang="ja-JP" sz="17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Salinization</a:t>
          </a:r>
        </a:p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kumimoji="1" lang="en-US" altLang="ja-JP" sz="1700" kern="120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Acidification</a:t>
          </a:r>
          <a:endParaRPr kumimoji="1" lang="en-US" altLang="ja-JP" sz="1700" kern="1200" noProof="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274567" y="1139874"/>
        <a:ext cx="2257973" cy="1104626"/>
      </dsp:txXfrm>
    </dsp:sp>
    <dsp:sp modelId="{1A0477A4-2924-40E1-94DE-406FA27F249E}">
      <dsp:nvSpPr>
        <dsp:cNvPr id="0" name=""/>
        <dsp:cNvSpPr/>
      </dsp:nvSpPr>
      <dsp:spPr>
        <a:xfrm>
          <a:off x="2698473" y="1080116"/>
          <a:ext cx="2377489" cy="1224142"/>
        </a:xfrm>
        <a:prstGeom prst="roundRect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64770" rIns="0" bIns="64770" numCol="1" spcCol="1270" anchor="t" anchorCtr="1">
          <a:noAutofit/>
        </a:bodyPr>
        <a:lstStyle/>
        <a:p>
          <a:pPr lvl="0" algn="ctr" defTabSz="7556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kumimoji="1" lang="en-US" altLang="ja-JP" sz="1700" b="1" u="sng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DECREASE</a:t>
          </a:r>
          <a:r>
            <a:rPr kumimoji="1" lang="en-US" altLang="ja-JP" sz="16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/>
          </a:r>
          <a:br>
            <a:rPr kumimoji="1" lang="en-US" altLang="ja-JP" sz="16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</a:br>
          <a:r>
            <a:rPr kumimoji="1" lang="en-US" altLang="ja-JP" sz="16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Ara</a:t>
          </a:r>
          <a:r>
            <a:rPr kumimoji="1" lang="en-US" altLang="ja-JP" sz="17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ble land</a:t>
          </a:r>
          <a:br>
            <a:rPr kumimoji="1" lang="en-US" altLang="ja-JP" sz="17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</a:br>
          <a:r>
            <a:rPr kumimoji="1" lang="en-US" altLang="ja-JP" sz="17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Forest area</a:t>
          </a:r>
          <a:br>
            <a:rPr kumimoji="1" lang="en-US" altLang="ja-JP" sz="17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</a:br>
          <a:r>
            <a:rPr kumimoji="1" lang="en-US" altLang="ja-JP" sz="17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Crop yield</a:t>
          </a:r>
        </a:p>
      </dsp:txBody>
      <dsp:txXfrm>
        <a:off x="2758231" y="1139874"/>
        <a:ext cx="2257973" cy="1104626"/>
      </dsp:txXfrm>
    </dsp:sp>
    <dsp:sp modelId="{72AF79FC-6B8C-44FF-BA1C-41413D3DFA5B}">
      <dsp:nvSpPr>
        <dsp:cNvPr id="0" name=""/>
        <dsp:cNvSpPr/>
      </dsp:nvSpPr>
      <dsp:spPr>
        <a:xfrm>
          <a:off x="5183352" y="1080116"/>
          <a:ext cx="2377489" cy="1224142"/>
        </a:xfrm>
        <a:prstGeom prst="round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t" anchorCtr="1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700" b="1" u="sng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SERIOUS IMPACTS </a:t>
          </a:r>
          <a:r>
            <a:rPr kumimoji="1" lang="en-US" altLang="ja-JP" sz="1700" b="1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/>
          </a:r>
          <a:br>
            <a:rPr kumimoji="1" lang="en-US" altLang="ja-JP" sz="1700" b="1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</a:br>
          <a:endParaRPr kumimoji="1" lang="en-US" altLang="ja-JP" sz="1000" b="1" kern="1200" noProof="0" dirty="0" smtClean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700" kern="1200" noProof="0" dirty="0" smtClean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rPr>
            <a:t>On the livelihood of local peoples</a:t>
          </a:r>
          <a:endParaRPr kumimoji="1" lang="en-US" altLang="ja-JP" sz="1700" kern="1200" noProof="0" dirty="0"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a:endParaRPr>
        </a:p>
      </dsp:txBody>
      <dsp:txXfrm>
        <a:off x="5243110" y="1139874"/>
        <a:ext cx="2257973" cy="110462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B96C87-8369-4B1F-BC0D-996E04B078A8}">
      <dsp:nvSpPr>
        <dsp:cNvPr id="0" name=""/>
        <dsp:cNvSpPr/>
      </dsp:nvSpPr>
      <dsp:spPr>
        <a:xfrm>
          <a:off x="1099227" y="1541"/>
          <a:ext cx="1936304" cy="116178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noProof="0" dirty="0" smtClean="0"/>
            <a:t>Poverty Reduction Strategy Papers</a:t>
          </a:r>
          <a:br>
            <a:rPr kumimoji="1" lang="en-US" altLang="ja-JP" sz="1800" kern="1200" noProof="0" dirty="0" smtClean="0"/>
          </a:br>
          <a:r>
            <a:rPr kumimoji="1" lang="en-US" altLang="ja-JP" sz="1800" kern="1200" noProof="0" dirty="0" smtClean="0"/>
            <a:t>(PRSP II)</a:t>
          </a:r>
          <a:endParaRPr kumimoji="1" lang="en-US" altLang="ja-JP" sz="1800" kern="1200" noProof="0" dirty="0"/>
        </a:p>
      </dsp:txBody>
      <dsp:txXfrm>
        <a:off x="1099227" y="1541"/>
        <a:ext cx="1936304" cy="1161782"/>
      </dsp:txXfrm>
    </dsp:sp>
    <dsp:sp modelId="{63396096-0D92-41E6-9B9E-B5DF5DE7E22B}">
      <dsp:nvSpPr>
        <dsp:cNvPr id="0" name=""/>
        <dsp:cNvSpPr/>
      </dsp:nvSpPr>
      <dsp:spPr>
        <a:xfrm>
          <a:off x="3229163" y="1541"/>
          <a:ext cx="1936304" cy="116178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1800" kern="1200" noProof="0" dirty="0" smtClean="0"/>
            <a:t>Environment and Natural Resource Policy Paper</a:t>
          </a:r>
          <a:endParaRPr kumimoji="1" lang="en-US" altLang="ja-JP" sz="1800" kern="1200" noProof="0" dirty="0"/>
        </a:p>
      </dsp:txBody>
      <dsp:txXfrm>
        <a:off x="3229163" y="1541"/>
        <a:ext cx="1936304" cy="1161782"/>
      </dsp:txXfrm>
    </dsp:sp>
    <dsp:sp modelId="{8A0D1D93-2314-4ECE-A203-C5DB3470561B}">
      <dsp:nvSpPr>
        <dsp:cNvPr id="0" name=""/>
        <dsp:cNvSpPr/>
      </dsp:nvSpPr>
      <dsp:spPr>
        <a:xfrm>
          <a:off x="601897" y="1356955"/>
          <a:ext cx="5060900" cy="1161782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ja-JP" sz="2400" b="1" kern="1200" noProof="0" dirty="0" smtClean="0"/>
            <a:t>Environment Sector’s Medium-term Expenditure Program</a:t>
          </a:r>
          <a:br>
            <a:rPr kumimoji="1" lang="en-US" altLang="ja-JP" sz="2400" b="1" kern="1200" noProof="0" dirty="0" smtClean="0"/>
          </a:br>
          <a:r>
            <a:rPr kumimoji="1" lang="en-US" altLang="ja-JP" sz="2400" b="1" kern="1200" noProof="0" dirty="0" smtClean="0"/>
            <a:t>(CDS-MT)</a:t>
          </a:r>
          <a:endParaRPr kumimoji="1" lang="en-US" altLang="ja-JP" sz="2400" b="1" kern="1200" noProof="0" dirty="0"/>
        </a:p>
      </dsp:txBody>
      <dsp:txXfrm>
        <a:off x="601897" y="1356955"/>
        <a:ext cx="5060900" cy="11617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9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671B6C-28E9-446A-A10D-B4D10196E0D9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C1C55-F110-41C2-B641-778218B860E5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D051AD-AE78-4942-8CF8-681956882F6E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E6FD7-EBCC-4406-8146-7D39766D8798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1004D9-06BB-4DF0-8E45-254CD948C891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1AB10-5A21-4A93-A6DD-B77E63C2EBA2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485D16-CFC4-4F95-9FB8-3D52711B22E5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2C5C9-3F95-422B-B3A9-859CB014F34A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DC3FD3-FE23-47EF-9DC3-63DFECB83E04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97BC4C-9920-4AF0-BD1B-5A0239C9EEBD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287359-C596-4B8A-96C8-6DDD78DB0DC4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D060C3-03AE-4BBC-AE28-EA3711998173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F708C00-9BFB-4679-A87C-6CCDD089E166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CB865-11BB-4114-B517-711FA4623ACB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2E2A27-4B3E-4353-AB07-41DEFF3B7A78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E8F88-9683-456B-8F8E-88090063A19F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FDE028-924E-4642-BD10-E08BF7C95C65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02B509-5EA7-4297-9F10-31796EC6B4CA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728722-54D6-4634-9458-CBAEE183D9FA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DA932-2A1A-4D3D-9250-0F351E961E1A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AADB2B-B053-4FB7-99C4-930FC73A8498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ja-JP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0C62D-2C39-4B06-AF21-57876FB81CBC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transition xmlns:p14="http://schemas.microsoft.com/office/powerpoint/2010/main"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6CEBE5BB-1A67-41A2-9C46-D934DECC555A}" type="datetimeFigureOut">
              <a:rPr lang="fr-FR" altLang="ja-JP"/>
              <a:pPr/>
              <a:t>13/09/29</a:t>
            </a:fld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ja-JP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5F3C679-7C58-485A-B82E-CB9563B0D61D}" type="slidenum">
              <a:rPr lang="fr-FR" altLang="ja-JP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cover dir="r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4" Type="http://schemas.openxmlformats.org/officeDocument/2006/relationships/image" Target="../media/image18.jpeg"/><Relationship Id="rId5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2.xml"/><Relationship Id="rId12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diagramData" Target="../diagrams/data2.xml"/><Relationship Id="rId9" Type="http://schemas.openxmlformats.org/officeDocument/2006/relationships/diagramLayout" Target="../diagrams/layout2.xml"/><Relationship Id="rId10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251520" y="442591"/>
            <a:ext cx="8640960" cy="2626370"/>
          </a:xfrm>
        </p:spPr>
        <p:txBody>
          <a:bodyPr/>
          <a:lstStyle/>
          <a:p>
            <a:pPr>
              <a:lnSpc>
                <a:spcPts val="5000"/>
              </a:lnSpc>
            </a:pPr>
            <a:r>
              <a:rPr lang="en-US" sz="4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Capacity Building Project on restoration and promotion of effective use of degraded area </a:t>
            </a:r>
            <a:br>
              <a:rPr lang="en-US" sz="4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4800" b="1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 Senegal</a:t>
            </a:r>
            <a:endParaRPr lang="fr-FR" altLang="ja-JP" sz="4800" b="1" dirty="0" smtClean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1371600" y="3105150"/>
            <a:ext cx="6400800" cy="755898"/>
          </a:xfrm>
          <a:solidFill>
            <a:schemeClr val="bg1">
              <a:alpha val="50000"/>
            </a:schemeClr>
          </a:solidFill>
        </p:spPr>
        <p:txBody>
          <a:bodyPr/>
          <a:lstStyle/>
          <a:p>
            <a:r>
              <a:rPr lang="en-US" b="1" smtClean="0">
                <a:solidFill>
                  <a:schemeClr val="tx2"/>
                </a:solidFill>
              </a:rPr>
              <a:t>(CODEVAL PROJECT)</a:t>
            </a:r>
            <a:endParaRPr lang="en-US" altLang="ja-JP" b="1" smtClean="0">
              <a:solidFill>
                <a:schemeClr val="tx2"/>
              </a:solidFill>
            </a:endParaRPr>
          </a:p>
        </p:txBody>
      </p:sp>
      <p:pic>
        <p:nvPicPr>
          <p:cNvPr id="4" name="図 3" descr="CODVAL_Logo01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373216"/>
            <a:ext cx="2123728" cy="1344132"/>
          </a:xfrm>
          <a:prstGeom prst="rect">
            <a:avLst/>
          </a:prstGeom>
        </p:spPr>
      </p:pic>
      <p:sp>
        <p:nvSpPr>
          <p:cNvPr id="5" name="Sous-titre 2"/>
          <p:cNvSpPr txBox="1">
            <a:spLocks/>
          </p:cNvSpPr>
          <p:nvPr/>
        </p:nvSpPr>
        <p:spPr bwMode="auto">
          <a:xfrm>
            <a:off x="2743200" y="5229200"/>
            <a:ext cx="6400800" cy="1224136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1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Coordinator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1" lang="en-US" sz="3600" b="1" dirty="0" smtClean="0">
                <a:solidFill>
                  <a:schemeClr val="tx2"/>
                </a:solidFill>
                <a:latin typeface="+mn-lt"/>
              </a:rPr>
              <a:t>Aladji Macodou DIAGNE</a:t>
            </a:r>
            <a:endParaRPr kumimoji="1" lang="en-US" sz="3600" b="1" i="0" u="none" strike="noStrike" kern="120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1" lang="en-US" altLang="ja-JP" sz="3200" b="1" i="0" u="none" strike="noStrike" kern="1200" cap="none" spc="0" normalizeH="0" baseline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82955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technologies’ pilot testing </a:t>
            </a:r>
            <a:r>
              <a:rPr lang="en-US" altLang="ja-JP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(continue)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179512" y="1844824"/>
            <a:ext cx="8229600" cy="431165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ja-JP" b="1" dirty="0" smtClean="0">
                <a:solidFill>
                  <a:schemeClr val="tx2"/>
                </a:solidFill>
              </a:rPr>
              <a:t>Improved compost facilities (Soil fertility)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Effective production of compost;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Materials available in the site.</a:t>
            </a:r>
          </a:p>
          <a:p>
            <a:pPr>
              <a:buFont typeface="Wingdings" pitchFamily="2" charset="2"/>
              <a:buChar char="n"/>
            </a:pPr>
            <a:r>
              <a:rPr lang="en-US" altLang="ja-JP" b="1" dirty="0" smtClean="0">
                <a:solidFill>
                  <a:schemeClr val="tx2"/>
                </a:solidFill>
              </a:rPr>
              <a:t>ECOSAN toilet (Soil fertility)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Making use of excreta for compost;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Improving hygiene conditions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at the village level;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Controlling the contamination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of shallow wells.</a:t>
            </a:r>
          </a:p>
        </p:txBody>
      </p:sp>
      <p:pic>
        <p:nvPicPr>
          <p:cNvPr id="7170" name="Picture 2" descr="C:\Users\yusuke\Documents\CODEVAL03\99_その他資料\UNCCD-COP11\presentation\figures_pictures\IMG_1460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348880"/>
            <a:ext cx="2462362" cy="1846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C:\Users\yusuke\Documents\CODEVAL03\99_その他資料\UNCCD-COP11\presentation\figures_pictures\IMG_1664 (Small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725144"/>
            <a:ext cx="2457317" cy="184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82955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technologies’ pilot testing </a:t>
            </a:r>
            <a:r>
              <a:rPr lang="en-US" altLang="ja-JP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(continue)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601216" y="2117725"/>
            <a:ext cx="8291264" cy="431165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ja-JP" b="1" dirty="0" smtClean="0">
                <a:solidFill>
                  <a:schemeClr val="tx2"/>
                </a:solidFill>
              </a:rPr>
              <a:t>Making use of halophytic arbor </a:t>
            </a:r>
            <a:br>
              <a:rPr lang="en-US" altLang="ja-JP" b="1" dirty="0" smtClean="0">
                <a:solidFill>
                  <a:schemeClr val="tx2"/>
                </a:solidFill>
              </a:rPr>
            </a:br>
            <a:r>
              <a:rPr lang="en-US" altLang="ja-JP" b="1" dirty="0" smtClean="0">
                <a:solidFill>
                  <a:schemeClr val="tx2"/>
                </a:solidFill>
              </a:rPr>
              <a:t>(Salinization)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Effective and easy measure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for vegetation restoration;  </a:t>
            </a:r>
          </a:p>
          <a:p>
            <a:pPr marL="3600000"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No need a high amount of inputs; </a:t>
            </a:r>
          </a:p>
          <a:p>
            <a:pPr marL="3600000"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Income generation by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chemeClr val="tx2"/>
                </a:solidFill>
              </a:rPr>
              <a:t>selling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the lumber.</a:t>
            </a:r>
          </a:p>
        </p:txBody>
      </p:sp>
      <p:pic>
        <p:nvPicPr>
          <p:cNvPr id="8194" name="Picture 2" descr="C:\Users\yusuke\Documents\CODEVAL03\99_その他資料\UNCCD-COP11\presentation\figures_pictures\IMG_1819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2245890" cy="1684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C:\Users\yusuke\Documents\CODEVAL03\99_その他資料\UNCCD-COP11\presentation\figures_pictures\IMG_0242 (Small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5013176"/>
            <a:ext cx="2232248" cy="1674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図 5" descr="K5ナウドゥル (Small)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516216" y="2276872"/>
            <a:ext cx="2232248" cy="1674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82955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</a:t>
            </a:r>
            <a:endParaRPr lang="en-US" altLang="ja-JP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2117725"/>
            <a:ext cx="8229600" cy="4311650"/>
          </a:xfrm>
        </p:spPr>
        <p:txBody>
          <a:bodyPr/>
          <a:lstStyle/>
          <a:p>
            <a:pPr>
              <a:buNone/>
            </a:pPr>
            <a:r>
              <a:rPr lang="en-US" altLang="ja-JP" b="1" dirty="0" smtClean="0">
                <a:solidFill>
                  <a:schemeClr val="tx2"/>
                </a:solidFill>
              </a:rPr>
              <a:t>For the next stage…</a:t>
            </a:r>
          </a:p>
          <a:p>
            <a:pPr>
              <a:buFont typeface="Wingdings" pitchFamily="2" charset="2"/>
              <a:buChar char="n"/>
            </a:pPr>
            <a:r>
              <a:rPr lang="en-US" altLang="ja-JP" dirty="0" smtClean="0">
                <a:solidFill>
                  <a:schemeClr val="tx2"/>
                </a:solidFill>
              </a:rPr>
              <a:t>Reinforcement of framework for the dissemination of the technologies developed or improved through the Project;</a:t>
            </a:r>
          </a:p>
          <a:p>
            <a:pPr>
              <a:buFont typeface="Wingdings" pitchFamily="2" charset="2"/>
              <a:buChar char="n"/>
            </a:pPr>
            <a:r>
              <a:rPr lang="en-US" altLang="ja-JP" dirty="0" smtClean="0">
                <a:solidFill>
                  <a:schemeClr val="tx2"/>
                </a:solidFill>
              </a:rPr>
              <a:t>Further involvement of local peoples by providing them with incentives;</a:t>
            </a:r>
          </a:p>
          <a:p>
            <a:pPr>
              <a:buFont typeface="Wingdings" pitchFamily="2" charset="2"/>
              <a:buChar char="n"/>
            </a:pPr>
            <a:r>
              <a:rPr lang="en-US" altLang="ja-JP" dirty="0" smtClean="0">
                <a:solidFill>
                  <a:schemeClr val="tx2"/>
                </a:solidFill>
              </a:rPr>
              <a:t>Harmonization and synergy with the other partners.</a:t>
            </a:r>
          </a:p>
        </p:txBody>
      </p:sp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674619" cy="1143000"/>
          </a:xfrm>
        </p:spPr>
        <p:txBody>
          <a:bodyPr/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endParaRPr lang="en-US" altLang="ja-JP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図 5" descr="jic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2924" y="4869160"/>
            <a:ext cx="1871204" cy="158417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971600" y="270892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  <a:endParaRPr kumimoji="1" lang="ja-JP" altLang="en-US" sz="4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829550" cy="1143000"/>
          </a:xfrm>
        </p:spPr>
        <p:txBody>
          <a:bodyPr/>
          <a:lstStyle/>
          <a:p>
            <a:pPr algn="l"/>
            <a:r>
              <a:rPr lang="fr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 (1)</a:t>
            </a:r>
            <a:endParaRPr lang="fr-FR" altLang="ja-JP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コンテンツ プレースホルダ 4"/>
          <p:cNvGraphicFramePr>
            <a:graphicFrameLocks noGrp="1"/>
          </p:cNvGraphicFramePr>
          <p:nvPr>
            <p:ph idx="1"/>
          </p:nvPr>
        </p:nvGraphicFramePr>
        <p:xfrm>
          <a:off x="755576" y="764704"/>
          <a:ext cx="7920880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下矢印 4"/>
          <p:cNvSpPr/>
          <p:nvPr/>
        </p:nvSpPr>
        <p:spPr>
          <a:xfrm>
            <a:off x="4211960" y="3356992"/>
            <a:ext cx="936104" cy="648072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3776793179"/>
              </p:ext>
            </p:extLst>
          </p:nvPr>
        </p:nvGraphicFramePr>
        <p:xfrm>
          <a:off x="1547664" y="4077072"/>
          <a:ext cx="6264696" cy="2520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55407A6-A7CA-4079-B3EC-CF25643405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655407A6-A7CA-4079-B3EC-CF25643405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EC1A21-BE61-4450-B75A-5F7803B82B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graphicEl>
                                              <a:dgm id="{AAEC1A21-BE61-4450-B75A-5F7803B82B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A0477A4-2924-40E1-94DE-406FA27F2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graphicEl>
                                              <a:dgm id="{1A0477A4-2924-40E1-94DE-406FA27F24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AF79FC-6B8C-44FF-BA1C-41413D3DFA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graphicEl>
                                              <a:dgm id="{72AF79FC-6B8C-44FF-BA1C-41413D3DFA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9B96C87-8369-4B1F-BC0D-996E04B078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graphicEl>
                                              <a:dgm id="{69B96C87-8369-4B1F-BC0D-996E04B078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3396096-0D92-41E6-9B9E-B5DF5DE7E2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graphicEl>
                                              <a:dgm id="{63396096-0D92-41E6-9B9E-B5DF5DE7E2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8A0D1D93-2314-4ECE-A203-C5DB347056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graphicEl>
                                              <a:dgm id="{8A0D1D93-2314-4ECE-A203-C5DB347056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  <p:bldP spid="5" grpId="0" animBg="1"/>
      <p:bldGraphic spid="6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829550" cy="1143000"/>
          </a:xfrm>
        </p:spPr>
        <p:txBody>
          <a:bodyPr/>
          <a:lstStyle/>
          <a:p>
            <a:pPr algn="l"/>
            <a:r>
              <a:rPr lang="fr-CA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Background (2)</a:t>
            </a:r>
            <a:endParaRPr lang="fr-FR" altLang="ja-JP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457200" y="1600201"/>
            <a:ext cx="8507288" cy="2260848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ja-JP" dirty="0" smtClean="0">
                <a:solidFill>
                  <a:schemeClr val="tx2"/>
                </a:solidFill>
              </a:rPr>
              <a:t>“Prevention </a:t>
            </a:r>
            <a:r>
              <a:rPr kumimoji="1" lang="en-US" altLang="ja-JP" dirty="0" smtClean="0">
                <a:solidFill>
                  <a:schemeClr val="tx2"/>
                </a:solidFill>
              </a:rPr>
              <a:t>of deforestation and degradatio</a:t>
            </a:r>
            <a:r>
              <a:rPr lang="en-US" altLang="ja-JP" dirty="0" smtClean="0">
                <a:solidFill>
                  <a:schemeClr val="tx2"/>
                </a:solidFill>
              </a:rPr>
              <a:t>n” is one of the priority program in CDS-MT;</a:t>
            </a: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chemeClr val="tx2"/>
                </a:solidFill>
              </a:rPr>
              <a:t>Lack of build-up of the good practices</a:t>
            </a:r>
            <a:r>
              <a:rPr lang="en-US" altLang="ja-JP" dirty="0" smtClean="0">
                <a:solidFill>
                  <a:schemeClr val="tx2"/>
                </a:solidFill>
              </a:rPr>
              <a:t>;</a:t>
            </a:r>
          </a:p>
          <a:p>
            <a:pPr>
              <a:buFont typeface="Wingdings" pitchFamily="2" charset="2"/>
              <a:buChar char="n"/>
            </a:pPr>
            <a:r>
              <a:rPr kumimoji="1" lang="en-US" altLang="ja-JP" dirty="0" smtClean="0">
                <a:solidFill>
                  <a:schemeClr val="tx2"/>
                </a:solidFill>
              </a:rPr>
              <a:t>Lack of sustainability of concerned activities</a:t>
            </a:r>
          </a:p>
        </p:txBody>
      </p:sp>
      <p:sp>
        <p:nvSpPr>
          <p:cNvPr id="8" name="コンテンツ プレースホルダ 7"/>
          <p:cNvSpPr txBox="1">
            <a:spLocks/>
          </p:cNvSpPr>
          <p:nvPr/>
        </p:nvSpPr>
        <p:spPr bwMode="auto">
          <a:xfrm>
            <a:off x="359532" y="3861048"/>
            <a:ext cx="8424936" cy="129614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1" lang="en-US" altLang="ja-JP" sz="28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In order to ;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1" lang="en-US" altLang="ja-JP" sz="2800" dirty="0" smtClean="0">
                <a:solidFill>
                  <a:schemeClr val="bg1"/>
                </a:solidFill>
              </a:rPr>
              <a:t>Make use of the good practices in the past</a:t>
            </a:r>
            <a:endParaRPr kumimoji="1" lang="en-US" altLang="ja-JP" sz="2800" b="0" i="0" u="none" strike="noStrike" kern="1200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pPr>
            <a:r>
              <a:rPr kumimoji="1" lang="en-US" altLang="ja-JP" sz="28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Make the needed activities</a:t>
            </a:r>
            <a:r>
              <a:rPr kumimoji="1" lang="en-US" altLang="ja-JP" sz="2800" b="0" i="0" u="none" strike="noStrike" kern="1200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sustainable in the vi</a:t>
            </a:r>
            <a:r>
              <a:rPr kumimoji="1" lang="en-US" altLang="ja-JP" sz="2800" b="0" i="0" u="none" strike="noStrike" kern="120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llages</a:t>
            </a:r>
            <a:endParaRPr kumimoji="1" lang="en-US" altLang="ja-JP" sz="2800" b="0" i="0" u="none" strike="noStrike" kern="120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691680" y="5805264"/>
            <a:ext cx="5760640" cy="954107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Capacity Building for the </a:t>
            </a:r>
            <a:br>
              <a:rPr kumimoji="1"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kumimoji="1" lang="en-US" altLang="ja-JP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forestry officers and local people</a:t>
            </a:r>
            <a:endParaRPr kumimoji="1" lang="en-US" altLang="ja-JP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下矢印 9"/>
          <p:cNvSpPr/>
          <p:nvPr/>
        </p:nvSpPr>
        <p:spPr>
          <a:xfrm>
            <a:off x="4211960" y="5229200"/>
            <a:ext cx="720080" cy="504056"/>
          </a:xfrm>
          <a:prstGeom prst="downArrow">
            <a:avLst>
              <a:gd name="adj1" fmla="val 50000"/>
              <a:gd name="adj2" fmla="val 66896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82955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 Information on the Project</a:t>
            </a:r>
            <a:endParaRPr lang="en-US" altLang="ja-JP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2117725"/>
            <a:ext cx="8435280" cy="431165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ja-JP" b="1" u="sng" dirty="0" smtClean="0">
                <a:solidFill>
                  <a:schemeClr val="tx2"/>
                </a:solidFill>
              </a:rPr>
              <a:t>Duration : </a:t>
            </a:r>
            <a:br>
              <a:rPr lang="en-US" altLang="ja-JP" b="1" u="sng" dirty="0" smtClean="0">
                <a:solidFill>
                  <a:schemeClr val="tx2"/>
                </a:solidFill>
              </a:rPr>
            </a:br>
            <a:r>
              <a:rPr lang="en-US" altLang="ja-JP" sz="2800" dirty="0" smtClean="0">
                <a:solidFill>
                  <a:schemeClr val="tx2"/>
                </a:solidFill>
              </a:rPr>
              <a:t>March 2011 – March 2016 (5 years)</a:t>
            </a:r>
            <a:endParaRPr lang="en-US" altLang="ja-JP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ja-JP" b="1" u="sng" dirty="0" smtClean="0">
                <a:solidFill>
                  <a:schemeClr val="tx2"/>
                </a:solidFill>
              </a:rPr>
              <a:t>Project purpose : </a:t>
            </a:r>
            <a:r>
              <a:rPr lang="en-US" altLang="ja-JP" dirty="0" smtClean="0">
                <a:solidFill>
                  <a:schemeClr val="tx2"/>
                </a:solidFill>
              </a:rPr>
              <a:t/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sz="2800" dirty="0" smtClean="0">
                <a:solidFill>
                  <a:schemeClr val="tx2"/>
                </a:solidFill>
              </a:rPr>
              <a:t>The capacities of the stakeholders needed to control land degradation and promote land recovery are reinforced.</a:t>
            </a:r>
            <a:endParaRPr lang="en-US" altLang="ja-JP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ja-JP" b="1" u="sng" dirty="0" smtClean="0">
                <a:solidFill>
                  <a:schemeClr val="tx2"/>
                </a:solidFill>
              </a:rPr>
              <a:t>Target areas :</a:t>
            </a:r>
            <a:r>
              <a:rPr lang="en-US" altLang="ja-JP" dirty="0" smtClean="0">
                <a:solidFill>
                  <a:schemeClr val="tx2"/>
                </a:solidFill>
              </a:rPr>
              <a:t/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sz="2800" dirty="0" smtClean="0">
                <a:solidFill>
                  <a:schemeClr val="tx2"/>
                </a:solidFill>
              </a:rPr>
              <a:t>FATICK Region and KAOLACK Region</a:t>
            </a:r>
            <a:br>
              <a:rPr lang="en-US" altLang="ja-JP" sz="2800" dirty="0" smtClean="0">
                <a:solidFill>
                  <a:schemeClr val="tx2"/>
                </a:solidFill>
              </a:rPr>
            </a:br>
            <a:r>
              <a:rPr lang="en-US" altLang="ja-JP" sz="2800" dirty="0" smtClean="0">
                <a:solidFill>
                  <a:schemeClr val="tx2"/>
                </a:solidFill>
              </a:rPr>
              <a:t>(Priority zones: 100 villages)</a:t>
            </a:r>
            <a:endParaRPr lang="en-US" altLang="ja-JP" dirty="0" smtClean="0">
              <a:solidFill>
                <a:schemeClr val="tx2"/>
              </a:solidFill>
            </a:endParaRPr>
          </a:p>
          <a:p>
            <a:pPr>
              <a:buNone/>
            </a:pPr>
            <a:endParaRPr lang="en-US" altLang="ja-JP" dirty="0" smtClean="0">
              <a:solidFill>
                <a:schemeClr val="tx2"/>
              </a:solidFill>
            </a:endParaRPr>
          </a:p>
        </p:txBody>
      </p:sp>
      <p:pic>
        <p:nvPicPr>
          <p:cNvPr id="10" name="Picture 1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6254" y="4509120"/>
            <a:ext cx="3194258" cy="2436639"/>
          </a:xfrm>
          <a:prstGeom prst="rect">
            <a:avLst/>
          </a:prstGeom>
          <a:noFill/>
        </p:spPr>
      </p:pic>
      <p:grpSp>
        <p:nvGrpSpPr>
          <p:cNvPr id="8" name="グループ化 7"/>
          <p:cNvGrpSpPr/>
          <p:nvPr/>
        </p:nvGrpSpPr>
        <p:grpSpPr>
          <a:xfrm>
            <a:off x="6008795" y="1196752"/>
            <a:ext cx="3135205" cy="2448272"/>
            <a:chOff x="6008795" y="1196752"/>
            <a:chExt cx="3135205" cy="2448272"/>
          </a:xfrm>
        </p:grpSpPr>
        <p:pic>
          <p:nvPicPr>
            <p:cNvPr id="5" name="Picture 7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008795" y="1340768"/>
              <a:ext cx="3135205" cy="2304256"/>
            </a:xfrm>
            <a:prstGeom prst="rect">
              <a:avLst/>
            </a:prstGeom>
            <a:noFill/>
          </p:spPr>
        </p:pic>
        <p:sp>
          <p:nvSpPr>
            <p:cNvPr id="7" name="テキスト ボックス 6"/>
            <p:cNvSpPr txBox="1"/>
            <p:nvPr/>
          </p:nvSpPr>
          <p:spPr>
            <a:xfrm>
              <a:off x="6804248" y="1196752"/>
              <a:ext cx="1512168" cy="408623"/>
            </a:xfrm>
            <a:prstGeom prst="flowChartAlternateProcess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b="1" dirty="0" smtClean="0"/>
                <a:t>SENEGAL</a:t>
              </a:r>
              <a:endParaRPr kumimoji="1" lang="ja-JP" altLang="en-US" b="1" dirty="0"/>
            </a:p>
          </p:txBody>
        </p:sp>
      </p:grpSp>
      <p:sp>
        <p:nvSpPr>
          <p:cNvPr id="6" name="左カーブ矢印 5"/>
          <p:cNvSpPr/>
          <p:nvPr/>
        </p:nvSpPr>
        <p:spPr>
          <a:xfrm rot="20687413">
            <a:off x="7593332" y="2528723"/>
            <a:ext cx="648072" cy="2808312"/>
          </a:xfrm>
          <a:prstGeom prst="curvedLeftArrow">
            <a:avLst>
              <a:gd name="adj1" fmla="val 25000"/>
              <a:gd name="adj2" fmla="val 54706"/>
              <a:gd name="adj3" fmla="val 2500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785813" y="214313"/>
            <a:ext cx="782955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Principles of Approach</a:t>
            </a:r>
            <a:endParaRPr lang="en-US" altLang="ja-JP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3265512" y="1844824"/>
            <a:ext cx="5842992" cy="431165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ja-JP" b="1" dirty="0" smtClean="0">
                <a:solidFill>
                  <a:schemeClr val="tx2"/>
                </a:solidFill>
              </a:rPr>
              <a:t>Considering the technologies applicable and affordable at the local level for development and/or improvement;</a:t>
            </a:r>
            <a:br>
              <a:rPr lang="en-US" altLang="ja-JP" b="1" dirty="0" smtClean="0">
                <a:solidFill>
                  <a:schemeClr val="tx2"/>
                </a:solidFill>
              </a:rPr>
            </a:br>
            <a:endParaRPr lang="en-US" altLang="ja-JP" dirty="0" smtClean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n"/>
            </a:pPr>
            <a:r>
              <a:rPr lang="en-US" altLang="ja-JP" b="1" dirty="0" smtClean="0">
                <a:solidFill>
                  <a:schemeClr val="tx2"/>
                </a:solidFill>
              </a:rPr>
              <a:t>Promoting the involvement of the local communities in duplicating the technologies</a:t>
            </a:r>
          </a:p>
        </p:txBody>
      </p:sp>
      <p:pic>
        <p:nvPicPr>
          <p:cNvPr id="2050" name="Picture 2" descr="C:\Users\yusuke\Documents\CODEVAL03\99_その他資料\UNCCD-COP11\presentation\figures_pictures\IMG_1983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922363"/>
            <a:ext cx="2872945" cy="21547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Users\yusuke\Documents\CODEVAL03\99_その他資料\UNCCD-COP11\presentation\figures_pictures\IMG_2278 (Small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4482988"/>
            <a:ext cx="2819152" cy="21143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251520" y="214313"/>
            <a:ext cx="8568953" cy="982439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Results (up to today)</a:t>
            </a:r>
            <a:endParaRPr lang="en-US" altLang="ja-JP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251520" y="1493614"/>
            <a:ext cx="8229600" cy="431165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altLang="ja-JP" b="1" dirty="0" smtClean="0">
                <a:solidFill>
                  <a:schemeClr val="tx2"/>
                </a:solidFill>
              </a:rPr>
              <a:t>Selecting the priority zones (100 villages) and pilot sites (20 villages)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Preparation of thematic maps relative to the soil degradation by making use of satellite images;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Workshops with counterparts;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Local seminars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with stakeholders.</a:t>
            </a:r>
          </a:p>
        </p:txBody>
      </p:sp>
      <p:pic>
        <p:nvPicPr>
          <p:cNvPr id="3074" name="Picture 2" descr="C:\Users\yusuke\Documents\CODEVAL03\99_その他資料\UNCCD-COP11\presentation\figures_pictures\TypeDegradation2010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983962"/>
            <a:ext cx="3832342" cy="2709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yusuke\Pictures\2011\2011_12_15\IMG_0760 (Small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941168"/>
            <a:ext cx="2315096" cy="1736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251520" y="214312"/>
            <a:ext cx="8568953" cy="1558503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Results (up to today)</a:t>
            </a:r>
            <a:b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(continued)</a:t>
            </a:r>
            <a:endParaRPr lang="en-US" altLang="ja-JP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323528" y="1844824"/>
            <a:ext cx="8496944" cy="4311650"/>
          </a:xfrm>
        </p:spPr>
        <p:txBody>
          <a:bodyPr/>
          <a:lstStyle/>
          <a:p>
            <a:pPr marL="514350" indent="-514350">
              <a:buAutoNum type="arabicPeriod" startAt="2"/>
            </a:pPr>
            <a:r>
              <a:rPr lang="en-US" altLang="ja-JP" b="1" dirty="0" smtClean="0">
                <a:solidFill>
                  <a:schemeClr val="tx2"/>
                </a:solidFill>
              </a:rPr>
              <a:t>Overview of the activities undertaken to develop and/or improve the technologies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Reviewing and identifying the technologies to be possibly applied in the project;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Establishing the implementing structure and plan;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Organizing meetings with village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people in each pilot site;</a:t>
            </a:r>
          </a:p>
          <a:p>
            <a:pPr marL="914400" lvl="1" indent="-514350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Launching the activities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and conducting monitoring.  </a:t>
            </a:r>
          </a:p>
        </p:txBody>
      </p:sp>
      <p:pic>
        <p:nvPicPr>
          <p:cNvPr id="4098" name="Picture 2" descr="C:\Users\yusuke\Documents\CODEVAL03\99_その他資料\UNCCD-COP11\presentation\figures_pictures\IMG_1129 (Small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4509120"/>
            <a:ext cx="2747144" cy="2060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467544" y="214313"/>
            <a:ext cx="8424935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technologies’ pilot testing</a:t>
            </a:r>
            <a:endParaRPr lang="en-US" altLang="ja-JP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457200" y="2117725"/>
            <a:ext cx="8229600" cy="4311650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ja-JP" b="1" dirty="0" smtClean="0">
                <a:solidFill>
                  <a:schemeClr val="tx2"/>
                </a:solidFill>
              </a:rPr>
              <a:t>Frame dike (water erosion)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Log frame structure with stones or sand bags;</a:t>
            </a:r>
          </a:p>
          <a:p>
            <a:pPr marL="3600000"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Slow down the water flow in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the gully;</a:t>
            </a:r>
          </a:p>
          <a:p>
            <a:pPr marL="3600000"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Materials available on the site;</a:t>
            </a:r>
          </a:p>
          <a:p>
            <a:pPr marL="3600000"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Easy to construct;</a:t>
            </a:r>
          </a:p>
          <a:p>
            <a:pPr marL="3600000"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Need to apply in parallel with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other measures against sheet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erosion.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3027363" cy="129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C:\Users\yusuke\Documents\CODEVAL03\99_その他資料\UNCCD-COP11\presentation\figures_pictures\IMG_2249 (Mobile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941168"/>
            <a:ext cx="2218845" cy="1664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539552" y="214313"/>
            <a:ext cx="8352928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technologies’ pilot testing </a:t>
            </a:r>
            <a:r>
              <a:rPr lang="en-US" altLang="ja-JP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(continue)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179512" y="1916832"/>
            <a:ext cx="8964488" cy="4752528"/>
          </a:xfrm>
        </p:spPr>
        <p:txBody>
          <a:bodyPr/>
          <a:lstStyle/>
          <a:p>
            <a:pPr>
              <a:buFont typeface="Wingdings" pitchFamily="2" charset="2"/>
              <a:buChar char="n"/>
            </a:pPr>
            <a:r>
              <a:rPr lang="en-US" altLang="ja-JP" b="1" dirty="0" smtClean="0">
                <a:solidFill>
                  <a:schemeClr val="tx2"/>
                </a:solidFill>
              </a:rPr>
              <a:t>Fallow-band system </a:t>
            </a:r>
            <a:br>
              <a:rPr lang="en-US" altLang="ja-JP" b="1" dirty="0" smtClean="0">
                <a:solidFill>
                  <a:schemeClr val="tx2"/>
                </a:solidFill>
              </a:rPr>
            </a:br>
            <a:r>
              <a:rPr lang="en-US" altLang="ja-JP" b="1" dirty="0" smtClean="0">
                <a:solidFill>
                  <a:schemeClr val="tx2"/>
                </a:solidFill>
              </a:rPr>
              <a:t>(wind erosion)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Designed in Niger </a:t>
            </a:r>
            <a:br>
              <a:rPr lang="en-US" altLang="ja-JP" dirty="0" smtClean="0">
                <a:solidFill>
                  <a:schemeClr val="tx2"/>
                </a:solidFill>
              </a:rPr>
            </a:br>
            <a:r>
              <a:rPr lang="en-US" altLang="ja-JP" dirty="0" smtClean="0">
                <a:solidFill>
                  <a:schemeClr val="tx2"/>
                </a:solidFill>
              </a:rPr>
              <a:t>by the Research Team of Kyoto University;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Improving crop performance, both growth and grain yield in Senegal;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Reducing the amount of top soil and coarse organic materials brown by wind during the dry season;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dirty="0" smtClean="0">
                <a:solidFill>
                  <a:schemeClr val="tx2"/>
                </a:solidFill>
              </a:rPr>
              <a:t>Set up the fallow-bands with 5 meters width at interval of 30 to 60 meters in cultivated field.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4788024" y="1268760"/>
            <a:ext cx="4355976" cy="2322840"/>
            <a:chOff x="4788024" y="1268760"/>
            <a:chExt cx="4355976" cy="2322840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220072" y="1268760"/>
              <a:ext cx="3648075" cy="1447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4788024" y="2852936"/>
              <a:ext cx="435597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i="1" dirty="0" smtClean="0"/>
                <a:t>Reference: </a:t>
              </a:r>
              <a:r>
                <a:rPr kumimoji="1" lang="en-US" altLang="ja-JP" sz="1400" i="1" dirty="0" err="1" smtClean="0"/>
                <a:t>Ikazaki</a:t>
              </a:r>
              <a:r>
                <a:rPr kumimoji="1" lang="en-US" altLang="ja-JP" sz="1400" i="1" dirty="0" smtClean="0"/>
                <a:t>, K., </a:t>
              </a:r>
              <a:r>
                <a:rPr kumimoji="1" lang="en-US" altLang="ja-JP" sz="1400" i="1" dirty="0" err="1" smtClean="0"/>
                <a:t>Shinjo</a:t>
              </a:r>
              <a:r>
                <a:rPr kumimoji="1" lang="en-US" altLang="ja-JP" sz="1400" i="1" dirty="0" smtClean="0"/>
                <a:t>, H., Tanaka, U., </a:t>
              </a:r>
              <a:r>
                <a:rPr kumimoji="1" lang="en-US" altLang="ja-JP" sz="1400" i="1" dirty="0" err="1" smtClean="0"/>
                <a:t>Tobita</a:t>
              </a:r>
              <a:r>
                <a:rPr kumimoji="1" lang="en-US" altLang="ja-JP" sz="1400" i="1" dirty="0" smtClean="0"/>
                <a:t>, S., </a:t>
              </a:r>
              <a:r>
                <a:rPr kumimoji="1" lang="en-US" altLang="ja-JP" sz="1400" i="1" dirty="0" err="1" smtClean="0"/>
                <a:t>Fnakawa</a:t>
              </a:r>
              <a:r>
                <a:rPr kumimoji="1" lang="en-US" altLang="ja-JP" sz="1400" i="1" dirty="0" smtClean="0"/>
                <a:t>, S., and </a:t>
              </a:r>
              <a:r>
                <a:rPr kumimoji="1" lang="en-US" altLang="ja-JP" sz="1400" i="1" dirty="0" err="1" smtClean="0"/>
                <a:t>Kosaki</a:t>
              </a:r>
              <a:r>
                <a:rPr kumimoji="1" lang="en-US" altLang="ja-JP" sz="1400" i="1" dirty="0" smtClean="0"/>
                <a:t>, T. 2011d. "Fallow Band System"</a:t>
              </a:r>
              <a:endParaRPr kumimoji="1" lang="ja-JP" altLang="en-US" sz="1400" i="1" dirty="0"/>
            </a:p>
          </p:txBody>
        </p:sp>
      </p:grpSp>
    </p:spTree>
  </p:cSld>
  <p:clrMapOvr>
    <a:masterClrMapping/>
  </p:clrMapOvr>
  <p:transition xmlns:p14="http://schemas.microsoft.com/office/powerpoint/2010/main">
    <p:cover dir="r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/>
    </p:bldLst>
  </p:timing>
</p:sld>
</file>

<file path=ppt/theme/theme1.xml><?xml version="1.0" encoding="utf-8"?>
<a:theme xmlns:a="http://schemas.openxmlformats.org/drawingml/2006/main" name="10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107</Template>
  <TotalTime>620</TotalTime>
  <Words>414</Words>
  <Application>Microsoft Macintosh PowerPoint</Application>
  <PresentationFormat>画面に合わせる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107</vt:lpstr>
      <vt:lpstr>Capacity Building Project on restoration and promotion of effective use of degraded area  in Senegal</vt:lpstr>
      <vt:lpstr>Background (1)</vt:lpstr>
      <vt:lpstr>Background (2)</vt:lpstr>
      <vt:lpstr>Basic Information on the Project</vt:lpstr>
      <vt:lpstr>Principles of Approach</vt:lpstr>
      <vt:lpstr>Project Results (up to today)</vt:lpstr>
      <vt:lpstr>Project Results (up to today) (continued)</vt:lpstr>
      <vt:lpstr>Examples of technologies’ pilot testing</vt:lpstr>
      <vt:lpstr>Examples of technologies’ pilot testing (continue)</vt:lpstr>
      <vt:lpstr>Examples of technologies’ pilot testing (continue)</vt:lpstr>
      <vt:lpstr>Examples of technologies’ pilot testing (continue)</vt:lpstr>
      <vt:lpstr>Challenges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Capacity Building Project on restoration and promotion of effective use of degraded area  in Senegal</dc:title>
  <dc:creator>yusuke</dc:creator>
  <cp:lastModifiedBy>後藤 健</cp:lastModifiedBy>
  <cp:revision>85</cp:revision>
  <dcterms:created xsi:type="dcterms:W3CDTF">2013-09-15T10:52:47Z</dcterms:created>
  <dcterms:modified xsi:type="dcterms:W3CDTF">2013-09-28T21:54:00Z</dcterms:modified>
</cp:coreProperties>
</file>