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4" r:id="rId6"/>
    <p:sldId id="265" r:id="rId7"/>
    <p:sldId id="266" r:id="rId8"/>
    <p:sldId id="267" r:id="rId9"/>
    <p:sldId id="262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E237-FE94-45E4-8F60-D4AEE599A86C}" type="datetimeFigureOut">
              <a:rPr lang="en-GB" smtClean="0"/>
              <a:t>18/09/2014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E7C4-7D94-4DB9-84C7-2254A7B95C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76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E237-FE94-45E4-8F60-D4AEE599A86C}" type="datetimeFigureOut">
              <a:rPr lang="en-GB" smtClean="0"/>
              <a:t>18/09/2014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E7C4-7D94-4DB9-84C7-2254A7B95C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6804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E237-FE94-45E4-8F60-D4AEE599A86C}" type="datetimeFigureOut">
              <a:rPr lang="en-GB" smtClean="0"/>
              <a:t>18/09/2014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E7C4-7D94-4DB9-84C7-2254A7B95C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509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E237-FE94-45E4-8F60-D4AEE599A86C}" type="datetimeFigureOut">
              <a:rPr lang="en-GB" smtClean="0"/>
              <a:t>18/09/2014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E7C4-7D94-4DB9-84C7-2254A7B95C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540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E237-FE94-45E4-8F60-D4AEE599A86C}" type="datetimeFigureOut">
              <a:rPr lang="en-GB" smtClean="0"/>
              <a:t>18/09/2014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E7C4-7D94-4DB9-84C7-2254A7B95C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68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E237-FE94-45E4-8F60-D4AEE599A86C}" type="datetimeFigureOut">
              <a:rPr lang="en-GB" smtClean="0"/>
              <a:t>18/09/2014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E7C4-7D94-4DB9-84C7-2254A7B95C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825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E237-FE94-45E4-8F60-D4AEE599A86C}" type="datetimeFigureOut">
              <a:rPr lang="en-GB" smtClean="0"/>
              <a:t>18/09/2014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E7C4-7D94-4DB9-84C7-2254A7B95C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778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E237-FE94-45E4-8F60-D4AEE599A86C}" type="datetimeFigureOut">
              <a:rPr lang="en-GB" smtClean="0"/>
              <a:t>18/09/2014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E7C4-7D94-4DB9-84C7-2254A7B95C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101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E237-FE94-45E4-8F60-D4AEE599A86C}" type="datetimeFigureOut">
              <a:rPr lang="en-GB" smtClean="0"/>
              <a:t>18/09/2014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E7C4-7D94-4DB9-84C7-2254A7B95C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752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E237-FE94-45E4-8F60-D4AEE599A86C}" type="datetimeFigureOut">
              <a:rPr lang="en-GB" smtClean="0"/>
              <a:t>18/09/2014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E7C4-7D94-4DB9-84C7-2254A7B95C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07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E237-FE94-45E4-8F60-D4AEE599A86C}" type="datetimeFigureOut">
              <a:rPr lang="en-GB" smtClean="0"/>
              <a:t>18/09/2014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E7C4-7D94-4DB9-84C7-2254A7B95C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059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DE237-FE94-45E4-8F60-D4AEE599A86C}" type="datetimeFigureOut">
              <a:rPr lang="en-GB" smtClean="0"/>
              <a:t>18/09/2014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5E7C4-7D94-4DB9-84C7-2254A7B95C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804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FLEGT VPA Independent Market Monitoring (IMM) 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279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Thank you</a:t>
            </a:r>
            <a:br>
              <a:rPr lang="en-GB" b="1" dirty="0" smtClean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imm@itto.int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293086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IMM Background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37112"/>
            <a:ext cx="3302437" cy="226120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484784"/>
            <a:ext cx="6264696" cy="838433"/>
          </a:xfrm>
          <a:prstGeom prst="rect">
            <a:avLst/>
          </a:prstGeom>
        </p:spPr>
      </p:pic>
      <p:cxnSp>
        <p:nvCxnSpPr>
          <p:cNvPr id="8" name="Straight Connector 3"/>
          <p:cNvCxnSpPr>
            <a:cxnSpLocks noChangeShapeType="1"/>
          </p:cNvCxnSpPr>
          <p:nvPr/>
        </p:nvCxnSpPr>
        <p:spPr bwMode="auto">
          <a:xfrm>
            <a:off x="457200" y="1417638"/>
            <a:ext cx="8229600" cy="1587"/>
          </a:xfrm>
          <a:prstGeom prst="line">
            <a:avLst/>
          </a:prstGeom>
          <a:noFill/>
          <a:ln w="25400">
            <a:solidFill>
              <a:srgbClr val="762625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059832" y="2060848"/>
            <a:ext cx="5976664" cy="4269946"/>
          </a:xfrm>
        </p:spPr>
        <p:txBody>
          <a:bodyPr>
            <a:noAutofit/>
          </a:bodyPr>
          <a:lstStyle/>
          <a:p>
            <a:r>
              <a:rPr lang="en-GB" sz="2000" dirty="0" smtClean="0"/>
              <a:t>IMM is a condition of some FLEGT VPAs (e.g. Indonesia)</a:t>
            </a:r>
          </a:p>
          <a:p>
            <a:r>
              <a:rPr lang="en-GB" sz="2000" dirty="0" smtClean="0"/>
              <a:t>Builds on IMM proposal by EFECA in EFI-commissioned report issued 2012</a:t>
            </a:r>
          </a:p>
          <a:p>
            <a:r>
              <a:rPr lang="en-GB" sz="2000" dirty="0" smtClean="0"/>
              <a:t>Funded by European Commission through DEVCO</a:t>
            </a:r>
          </a:p>
          <a:p>
            <a:r>
              <a:rPr lang="en-GB" sz="2000" dirty="0" smtClean="0"/>
              <a:t>Budget: €4.4 million over 5 years (2014-2018)</a:t>
            </a:r>
          </a:p>
          <a:p>
            <a:r>
              <a:rPr lang="en-GB" sz="2000" dirty="0" smtClean="0"/>
              <a:t>Hosted by International Tropical Timber Organisation (ITTO)</a:t>
            </a:r>
          </a:p>
          <a:p>
            <a:pPr lvl="1"/>
            <a:r>
              <a:rPr lang="en-GB" sz="1600" dirty="0"/>
              <a:t>Promotes expansion &amp; diversification of trade in tropical timber from sustainably managed and legally harvested forests</a:t>
            </a:r>
          </a:p>
          <a:p>
            <a:pPr lvl="1"/>
            <a:r>
              <a:rPr lang="en-GB" sz="1600" dirty="0" smtClean="0"/>
              <a:t>Membership = most producer &amp; consumer countries. </a:t>
            </a:r>
          </a:p>
          <a:p>
            <a:pPr lvl="1"/>
            <a:r>
              <a:rPr lang="en-GB" sz="1600" dirty="0" smtClean="0"/>
              <a:t>Record of statistical capacity building, data collection &amp; market information</a:t>
            </a:r>
          </a:p>
        </p:txBody>
      </p:sp>
    </p:spTree>
    <p:extLst>
      <p:ext uri="{BB962C8B-B14F-4D97-AF65-F5344CB8AC3E}">
        <p14:creationId xmlns:p14="http://schemas.microsoft.com/office/powerpoint/2010/main" val="3128340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IMM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ts val="1800"/>
              </a:spcBef>
            </a:pPr>
            <a:r>
              <a:rPr lang="en-GB" dirty="0"/>
              <a:t>Generate information that demonstrates changes in trade of legally verified timber and timber products in the EU market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Improve knowledge and understanding of the impacts of VPAs on timber prices, trade and market trends globally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Ensure VPA countries &amp; EU provide reliable stats and info on FLEGT timber trade and acceptance in their reporting 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Inform decisions by VPA Joint Implementation Committees (JICs) by providing timely &amp; accurate info on market impact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Contribute </a:t>
            </a:r>
            <a:r>
              <a:rPr lang="en-GB" dirty="0"/>
              <a:t>to monitoring the impacts of the FLEGT Action Plan and to inform its implementation</a:t>
            </a:r>
            <a:endParaRPr lang="en-GB" dirty="0" smtClean="0"/>
          </a:p>
          <a:p>
            <a:pPr>
              <a:spcBef>
                <a:spcPts val="1800"/>
              </a:spcBef>
            </a:pPr>
            <a:r>
              <a:rPr lang="en-GB" dirty="0" smtClean="0"/>
              <a:t>Develop a long-term strategy for sustaining the IMM in consultation with the EU and VPA partner countries</a:t>
            </a:r>
            <a:endParaRPr lang="en-GB" dirty="0"/>
          </a:p>
        </p:txBody>
      </p:sp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457200" y="1417638"/>
            <a:ext cx="8229600" cy="1587"/>
          </a:xfrm>
          <a:prstGeom prst="line">
            <a:avLst/>
          </a:prstGeom>
          <a:noFill/>
          <a:ln w="25400">
            <a:solidFill>
              <a:srgbClr val="762625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90558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IMM Oversight &amp; Guidance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6465"/>
            <a:ext cx="8229600" cy="4914864"/>
          </a:xfrm>
        </p:spPr>
        <p:txBody>
          <a:bodyPr>
            <a:normAutofit fontScale="55000" lnSpcReduction="20000"/>
          </a:bodyPr>
          <a:lstStyle/>
          <a:p>
            <a:r>
              <a:rPr lang="en-GB" sz="4400" b="1" dirty="0" smtClean="0"/>
              <a:t>Project Steering Committee (PSC) </a:t>
            </a:r>
          </a:p>
          <a:p>
            <a:pPr lvl="1"/>
            <a:r>
              <a:rPr lang="en-GB" sz="3600" dirty="0" smtClean="0"/>
              <a:t>Monitors IMM progress, review work plan and reports</a:t>
            </a:r>
          </a:p>
          <a:p>
            <a:pPr lvl="1"/>
            <a:r>
              <a:rPr lang="en-GB" sz="3600" dirty="0" smtClean="0"/>
              <a:t>ITTO &amp; EC representatives </a:t>
            </a:r>
          </a:p>
          <a:p>
            <a:pPr lvl="1"/>
            <a:r>
              <a:rPr lang="en-GB" sz="3600" dirty="0" smtClean="0"/>
              <a:t>Observers e.g. EFI, Eurostat, interested government agencies</a:t>
            </a:r>
          </a:p>
          <a:p>
            <a:r>
              <a:rPr lang="en-GB" sz="4400" b="1" dirty="0" smtClean="0"/>
              <a:t>Advisory Committee</a:t>
            </a:r>
          </a:p>
          <a:p>
            <a:pPr lvl="1"/>
            <a:r>
              <a:rPr lang="en-GB" sz="3600" dirty="0" smtClean="0"/>
              <a:t>Advises on technical aspects, promotes coordination, facilitates participation by stakeholders and communication of IMM activities.</a:t>
            </a:r>
          </a:p>
          <a:p>
            <a:pPr lvl="1"/>
            <a:r>
              <a:rPr lang="en-GB" sz="3600" dirty="0" smtClean="0"/>
              <a:t>ITTO, FAO, UN-ECE, Eurostat, EFI, government agencies from EU &amp; VPA Partner countries, trade associations, other organisations interested in timber market monitoring. </a:t>
            </a:r>
          </a:p>
          <a:p>
            <a:r>
              <a:rPr lang="en-GB" sz="4400" b="1" dirty="0" smtClean="0"/>
              <a:t>Timber Market Monitoring Committee  (TMMC)</a:t>
            </a:r>
          </a:p>
          <a:p>
            <a:pPr lvl="1"/>
            <a:r>
              <a:rPr lang="en-GB" sz="3600" dirty="0" smtClean="0"/>
              <a:t>Facilitates info exchange, avoids duplication, improves market monitoring practices &amp; stats, common data protocols</a:t>
            </a:r>
          </a:p>
          <a:p>
            <a:pPr lvl="1"/>
            <a:r>
              <a:rPr lang="en-GB" sz="3600" dirty="0" smtClean="0"/>
              <a:t>AC sub-group of organisations directly engaged in market monitoring</a:t>
            </a:r>
          </a:p>
          <a:p>
            <a:pPr lvl="1"/>
            <a:r>
              <a:rPr lang="en-GB" sz="3600" dirty="0" smtClean="0"/>
              <a:t>ITTO, EFI, Eurostat, </a:t>
            </a:r>
            <a:r>
              <a:rPr lang="en-GB" sz="3600" dirty="0" err="1" smtClean="0"/>
              <a:t>Indufor</a:t>
            </a:r>
            <a:r>
              <a:rPr lang="en-GB" sz="3600" dirty="0" smtClean="0"/>
              <a:t>, ATIBT/IFIA, STTC, FAO, UNECE, Global Timber Forum, Chatham House, WRI, &amp; Forest Trends. </a:t>
            </a:r>
          </a:p>
          <a:p>
            <a:endParaRPr lang="en-GB" dirty="0"/>
          </a:p>
        </p:txBody>
      </p:sp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457200" y="1417638"/>
            <a:ext cx="8229600" cy="1587"/>
          </a:xfrm>
          <a:prstGeom prst="line">
            <a:avLst/>
          </a:prstGeom>
          <a:noFill/>
          <a:ln w="25400">
            <a:solidFill>
              <a:srgbClr val="762625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742263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>
                <a:ea typeface="ＭＳ Ｐゴシック" pitchFamily="34" charset="-128"/>
              </a:rPr>
              <a:t>IMM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08075"/>
          </a:xfrm>
        </p:spPr>
        <p:txBody>
          <a:bodyPr/>
          <a:lstStyle/>
          <a:p>
            <a:r>
              <a:rPr lang="en-GB" altLang="en-US" dirty="0" smtClean="0">
                <a:ea typeface="ＭＳ Ｐゴシック" pitchFamily="34" charset="-128"/>
              </a:rPr>
              <a:t>Framework (currently in draft) of 52 indicators for quantitative assessment of market impacts</a:t>
            </a:r>
          </a:p>
        </p:txBody>
      </p:sp>
      <p:cxnSp>
        <p:nvCxnSpPr>
          <p:cNvPr id="6149" name="Straight Connector 3"/>
          <p:cNvCxnSpPr>
            <a:cxnSpLocks noChangeShapeType="1"/>
          </p:cNvCxnSpPr>
          <p:nvPr/>
        </p:nvCxnSpPr>
        <p:spPr bwMode="auto">
          <a:xfrm>
            <a:off x="457200" y="1417638"/>
            <a:ext cx="8229600" cy="1587"/>
          </a:xfrm>
          <a:prstGeom prst="line">
            <a:avLst/>
          </a:prstGeom>
          <a:noFill/>
          <a:ln w="25400">
            <a:solidFill>
              <a:srgbClr val="762625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708920"/>
            <a:ext cx="6989318" cy="4149080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9233953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>
                <a:ea typeface="ＭＳ Ｐゴシック" pitchFamily="34" charset="-128"/>
              </a:rPr>
              <a:t>33 EU-wide indicators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GB" dirty="0" smtClean="0"/>
              <a:t>Overall EU market for </a:t>
            </a:r>
            <a:r>
              <a:rPr lang="en-GB" dirty="0"/>
              <a:t>all FLEGT VPA </a:t>
            </a:r>
            <a:r>
              <a:rPr lang="en-GB" dirty="0" smtClean="0"/>
              <a:t>timber</a:t>
            </a:r>
            <a:endParaRPr lang="en-GB" dirty="0"/>
          </a:p>
          <a:p>
            <a:pPr>
              <a:defRPr/>
            </a:pPr>
            <a:r>
              <a:rPr lang="en-GB" dirty="0"/>
              <a:t>Examples: </a:t>
            </a:r>
          </a:p>
          <a:p>
            <a:pPr lvl="1">
              <a:defRPr/>
            </a:pPr>
            <a:r>
              <a:rPr lang="en-GB" dirty="0"/>
              <a:t>m</a:t>
            </a:r>
            <a:r>
              <a:rPr lang="en-GB" dirty="0" smtClean="0"/>
              <a:t>arket impact of </a:t>
            </a:r>
            <a:r>
              <a:rPr lang="en-GB" dirty="0"/>
              <a:t>EUTR implementation; </a:t>
            </a:r>
          </a:p>
          <a:p>
            <a:pPr lvl="1">
              <a:defRPr/>
            </a:pPr>
            <a:r>
              <a:rPr lang="en-GB" dirty="0"/>
              <a:t>scope and content of public sector procurement policies;</a:t>
            </a:r>
          </a:p>
          <a:p>
            <a:pPr lvl="1">
              <a:defRPr/>
            </a:pPr>
            <a:r>
              <a:rPr lang="en-GB" dirty="0"/>
              <a:t>timber procurement requirements established by EUTR </a:t>
            </a:r>
            <a:r>
              <a:rPr lang="en-GB" dirty="0" smtClean="0"/>
              <a:t>MOs, TTF’s &amp; major retailers</a:t>
            </a:r>
            <a:endParaRPr lang="en-GB" dirty="0"/>
          </a:p>
          <a:p>
            <a:pPr lvl="1">
              <a:defRPr/>
            </a:pPr>
            <a:r>
              <a:rPr lang="en-GB" dirty="0"/>
              <a:t>handling of VPA licenses in FSC and PEFC </a:t>
            </a:r>
            <a:r>
              <a:rPr lang="en-GB" dirty="0" err="1"/>
              <a:t>CoC</a:t>
            </a:r>
            <a:r>
              <a:rPr lang="en-GB" dirty="0"/>
              <a:t> </a:t>
            </a:r>
            <a:r>
              <a:rPr lang="en-GB" dirty="0" smtClean="0"/>
              <a:t>standards</a:t>
            </a:r>
          </a:p>
          <a:p>
            <a:pPr lvl="1">
              <a:defRPr/>
            </a:pPr>
            <a:r>
              <a:rPr lang="en-GB" dirty="0" smtClean="0"/>
              <a:t>perceptions of VPA licensed timber in design and architectural community</a:t>
            </a:r>
          </a:p>
          <a:p>
            <a:pPr lvl="1">
              <a:defRPr/>
            </a:pPr>
            <a:r>
              <a:rPr lang="en-GB" dirty="0" smtClean="0"/>
              <a:t>recognition of FLEGT VPAs in guidelines for assessment of forest sector risk  in the financial sector </a:t>
            </a:r>
            <a:endParaRPr lang="en-GB" dirty="0"/>
          </a:p>
          <a:p>
            <a:pPr>
              <a:defRPr/>
            </a:pPr>
            <a:endParaRPr lang="en-GB" dirty="0"/>
          </a:p>
        </p:txBody>
      </p:sp>
      <p:cxnSp>
        <p:nvCxnSpPr>
          <p:cNvPr id="7172" name="Straight Connector 3"/>
          <p:cNvCxnSpPr>
            <a:cxnSpLocks noChangeShapeType="1"/>
          </p:cNvCxnSpPr>
          <p:nvPr/>
        </p:nvCxnSpPr>
        <p:spPr bwMode="auto">
          <a:xfrm>
            <a:off x="457200" y="1417638"/>
            <a:ext cx="8229600" cy="1587"/>
          </a:xfrm>
          <a:prstGeom prst="line">
            <a:avLst/>
          </a:prstGeom>
          <a:noFill/>
          <a:ln w="25400">
            <a:solidFill>
              <a:srgbClr val="762625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99916095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ea typeface="ＭＳ Ｐゴシック" pitchFamily="34" charset="-128"/>
              </a:rPr>
              <a:t>19 VPA partner-specific indicators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GB" dirty="0" smtClean="0"/>
              <a:t>Changing </a:t>
            </a:r>
            <a:r>
              <a:rPr lang="en-GB" dirty="0"/>
              <a:t>market </a:t>
            </a:r>
            <a:r>
              <a:rPr lang="en-GB" dirty="0" smtClean="0"/>
              <a:t>for </a:t>
            </a:r>
            <a:r>
              <a:rPr lang="en-GB" dirty="0"/>
              <a:t>each VPA partner </a:t>
            </a:r>
            <a:r>
              <a:rPr lang="en-GB" dirty="0" smtClean="0"/>
              <a:t>country</a:t>
            </a:r>
          </a:p>
          <a:p>
            <a:pPr>
              <a:defRPr/>
            </a:pPr>
            <a:r>
              <a:rPr lang="en-GB" dirty="0" smtClean="0"/>
              <a:t>Examples</a:t>
            </a:r>
            <a:r>
              <a:rPr lang="en-GB" dirty="0"/>
              <a:t>: </a:t>
            </a:r>
          </a:p>
          <a:p>
            <a:pPr lvl="1">
              <a:defRPr/>
            </a:pPr>
            <a:r>
              <a:rPr lang="en-GB" dirty="0"/>
              <a:t>monitoring of volume and value of trade flows between the VPA partner country, the EU and other markets; </a:t>
            </a:r>
          </a:p>
          <a:p>
            <a:pPr lvl="1">
              <a:defRPr/>
            </a:pPr>
            <a:r>
              <a:rPr lang="en-GB" dirty="0"/>
              <a:t>prices for specific indicator products from the partner country; </a:t>
            </a:r>
          </a:p>
          <a:p>
            <a:pPr lvl="1">
              <a:defRPr/>
            </a:pPr>
            <a:r>
              <a:rPr lang="en-GB" dirty="0"/>
              <a:t>time to clear customs</a:t>
            </a:r>
          </a:p>
          <a:p>
            <a:pPr lvl="1">
              <a:defRPr/>
            </a:pPr>
            <a:r>
              <a:rPr lang="en-GB" dirty="0"/>
              <a:t>size and quality of investment in the VPA partner country</a:t>
            </a:r>
          </a:p>
          <a:p>
            <a:pPr lvl="1">
              <a:defRPr/>
            </a:pPr>
            <a:r>
              <a:rPr lang="en-GB" dirty="0"/>
              <a:t>changing perceptions of timber from the partner country resulting from VPA licensing.</a:t>
            </a:r>
          </a:p>
          <a:p>
            <a:pPr>
              <a:defRPr/>
            </a:pPr>
            <a:endParaRPr lang="en-GB" dirty="0"/>
          </a:p>
        </p:txBody>
      </p:sp>
      <p:cxnSp>
        <p:nvCxnSpPr>
          <p:cNvPr id="8196" name="Straight Connector 3"/>
          <p:cNvCxnSpPr>
            <a:cxnSpLocks noChangeShapeType="1"/>
          </p:cNvCxnSpPr>
          <p:nvPr/>
        </p:nvCxnSpPr>
        <p:spPr bwMode="auto">
          <a:xfrm>
            <a:off x="457200" y="1417638"/>
            <a:ext cx="8229600" cy="1587"/>
          </a:xfrm>
          <a:prstGeom prst="line">
            <a:avLst/>
          </a:prstGeom>
          <a:noFill/>
          <a:ln w="25400">
            <a:solidFill>
              <a:srgbClr val="762625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19474574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operational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Phased approach - progressively widen monitoring against indicators as more licensed timber becomes available &amp; with rising awareness</a:t>
            </a:r>
          </a:p>
          <a:p>
            <a:r>
              <a:rPr lang="en-GB" dirty="0" smtClean="0"/>
              <a:t>Close working relationship with JMRM in Ghana and JICs in other VPA countries</a:t>
            </a:r>
          </a:p>
          <a:p>
            <a:r>
              <a:rPr lang="en-GB" dirty="0" smtClean="0"/>
              <a:t>Network of IMM correspondents in VPA Partner Countries &amp; priority EU Member States reporting regularly</a:t>
            </a:r>
          </a:p>
          <a:p>
            <a:r>
              <a:rPr lang="en-GB" dirty="0" smtClean="0"/>
              <a:t>Additional surveys undertaken directly by IMM or by other members of TMMC</a:t>
            </a:r>
          </a:p>
          <a:p>
            <a:r>
              <a:rPr lang="en-GB" dirty="0" smtClean="0"/>
              <a:t>Linkage to trade associations (e.g. ETTF, GTF) to encourage input from private sector</a:t>
            </a:r>
          </a:p>
        </p:txBody>
      </p:sp>
    </p:spTree>
    <p:extLst>
      <p:ext uri="{BB962C8B-B14F-4D97-AF65-F5344CB8AC3E}">
        <p14:creationId xmlns:p14="http://schemas.microsoft.com/office/powerpoint/2010/main" val="422398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IMM Outputs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Baseline report (Before end 2014)</a:t>
            </a:r>
          </a:p>
          <a:p>
            <a:pPr lvl="1"/>
            <a:r>
              <a:rPr lang="en-GB" dirty="0" smtClean="0"/>
              <a:t>VPA Partner timber production 2004-2013</a:t>
            </a:r>
          </a:p>
          <a:p>
            <a:pPr lvl="1"/>
            <a:r>
              <a:rPr lang="en-GB" dirty="0" smtClean="0"/>
              <a:t>VPA Partner-EU trade flows 2004-2013</a:t>
            </a:r>
          </a:p>
          <a:p>
            <a:r>
              <a:rPr lang="en-GB" dirty="0" smtClean="0"/>
              <a:t>Annual reports (First before end 2015)</a:t>
            </a:r>
          </a:p>
          <a:p>
            <a:pPr lvl="1"/>
            <a:r>
              <a:rPr lang="en-GB" dirty="0" smtClean="0"/>
              <a:t>Current status of licensing in VPA Partner countries</a:t>
            </a:r>
          </a:p>
          <a:p>
            <a:pPr lvl="1"/>
            <a:r>
              <a:rPr lang="en-GB" dirty="0" smtClean="0"/>
              <a:t>Annual update of production and trade data</a:t>
            </a:r>
          </a:p>
          <a:p>
            <a:pPr lvl="1"/>
            <a:r>
              <a:rPr lang="en-GB" dirty="0" smtClean="0"/>
              <a:t>Overview major trade trends &amp; issues arising</a:t>
            </a:r>
          </a:p>
          <a:p>
            <a:pPr lvl="1"/>
            <a:r>
              <a:rPr lang="en-GB" dirty="0" smtClean="0"/>
              <a:t>Systematic review against  indicators</a:t>
            </a:r>
          </a:p>
          <a:p>
            <a:r>
              <a:rPr lang="en-GB" dirty="0" smtClean="0"/>
              <a:t>Website</a:t>
            </a:r>
          </a:p>
          <a:p>
            <a:pPr lvl="1"/>
            <a:r>
              <a:rPr lang="en-GB" dirty="0" smtClean="0"/>
              <a:t>Quarterly e-news</a:t>
            </a:r>
          </a:p>
          <a:p>
            <a:pPr lvl="1"/>
            <a:r>
              <a:rPr lang="en-GB" dirty="0" smtClean="0"/>
              <a:t>Production and trade database</a:t>
            </a:r>
          </a:p>
          <a:p>
            <a:pPr lvl="1"/>
            <a:r>
              <a:rPr lang="en-GB" dirty="0" smtClean="0"/>
              <a:t>Data visualisation</a:t>
            </a:r>
          </a:p>
          <a:p>
            <a:endParaRPr lang="en-GB" dirty="0"/>
          </a:p>
        </p:txBody>
      </p:sp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457200" y="1417638"/>
            <a:ext cx="8229600" cy="1587"/>
          </a:xfrm>
          <a:prstGeom prst="line">
            <a:avLst/>
          </a:prstGeom>
          <a:noFill/>
          <a:ln w="25400">
            <a:solidFill>
              <a:srgbClr val="762625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660816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273</TotalTime>
  <Words>653</Words>
  <Application>Microsoft Office PowerPoint</Application>
  <PresentationFormat>On-screen Show (4:3)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ＭＳ Ｐゴシック</vt:lpstr>
      <vt:lpstr>Arial</vt:lpstr>
      <vt:lpstr>Calibri</vt:lpstr>
      <vt:lpstr>Office Theme</vt:lpstr>
      <vt:lpstr>FLEGT VPA Independent Market Monitoring (IMM) </vt:lpstr>
      <vt:lpstr>IMM Background</vt:lpstr>
      <vt:lpstr>IMM Objectives</vt:lpstr>
      <vt:lpstr>IMM Oversight &amp; Guidance</vt:lpstr>
      <vt:lpstr>IMM Methodology</vt:lpstr>
      <vt:lpstr>33 EU-wide indicators </vt:lpstr>
      <vt:lpstr>19 VPA partner-specific indicators </vt:lpstr>
      <vt:lpstr>Key operational issues</vt:lpstr>
      <vt:lpstr>IMM Outputs</vt:lpstr>
      <vt:lpstr>Thank you  imm@itto.int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FLEGT VPA Independent Market Monitoring (IMM)  Links with EUTR review</dc:title>
  <dc:creator>rjwoliver</dc:creator>
  <cp:lastModifiedBy>Rupert Oliver</cp:lastModifiedBy>
  <cp:revision>27</cp:revision>
  <dcterms:created xsi:type="dcterms:W3CDTF">2014-05-15T08:10:06Z</dcterms:created>
  <dcterms:modified xsi:type="dcterms:W3CDTF">2014-09-18T16:37:34Z</dcterms:modified>
</cp:coreProperties>
</file>